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3"/>
  </p:notesMasterIdLst>
  <p:handoutMasterIdLst>
    <p:handoutMasterId r:id="rId34"/>
  </p:handoutMasterIdLst>
  <p:sldIdLst>
    <p:sldId id="329" r:id="rId2"/>
    <p:sldId id="338" r:id="rId3"/>
    <p:sldId id="378" r:id="rId4"/>
    <p:sldId id="373" r:id="rId5"/>
    <p:sldId id="339" r:id="rId6"/>
    <p:sldId id="340" r:id="rId7"/>
    <p:sldId id="374" r:id="rId8"/>
    <p:sldId id="381" r:id="rId9"/>
    <p:sldId id="370" r:id="rId10"/>
    <p:sldId id="342" r:id="rId11"/>
    <p:sldId id="344" r:id="rId12"/>
    <p:sldId id="345" r:id="rId13"/>
    <p:sldId id="382" r:id="rId14"/>
    <p:sldId id="375" r:id="rId15"/>
    <p:sldId id="346" r:id="rId16"/>
    <p:sldId id="355" r:id="rId17"/>
    <p:sldId id="356" r:id="rId18"/>
    <p:sldId id="377" r:id="rId19"/>
    <p:sldId id="379" r:id="rId20"/>
    <p:sldId id="347" r:id="rId21"/>
    <p:sldId id="350" r:id="rId22"/>
    <p:sldId id="380" r:id="rId23"/>
    <p:sldId id="352" r:id="rId24"/>
    <p:sldId id="354" r:id="rId25"/>
    <p:sldId id="363" r:id="rId26"/>
    <p:sldId id="364" r:id="rId27"/>
    <p:sldId id="367" r:id="rId28"/>
    <p:sldId id="366" r:id="rId29"/>
    <p:sldId id="365" r:id="rId30"/>
    <p:sldId id="349" r:id="rId31"/>
    <p:sldId id="36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CC"/>
    <a:srgbClr val="0033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80" autoAdjust="0"/>
    <p:restoredTop sz="63924" autoAdjust="0"/>
  </p:normalViewPr>
  <p:slideViewPr>
    <p:cSldViewPr>
      <p:cViewPr varScale="1">
        <p:scale>
          <a:sx n="41" d="100"/>
          <a:sy n="41" d="100"/>
        </p:scale>
        <p:origin x="1509" y="3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16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87177-1E0B-45BF-9C9B-604D19AD28E4}" type="datetimeFigureOut">
              <a:rPr lang="en-US" smtClean="0"/>
              <a:t>7/14/2016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EA0230-7B9E-4396-BCAA-4C088D530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8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6547B-AF16-4ECC-B722-48AAC5864479}" type="datetimeFigureOut">
              <a:rPr lang="en-US" smtClean="0"/>
              <a:pPr/>
              <a:t>7/14/2016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6CDF7-6365-42B1-8ADA-9494865DC1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124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93F0CE-9536-446A-A77B-FDE9D38BC440}" type="slidenum">
              <a:rPr lang="zh-CN" altLang="en-US" smtClean="0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3766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609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1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9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7" name="Shape 3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266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75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64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07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43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25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1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550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702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084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85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49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2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536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79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798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60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b="1"/>
            </a:pPr>
            <a:endParaRPr lang="en-US" altLang="zh-CN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79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36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26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57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14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146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6CDF7-6365-42B1-8ADA-9494865DC13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01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2175"/>
            <a:ext cx="6400800" cy="1752600"/>
          </a:xfr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2B5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92DB3-1AAE-474B-8E14-AA6926BDBA96}" type="datetime1">
              <a:rPr lang="en-US" smtClean="0"/>
              <a:t>7/14/2016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356350"/>
            <a:ext cx="30480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ACM MobiHoc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 descr="https://encrypted-tbn2.google.com/images?q=tbn:ANd9GcSyBrXKkCN63PPilcolS8QLZMnBcUjGgebeawuil71JRvdKJjeBU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149340"/>
            <a:ext cx="1600200" cy="4800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3375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AA4-1FD0-420F-B6D8-E76EC5A363E3}" type="datetime1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MobiHoc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4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8A3DC-80F7-4357-9E5D-56CA5D2778AC}" type="datetime1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MobiHoc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39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2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</p:spPr>
        <p:txBody>
          <a:bodyPr/>
          <a:lstStyle>
            <a:lvl1pPr>
              <a:buClr>
                <a:srgbClr val="F3B50F"/>
              </a:buClr>
              <a:buSzPct val="90000"/>
              <a:buFont typeface="Wingdings" pitchFamily="2" charset="2"/>
              <a:buChar char="§"/>
              <a:defRPr sz="2800"/>
            </a:lvl1pPr>
            <a:lvl2pPr>
              <a:buClr>
                <a:srgbClr val="558ED5"/>
              </a:buClr>
              <a:buSzPct val="90000"/>
              <a:buFont typeface="Wingdings" pitchFamily="2" charset="2"/>
              <a:buChar char="§"/>
              <a:defRPr sz="2400"/>
            </a:lvl2pPr>
            <a:lvl3pPr>
              <a:buClr>
                <a:srgbClr val="E66C7D"/>
              </a:buClr>
              <a:buSzPct val="90000"/>
              <a:defRPr sz="20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44412-E8D7-40E2-A4F4-C18346605506}" type="datetime1">
              <a:rPr lang="en-US" smtClean="0"/>
              <a:t>7/14/2016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143000"/>
            <a:ext cx="9144000" cy="0"/>
          </a:xfrm>
          <a:prstGeom prst="line">
            <a:avLst/>
          </a:prstGeom>
          <a:ln w="31750">
            <a:solidFill>
              <a:srgbClr val="F3B5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https://encrypted-tbn2.google.com/images?q=tbn:ANd9GcSyBrXKkCN63PPilcolS8QLZMnBcUjGgebeawuil71JRvdKJjeBU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301740"/>
            <a:ext cx="1600200" cy="4800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034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693E6-6A28-4D5C-AA9B-9CCA6D8149A4}" type="datetime1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MobiHoc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474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AAA4F-F201-4190-84E3-1A1F43900F5C}" type="datetime1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MobiHoc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2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0397-FBE4-4152-8FFD-82067C454DE4}" type="datetime1">
              <a:rPr lang="en-US" smtClean="0"/>
              <a:t>7/14/2016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MobiHoc 2016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51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09F8-B62D-41A5-B867-B48633E741AE}" type="datetime1">
              <a:rPr lang="en-US" smtClean="0"/>
              <a:t>7/14/2016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MobiHoc 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1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C9D06-C08C-4069-A0DB-0A0606E06365}" type="datetime1">
              <a:rPr lang="en-US" smtClean="0"/>
              <a:t>7/14/2016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MobiHoc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48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4323F-9BBB-4AD4-BD7B-8FC5BB0A9F84}" type="datetime1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MobiHoc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27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FBFA1-D4BD-472B-8613-641C6BCF7685}" type="datetime1">
              <a:rPr lang="en-US" smtClean="0"/>
              <a:t>7/14/2016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ACM MobiHoc 2016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C9727-AAEA-42BD-A7B7-037B1CE4B10F}" type="datetime1">
              <a:rPr lang="en-US" smtClean="0"/>
              <a:t>7/14/2016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ACM MobiHoc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8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emf"/><Relationship Id="rId11" Type="http://schemas.openxmlformats.org/officeDocument/2006/relationships/image" Target="../media/image37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6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6.e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10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5.emf"/><Relationship Id="rId4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eb.eecs.utk.edu/~weigao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81000" y="1295400"/>
            <a:ext cx="8305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rgbClr val="004386"/>
                </a:solidFill>
                <a:latin typeface="+mj-lt"/>
                <a:ea typeface="+mj-ea"/>
                <a:cs typeface="+mj-cs"/>
              </a:rPr>
              <a:t>Supporting Real-Time Wireless Traffic through A High-Throughput Side Channel</a:t>
            </a:r>
            <a:endParaRPr lang="en-US" altLang="zh-CN" sz="3600" b="1" dirty="0">
              <a:solidFill>
                <a:srgbClr val="00438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981200" y="3581400"/>
            <a:ext cx="5029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Haoyang Lu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and </a:t>
            </a: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Wei Gao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905000" y="4262735"/>
            <a:ext cx="5257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University of Tennessee – Knoxville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971800" y="6248400"/>
            <a:ext cx="3048000" cy="365125"/>
          </a:xfrm>
        </p:spPr>
        <p:txBody>
          <a:bodyPr/>
          <a:lstStyle/>
          <a:p>
            <a:r>
              <a:rPr lang="en-US" sz="1800" b="1" dirty="0"/>
              <a:t>ACM </a:t>
            </a:r>
            <a:r>
              <a:rPr lang="en-US" sz="1800" b="1" dirty="0" err="1"/>
              <a:t>MobiHoc</a:t>
            </a:r>
            <a:r>
              <a:rPr lang="en-US" sz="1800" b="1" dirty="0"/>
              <a:t> 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34" y="5661434"/>
            <a:ext cx="1036315" cy="10441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580324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7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Transparency – Exploiting SNR Margin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SNR margin:</a:t>
                </a:r>
              </a:p>
              <a:p>
                <a:pPr lvl="2"/>
                <a:endParaRPr lang="en-US" sz="1200" dirty="0"/>
              </a:p>
              <a:p>
                <a:pPr lvl="1"/>
                <a:r>
                  <a:rPr lang="en-US" dirty="0"/>
                  <a:t>Inaccurate SNR estimation</a:t>
                </a:r>
              </a:p>
              <a:p>
                <a:pPr lvl="1"/>
                <a:r>
                  <a:rPr lang="en-US" dirty="0"/>
                  <a:t>Conservative rate adaptation</a:t>
                </a:r>
              </a:p>
              <a:p>
                <a:pPr marL="342900" lvl="1" indent="-342900">
                  <a:buClr>
                    <a:srgbClr val="F3B50F"/>
                  </a:buClr>
                </a:pPr>
                <a:r>
                  <a:rPr lang="en-US" dirty="0"/>
                  <a:t>For example, to support 12 Mbps in 802.11a (BER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≤0.1%</m:t>
                    </m:r>
                  </m:oMath>
                </a14:m>
                <a:r>
                  <a:rPr lang="en-US" dirty="0"/>
                  <a:t>) ,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𝑆𝑁𝑅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𝑟𝑒𝑞𝑢𝑖𝑟𝑒𝑑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5.8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𝑑𝐵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𝑆𝑁𝑅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𝑎𝑐𝑡𝑢𝑎𝑙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≥10.7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𝑑𝐵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111" t="-1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08261" y="1272366"/>
                <a:ext cx="4049739" cy="556434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𝑆𝑁𝑅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𝑎𝑐𝑡𝑢𝑎𝑙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𝑆𝑁𝑅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𝑟𝑒𝑞𝑢𝑖𝑟𝑒𝑑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261" y="1272366"/>
                <a:ext cx="4049739" cy="55643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62000" y="5105400"/>
                <a:ext cx="4049739" cy="584775"/>
              </a:xfrm>
              <a:prstGeom prst="rect">
                <a:avLst/>
              </a:prstGeom>
              <a:ln w="38100"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1"/>
                <a:r>
                  <a:rPr lang="en-US" sz="3200" dirty="0">
                    <a:solidFill>
                      <a:schemeClr val="dk1"/>
                    </a:solidFill>
                  </a:rPr>
                  <a:t>SNR margin </a:t>
                </a:r>
                <a14:m>
                  <m:oMath xmlns:m="http://schemas.openxmlformats.org/officeDocument/2006/math">
                    <m:r>
                      <a:rPr lang="en-US" sz="32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≈5 </m:t>
                    </m:r>
                    <m:r>
                      <a:rPr lang="en-US" sz="32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𝑑𝐵</m:t>
                    </m:r>
                  </m:oMath>
                </a14:m>
                <a:endParaRPr lang="en-US" sz="320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5105400"/>
                <a:ext cx="4049739" cy="584775"/>
              </a:xfrm>
              <a:prstGeom prst="rect">
                <a:avLst/>
              </a:prstGeom>
              <a:blipFill rotWithShape="0">
                <a:blip r:embed="rId6"/>
                <a:stretch>
                  <a:fillRect t="-8911" b="-29703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099417"/>
              </p:ext>
            </p:extLst>
          </p:nvPr>
        </p:nvGraphicFramePr>
        <p:xfrm>
          <a:off x="5129761" y="3581400"/>
          <a:ext cx="3557039" cy="2781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18" name="Acrobat Document" r:id="rId7" imgW="3581152" imgH="2800170" progId="AcroExch.Document.DC">
                  <p:embed/>
                </p:oleObj>
              </mc:Choice>
              <mc:Fallback>
                <p:oleObj name="Acrobat Document" r:id="rId7" imgW="3581152" imgH="280017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29761" y="3581400"/>
                        <a:ext cx="3557039" cy="2781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1931450" y="3300680"/>
            <a:ext cx="5058117" cy="15761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B50F"/>
              </a:buClr>
              <a:buSzPct val="90000"/>
              <a:buFont typeface="Wingdings" pitchFamily="2" charset="2"/>
              <a:buChar char="§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558ED5"/>
              </a:buClr>
              <a:buSzPct val="90000"/>
              <a:buFont typeface="Wingdings" pitchFamily="2" charset="2"/>
              <a:buChar char="§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66C7D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By exploiting a small portion of the SNR margin, we can prevent main channel from degradation</a:t>
            </a:r>
          </a:p>
        </p:txBody>
      </p:sp>
    </p:spTree>
    <p:extLst>
      <p:ext uri="{BB962C8B-B14F-4D97-AF65-F5344CB8AC3E}">
        <p14:creationId xmlns:p14="http://schemas.microsoft.com/office/powerpoint/2010/main" val="262467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High-throughput – Energy Erasure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Patterned interference as </a:t>
            </a:r>
            <a:r>
              <a:rPr lang="en-US" b="1" u="sng" dirty="0">
                <a:solidFill>
                  <a:srgbClr val="FF0000"/>
                </a:solidFill>
              </a:rPr>
              <a:t>energy erasure</a:t>
            </a:r>
          </a:p>
          <a:p>
            <a:pPr lvl="1"/>
            <a:r>
              <a:rPr lang="en-US" dirty="0"/>
              <a:t>Data encoded as the position of erased OFDM subcarrier</a:t>
            </a:r>
          </a:p>
          <a:p>
            <a:pPr lvl="1"/>
            <a:r>
              <a:rPr lang="en-US" dirty="0"/>
              <a:t>One or more erasures per symbol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366782"/>
              </p:ext>
            </p:extLst>
          </p:nvPr>
        </p:nvGraphicFramePr>
        <p:xfrm>
          <a:off x="1295400" y="2384425"/>
          <a:ext cx="2759075" cy="416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94" name="Visio" r:id="rId4" imgW="1541379" imgH="2303370" progId="Visio.Drawing.11">
                  <p:embed/>
                </p:oleObj>
              </mc:Choice>
              <mc:Fallback>
                <p:oleObj name="Visio" r:id="rId4" imgW="1541379" imgH="230337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5400" y="2384425"/>
                        <a:ext cx="2759075" cy="416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3080426" y="2994025"/>
            <a:ext cx="609600" cy="30480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61048" y="2624693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OFDM Symbol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750350" y="4746625"/>
            <a:ext cx="2835275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42091" y="4460359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Energy erasure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362747"/>
              </p:ext>
            </p:extLst>
          </p:nvPr>
        </p:nvGraphicFramePr>
        <p:xfrm>
          <a:off x="6242726" y="2405650"/>
          <a:ext cx="1381125" cy="4126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95" name="Visio" r:id="rId6" imgW="797432" imgH="2303370" progId="Visio.Drawing.11">
                  <p:embed/>
                </p:oleObj>
              </mc:Choice>
              <mc:Fallback>
                <p:oleObj name="Visio" r:id="rId6" imgW="797432" imgH="230337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42726" y="2405650"/>
                        <a:ext cx="1381125" cy="4126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8168" y="3404498"/>
            <a:ext cx="2357092" cy="9588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08343" y="2133600"/>
            <a:ext cx="2384425" cy="4768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rgbClr val="F3B50F"/>
              </a:buClr>
              <a:buSzPct val="90000"/>
              <a:buFont typeface="Wingdings" pitchFamily="2" charset="2"/>
              <a:buNone/>
              <a:defRPr sz="2800" b="1">
                <a:solidFill>
                  <a:schemeClr val="dk1"/>
                </a:solidFill>
              </a:defRPr>
            </a:lvl1pPr>
            <a:lvl2pPr marL="742950" indent="-285750">
              <a:spcBef>
                <a:spcPct val="20000"/>
              </a:spcBef>
              <a:buClr>
                <a:srgbClr val="558ED5"/>
              </a:buClr>
              <a:buSzPct val="90000"/>
              <a:buFont typeface="Wingdings" pitchFamily="2" charset="2"/>
              <a:buChar char="§"/>
              <a:defRPr sz="2400">
                <a:solidFill>
                  <a:schemeClr val="dk1"/>
                </a:solidFill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SzPct val="90000"/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dk1"/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dk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en-US" sz="2400" dirty="0"/>
              <a:t>High-Throughput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6017220" y="2372045"/>
            <a:ext cx="535980" cy="13412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85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High-throughput – Energy Erasure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Side channel throughput</a:t>
                </a:r>
              </a:p>
              <a:p>
                <a:pPr lvl="1"/>
                <a:r>
                  <a:rPr lang="en-US" dirty="0"/>
                  <a:t>48 data subcarriers in OFDM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 subcarrier erasures per symbol          </a:t>
                </a: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48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sup>
                        </m:sSubSup>
                      </m:e>
                    </m:d>
                    <m:r>
                      <a:rPr lang="en-US" altLang="zh-CN" b="0" i="0" smtClean="0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bits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dirty="0"/>
                      <m:t>4 </m:t>
                    </m:r>
                    <m:r>
                      <m:rPr>
                        <m:nor/>
                      </m:rPr>
                      <a:rPr lang="el-GR" dirty="0"/>
                      <m:t>μ</m:t>
                    </m:r>
                    <m:r>
                      <m:rPr>
                        <m:nor/>
                      </m:rPr>
                      <a:rPr lang="en-US" dirty="0"/>
                      <m:t>s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Symbol duration: 4 </a:t>
                </a:r>
                <a:r>
                  <a:rPr lang="el-GR" dirty="0"/>
                  <a:t>μ</a:t>
                </a:r>
                <a:r>
                  <a:rPr lang="en-US" dirty="0"/>
                  <a:t>s </a:t>
                </a:r>
              </a:p>
              <a:p>
                <a:pPr lvl="2"/>
                <a:endParaRPr lang="en-US" dirty="0"/>
              </a:p>
              <a:p>
                <a:pPr lvl="1"/>
                <a:r>
                  <a:rPr lang="en-US" dirty="0"/>
                  <a:t>Erasing one subcarrier/symbol            5b/4</a:t>
                </a:r>
                <a:r>
                  <a:rPr lang="el-GR" dirty="0"/>
                  <a:t>μ</a:t>
                </a:r>
                <a:r>
                  <a:rPr lang="en-US" dirty="0"/>
                  <a:t>s = </a:t>
                </a:r>
                <a:r>
                  <a:rPr lang="en-US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1.25 Mbps</a:t>
                </a:r>
              </a:p>
              <a:p>
                <a:pPr lvl="1"/>
                <a:r>
                  <a:rPr lang="en-US" dirty="0"/>
                  <a:t>Erasing two subcarrier/symbol            10b/4</a:t>
                </a:r>
                <a:r>
                  <a:rPr lang="el-GR" dirty="0"/>
                  <a:t>μ</a:t>
                </a:r>
                <a:r>
                  <a:rPr lang="en-US" dirty="0"/>
                  <a:t>s = </a:t>
                </a:r>
                <a:r>
                  <a:rPr lang="en-US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2.5 Mbps</a:t>
                </a:r>
              </a:p>
              <a:p>
                <a:pPr lvl="1"/>
                <a:r>
                  <a:rPr lang="en-US" dirty="0"/>
                  <a:t>…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How much can we achieve?</a:t>
                </a:r>
              </a:p>
              <a:p>
                <a:pPr lvl="1"/>
                <a:r>
                  <a:rPr lang="en-US" dirty="0"/>
                  <a:t>Within the SNR margin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111" t="-1091" b="-14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 rot="16200000">
            <a:off x="5318946" y="3334606"/>
            <a:ext cx="304799" cy="670561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16200000">
            <a:off x="5314878" y="3779520"/>
            <a:ext cx="304799" cy="670561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5562600" y="1828800"/>
            <a:ext cx="304800" cy="1155286"/>
          </a:xfrm>
          <a:prstGeom prst="rightBrace">
            <a:avLst>
              <a:gd name="adj1" fmla="val 66025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713491" y="5435025"/>
                <a:ext cx="1372876" cy="584775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rmAutofit/>
              </a:bodyPr>
              <a:lstStyle/>
              <a:p>
                <a:pPr algn="ctr">
                  <a:spcBef>
                    <a:spcPct val="20000"/>
                  </a:spcBef>
                  <a:buClr>
                    <a:srgbClr val="F3B50F"/>
                  </a:buClr>
                  <a:buSzPct val="90000"/>
                  <a:buFont typeface="Wingdings" pitchFamily="2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𝑲</m:t>
                      </m:r>
                      <m:r>
                        <a:rPr lang="en-US" sz="3200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3200" b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3200" b="1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3491" y="5435025"/>
                <a:ext cx="1372876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191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QPSK_20dB_new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3684815"/>
            <a:ext cx="3429000" cy="2563585"/>
          </a:xfrm>
          <a:prstGeom prst="rect">
            <a:avLst/>
          </a:prstGeom>
          <a:noFill/>
        </p:spPr>
      </p:pic>
      <p:sp>
        <p:nvSpPr>
          <p:cNvPr id="322" name="Shape 32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85346" cy="5029200"/>
          </a:xfrm>
          <a:prstGeom prst="rect">
            <a:avLst/>
          </a:prstGeom>
        </p:spPr>
        <p:txBody>
          <a:bodyPr/>
          <a:lstStyle/>
          <a:p>
            <a:r>
              <a:rPr dirty="0"/>
              <a:t>Decode side channel = Locate erased subcarrier(s)</a:t>
            </a:r>
          </a:p>
          <a:p>
            <a:r>
              <a:rPr dirty="0"/>
              <a:t>Intuitive approach: Energy-based comparison</a:t>
            </a:r>
            <a:endParaRPr sz="2400" dirty="0"/>
          </a:p>
          <a:p>
            <a:pPr marL="742950" lvl="1" indent="-285750">
              <a:spcBef>
                <a:spcPts val="500"/>
              </a:spcBef>
              <a:buClr>
                <a:srgbClr val="558ED5"/>
              </a:buClr>
              <a:defRPr sz="2400"/>
            </a:pPr>
            <a:r>
              <a:rPr dirty="0"/>
              <a:t>Suitable for high-SNR scenarios</a:t>
            </a:r>
          </a:p>
          <a:p>
            <a:pPr marL="742950" lvl="1" indent="-285750">
              <a:spcBef>
                <a:spcPts val="500"/>
              </a:spcBef>
              <a:buClr>
                <a:srgbClr val="558ED5"/>
              </a:buClr>
              <a:defRPr sz="2400"/>
            </a:pPr>
            <a:r>
              <a:rPr dirty="0"/>
              <a:t>Don’t take the statistics of channel noise into consideration</a:t>
            </a:r>
          </a:p>
          <a:p>
            <a:r>
              <a:rPr dirty="0"/>
              <a:t>Our solution: Probabilistic decoding approach</a:t>
            </a:r>
          </a:p>
        </p:txBody>
      </p:sp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959">
              <a:defRPr sz="3959"/>
            </a:lvl1pPr>
          </a:lstStyle>
          <a:p>
            <a:r>
              <a:t>Reliability - Probabilistic Decoding</a:t>
            </a:r>
          </a:p>
        </p:txBody>
      </p:sp>
      <p:pic>
        <p:nvPicPr>
          <p:cNvPr id="325" name="QPSK_10dB_new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99872" y="3733800"/>
            <a:ext cx="3377327" cy="252495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1905000" y="623007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20 dB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096000" y="623007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10 dB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4947235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 uiExpand="1" build="p" bldLvl="5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Traditional Solutions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Our Approach: Wireless Side Channel</a:t>
            </a:r>
          </a:p>
          <a:p>
            <a:r>
              <a:rPr lang="en-US" sz="3600" dirty="0"/>
              <a:t>Channel Decoding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Connection Establishment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Implementation &amp; Evaluation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9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Probabilistic Detection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Channel response in frequency domain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000" y="3014008"/>
            <a:ext cx="4320000" cy="6624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86000" y="2849908"/>
            <a:ext cx="762000" cy="9906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764300" y="3758858"/>
            <a:ext cx="539547" cy="490808"/>
          </a:xfrm>
          <a:prstGeom prst="straightConnector1">
            <a:avLst/>
          </a:prstGeom>
          <a:noFill/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TextBox 10"/>
          <p:cNvSpPr txBox="1"/>
          <p:nvPr/>
        </p:nvSpPr>
        <p:spPr>
          <a:xfrm>
            <a:off x="215452" y="4249666"/>
            <a:ext cx="229914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Received signal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4536" y="1885280"/>
            <a:ext cx="255485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Transmitted signal</a:t>
            </a:r>
          </a:p>
        </p:txBody>
      </p:sp>
      <p:sp>
        <p:nvSpPr>
          <p:cNvPr id="13" name="Oval 12"/>
          <p:cNvSpPr/>
          <p:nvPr/>
        </p:nvSpPr>
        <p:spPr>
          <a:xfrm>
            <a:off x="4343400" y="2895600"/>
            <a:ext cx="762000" cy="99060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267200" y="2346945"/>
            <a:ext cx="457304" cy="449851"/>
          </a:xfrm>
          <a:prstGeom prst="straightConnector1">
            <a:avLst/>
          </a:prstGeom>
          <a:noFill/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Oval 15"/>
          <p:cNvSpPr/>
          <p:nvPr/>
        </p:nvSpPr>
        <p:spPr>
          <a:xfrm>
            <a:off x="5105400" y="2895600"/>
            <a:ext cx="609600" cy="94490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317067" y="3923678"/>
            <a:ext cx="47988" cy="419793"/>
          </a:xfrm>
          <a:prstGeom prst="straightConnector1">
            <a:avLst/>
          </a:prstGeom>
          <a:noFill/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Oval 19"/>
          <p:cNvSpPr/>
          <p:nvPr/>
        </p:nvSpPr>
        <p:spPr>
          <a:xfrm>
            <a:off x="6122400" y="2872754"/>
            <a:ext cx="609600" cy="94490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5537961" y="2417352"/>
            <a:ext cx="519939" cy="416054"/>
          </a:xfrm>
          <a:prstGeom prst="straightConnector1">
            <a:avLst/>
          </a:prstGeom>
          <a:noFill/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TextBox 22"/>
          <p:cNvSpPr txBox="1"/>
          <p:nvPr/>
        </p:nvSpPr>
        <p:spPr>
          <a:xfrm>
            <a:off x="5459391" y="1893493"/>
            <a:ext cx="245154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Multipath fading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37700" y="4370941"/>
            <a:ext cx="1269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AWGN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48461" y="3692399"/>
            <a:ext cx="2345739" cy="995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rgbClr val="F3B50F"/>
              </a:buClr>
              <a:buSzPct val="90000"/>
              <a:buFont typeface="Wingdings" pitchFamily="2" charset="2"/>
              <a:buNone/>
              <a:defRPr sz="2800" b="1">
                <a:solidFill>
                  <a:schemeClr val="dk1"/>
                </a:solidFill>
              </a:defRPr>
            </a:lvl1pPr>
            <a:lvl2pPr marL="742950" indent="-285750">
              <a:spcBef>
                <a:spcPct val="20000"/>
              </a:spcBef>
              <a:buClr>
                <a:srgbClr val="558ED5"/>
              </a:buClr>
              <a:buSzPct val="90000"/>
              <a:buFont typeface="Wingdings" pitchFamily="2" charset="2"/>
              <a:buChar char="§"/>
              <a:defRPr sz="2400">
                <a:solidFill>
                  <a:schemeClr val="dk1"/>
                </a:solidFill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SzPct val="90000"/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dk1"/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dk1"/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chemeClr val="dk1"/>
                </a:solidFill>
              </a:defRPr>
            </a:lvl9pPr>
          </a:lstStyle>
          <a:p>
            <a:r>
              <a:rPr lang="en-US" sz="2400" dirty="0"/>
              <a:t>Main reason for misdetection</a:t>
            </a:r>
          </a:p>
        </p:txBody>
      </p:sp>
    </p:spTree>
    <p:extLst>
      <p:ext uri="{BB962C8B-B14F-4D97-AF65-F5344CB8AC3E}">
        <p14:creationId xmlns:p14="http://schemas.microsoft.com/office/powerpoint/2010/main" val="82304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Probabilistic Detection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Probabilistic detection approach</a:t>
                </a:r>
              </a:p>
              <a:p>
                <a:pPr lvl="1"/>
                <a:r>
                  <a:rPr lang="en-US" dirty="0"/>
                  <a:t>Procedure of subcarrier erasure = designate an extra constellation point, i.e., the origin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=(0,0)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Therefore,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the main channel constellation points</a:t>
                </a:r>
              </a:p>
              <a:p>
                <a:pPr lvl="1"/>
                <a:r>
                  <a:rPr lang="en-US" dirty="0"/>
                  <a:t>According to Bayesian equation, the posterior probability for one subcarrier to contain the patterned interference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111" t="-1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769189" y="4081935"/>
                <a:ext cx="679174" cy="73025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t">
                <a:normAutofit fontScale="70000" lnSpcReduction="20000"/>
              </a:bodyPr>
              <a:lstStyle>
                <a:defPPr>
                  <a:defRPr lang="en-US"/>
                </a:defPPr>
                <a:lvl1pPr algn="ctr">
                  <a:spcBef>
                    <a:spcPct val="20000"/>
                  </a:spcBef>
                  <a:buClr>
                    <a:srgbClr val="F3B50F"/>
                  </a:buClr>
                  <a:buSzPct val="90000"/>
                  <a:buFont typeface="Wingdings" pitchFamily="2" charset="2"/>
                  <a:buNone/>
                  <a:defRPr sz="3200"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48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9189" y="4081935"/>
                <a:ext cx="679174" cy="73025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001344" y="5037387"/>
                <a:ext cx="1555474" cy="73025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t">
                <a:normAutofit fontScale="62500" lnSpcReduction="20000"/>
              </a:bodyPr>
              <a:lstStyle>
                <a:defPPr>
                  <a:defRPr lang="en-US"/>
                </a:defPPr>
                <a:lvl1pPr algn="ctr">
                  <a:spcBef>
                    <a:spcPct val="20000"/>
                  </a:spcBef>
                  <a:buClr>
                    <a:srgbClr val="F3B50F"/>
                  </a:buClr>
                  <a:buSzPct val="90000"/>
                  <a:buFont typeface="Wingdings" pitchFamily="2" charset="2"/>
                  <a:buNone/>
                  <a:defRPr sz="3200" b="1">
                    <a:solidFill>
                      <a:schemeClr val="dk1"/>
                    </a:solidFill>
                  </a:defRPr>
                </a:lvl1pPr>
                <a:lvl2pPr>
                  <a:defRPr>
                    <a:solidFill>
                      <a:schemeClr val="dk1"/>
                    </a:solidFill>
                  </a:defRPr>
                </a:lvl2pPr>
                <a:lvl3pPr>
                  <a:defRPr>
                    <a:solidFill>
                      <a:schemeClr val="dk1"/>
                    </a:solidFill>
                  </a:defRPr>
                </a:lvl3pPr>
                <a:lvl4pPr>
                  <a:defRPr>
                    <a:solidFill>
                      <a:schemeClr val="dk1"/>
                    </a:solidFill>
                  </a:defRPr>
                </a:lvl4pPr>
                <a:lvl5pPr>
                  <a:defRPr>
                    <a:solidFill>
                      <a:schemeClr val="dk1"/>
                    </a:solidFill>
                  </a:defRPr>
                </a:lvl5pPr>
                <a:lvl6pPr>
                  <a:defRPr>
                    <a:solidFill>
                      <a:schemeClr val="dk1"/>
                    </a:solidFill>
                  </a:defRPr>
                </a:lvl6pPr>
                <a:lvl7pPr>
                  <a:defRPr>
                    <a:solidFill>
                      <a:schemeClr val="dk1"/>
                    </a:solidFill>
                  </a:defRPr>
                </a:lvl7pPr>
                <a:lvl8pPr>
                  <a:defRPr>
                    <a:solidFill>
                      <a:schemeClr val="dk1"/>
                    </a:solidFill>
                  </a:defRPr>
                </a:lvl8pPr>
                <a:lvl9pPr>
                  <a:defRPr>
                    <a:solidFill>
                      <a:schemeClr val="dk1"/>
                    </a:solidFill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r>
                            <a:rPr lang="en-US">
                              <a:latin typeface="Cambria Math" panose="02040503050406030204" pitchFamily="18" charset="0"/>
                            </a:rPr>
                            <m:t>48</m:t>
                          </m:r>
                        </m:den>
                      </m:f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344" y="5037387"/>
                <a:ext cx="1555474" cy="7302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580963" y="6022439"/>
            <a:ext cx="5867400" cy="3651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defPPr>
              <a:defRPr lang="en-US"/>
            </a:defPPr>
            <a:lvl1pPr algn="ctr">
              <a:spcBef>
                <a:spcPct val="20000"/>
              </a:spcBef>
              <a:buClr>
                <a:srgbClr val="F3B50F"/>
              </a:buClr>
              <a:buSzPct val="90000"/>
              <a:buFont typeface="Wingdings" pitchFamily="2" charset="2"/>
              <a:buNone/>
              <a:defRPr sz="3200"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2-D AWGN continuously being estimated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66800" y="4512200"/>
                <a:ext cx="5227818" cy="6646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d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ℙ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nary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{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12200"/>
                <a:ext cx="5227818" cy="66460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4702749" y="4474988"/>
            <a:ext cx="1066800" cy="37525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985014" y="4536141"/>
            <a:ext cx="665014" cy="112059"/>
          </a:xfrm>
          <a:prstGeom prst="straightConnector1">
            <a:avLst/>
          </a:prstGeom>
          <a:noFill/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Rectangle 16"/>
          <p:cNvSpPr/>
          <p:nvPr/>
        </p:nvSpPr>
        <p:spPr>
          <a:xfrm>
            <a:off x="5083749" y="4882279"/>
            <a:ext cx="1012251" cy="31021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294618" y="5176806"/>
            <a:ext cx="639582" cy="225706"/>
          </a:xfrm>
          <a:prstGeom prst="straightConnector1">
            <a:avLst/>
          </a:prstGeom>
          <a:noFill/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752599" y="5305466"/>
                <a:ext cx="3863347" cy="6646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/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ℙ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599" y="5305466"/>
                <a:ext cx="3863347" cy="66460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ontent Placeholder 2"/>
          <p:cNvSpPr txBox="1">
            <a:spLocks/>
          </p:cNvSpPr>
          <p:nvPr/>
        </p:nvSpPr>
        <p:spPr>
          <a:xfrm>
            <a:off x="7731754" y="4419600"/>
            <a:ext cx="1369141" cy="50983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  <a:tileRect/>
          </a:gra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rgbClr val="F3B50F"/>
              </a:buClr>
              <a:buSzPct val="90000"/>
              <a:buFont typeface="Wingdings" pitchFamily="2" charset="2"/>
              <a:buNone/>
              <a:defRPr sz="3200" b="1">
                <a:solidFill>
                  <a:srgbClr val="FF0000"/>
                </a:solidFill>
              </a:defRPr>
            </a:lvl1pPr>
            <a:lvl2pPr marL="742950" indent="-285750">
              <a:spcBef>
                <a:spcPct val="20000"/>
              </a:spcBef>
              <a:buClr>
                <a:srgbClr val="558ED5"/>
              </a:buClr>
              <a:buSzPct val="90000"/>
              <a:buFont typeface="Wingdings" pitchFamily="2" charset="2"/>
              <a:buChar char="§"/>
              <a:defRPr sz="2400"/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SzPct val="90000"/>
              <a:buFont typeface="Arial" pitchFamily="34" charset="0"/>
              <a:buChar char="•"/>
              <a:defRPr sz="20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400" dirty="0"/>
              <a:t>Constant</a:t>
            </a:r>
          </a:p>
        </p:txBody>
      </p:sp>
    </p:spTree>
    <p:extLst>
      <p:ext uri="{BB962C8B-B14F-4D97-AF65-F5344CB8AC3E}">
        <p14:creationId xmlns:p14="http://schemas.microsoft.com/office/powerpoint/2010/main" val="259895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7" grpId="0"/>
      <p:bldP spid="12" grpId="0" animBg="1"/>
      <p:bldP spid="17" grpId="0" animBg="1"/>
      <p:bldP spid="22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Probabilistic Detection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24000"/>
                <a:ext cx="8229600" cy="4724400"/>
              </a:xfrm>
            </p:spPr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Limitation: Computational overhead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uses large constellation, such as 64-QAM. Require 65 times computation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24000"/>
                <a:ext cx="8229600" cy="4724400"/>
              </a:xfrm>
              <a:blipFill rotWithShape="0">
                <a:blip r:embed="rId4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953000" y="2170115"/>
            <a:ext cx="553243" cy="455875"/>
          </a:xfrm>
          <a:prstGeom prst="straightConnector1">
            <a:avLst/>
          </a:prstGeom>
          <a:noFill/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Rounded Rectangle 12"/>
          <p:cNvSpPr/>
          <p:nvPr/>
        </p:nvSpPr>
        <p:spPr>
          <a:xfrm>
            <a:off x="4829968" y="1707227"/>
            <a:ext cx="1524000" cy="35493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650127"/>
              </p:ext>
            </p:extLst>
          </p:nvPr>
        </p:nvGraphicFramePr>
        <p:xfrm>
          <a:off x="1644650" y="3851275"/>
          <a:ext cx="2927350" cy="250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5" name="Acrobat Document" r:id="rId5" imgW="2927880" imgH="2505600" progId="AcroExch.Document.DC">
                  <p:embed/>
                </p:oleObj>
              </mc:Choice>
              <mc:Fallback>
                <p:oleObj name="Acrobat Document" r:id="rId5" imgW="2927880" imgH="25056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44650" y="3851275"/>
                        <a:ext cx="2927350" cy="2505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364963"/>
              </p:ext>
            </p:extLst>
          </p:nvPr>
        </p:nvGraphicFramePr>
        <p:xfrm>
          <a:off x="4829968" y="3851275"/>
          <a:ext cx="2935287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96" name="Acrobat Document" r:id="rId7" imgW="2935800" imgH="2476800" progId="AcroExch.Document.DC">
                  <p:embed/>
                </p:oleObj>
              </mc:Choice>
              <mc:Fallback>
                <p:oleObj name="Acrobat Document" r:id="rId7" imgW="2935800" imgH="2476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29968" y="3851275"/>
                        <a:ext cx="2935287" cy="247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ontent Placeholder 2"/>
              <p:cNvSpPr txBox="1">
                <a:spLocks/>
              </p:cNvSpPr>
              <p:nvPr/>
            </p:nvSpPr>
            <p:spPr>
              <a:xfrm>
                <a:off x="2042941" y="4454261"/>
                <a:ext cx="5058117" cy="1576119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Clr>
                    <a:srgbClr val="F3B50F"/>
                  </a:buClr>
                  <a:buSzPct val="90000"/>
                  <a:buFont typeface="Wingdings" pitchFamily="2" charset="2"/>
                  <a:buChar char="§"/>
                  <a:defRPr sz="2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Clr>
                    <a:srgbClr val="558ED5"/>
                  </a:buClr>
                  <a:buSzPct val="90000"/>
                  <a:buFont typeface="Wingdings" pitchFamily="2" charset="2"/>
                  <a:buChar char="§"/>
                  <a:defRPr sz="24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Clr>
                    <a:srgbClr val="E66C7D"/>
                  </a:buClr>
                  <a:buSzPct val="90000"/>
                  <a:buFont typeface="Arial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6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6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dirty="0"/>
                  <a:t>Solution: Replace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that incorporates only the inner signal points (at most 4)</a:t>
                </a:r>
              </a:p>
            </p:txBody>
          </p:sp>
        </mc:Choice>
        <mc:Fallback xmlns="">
          <p:sp>
            <p:nvSpPr>
              <p:cNvPr id="2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941" y="4454261"/>
                <a:ext cx="5058117" cy="157611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24025" y="1264639"/>
                <a:ext cx="4857750" cy="7975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ℙ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e>
                          </m:d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  <m:sup/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ℙ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025" y="1264639"/>
                <a:ext cx="4857750" cy="79752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2"/>
              <p:cNvSpPr txBox="1">
                <a:spLocks/>
              </p:cNvSpPr>
              <p:nvPr/>
            </p:nvSpPr>
            <p:spPr>
              <a:xfrm>
                <a:off x="6172200" y="2127448"/>
                <a:ext cx="2875757" cy="49854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  <a:tileRect/>
              </a:gradFill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indent="0" algn="ctr">
                  <a:spcBef>
                    <a:spcPct val="20000"/>
                  </a:spcBef>
                  <a:buClr>
                    <a:srgbClr val="F3B50F"/>
                  </a:buClr>
                  <a:buSzPct val="90000"/>
                  <a:buFont typeface="Wingdings" pitchFamily="2" charset="2"/>
                  <a:buNone/>
                  <a:defRPr sz="3200" b="1">
                    <a:solidFill>
                      <a:srgbClr val="FF0000"/>
                    </a:solidFill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558ED5"/>
                  </a:buClr>
                  <a:buSzPct val="90000"/>
                  <a:buFont typeface="Wingdings" pitchFamily="2" charset="2"/>
                  <a:buChar char="§"/>
                  <a:defRPr sz="2400"/>
                </a:lvl2pPr>
                <a:lvl3pPr marL="1143000" indent="-228600">
                  <a:spcBef>
                    <a:spcPct val="20000"/>
                  </a:spcBef>
                  <a:buClr>
                    <a:srgbClr val="E66C7D"/>
                  </a:buClr>
                  <a:buSzPct val="90000"/>
                  <a:buFont typeface="Arial" pitchFamily="34" charset="0"/>
                  <a:buChar char="•"/>
                  <a:defRPr sz="2000"/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1600"/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1600"/>
                </a:lvl5pPr>
                <a:lvl6pPr marL="2514600" indent="-228600">
                  <a:spcBef>
                    <a:spcPct val="20000"/>
                  </a:spcBef>
                  <a:buFont typeface="Arial" pitchFamily="34" charset="0"/>
                  <a:buChar char="•"/>
                  <a:defRPr sz="2000"/>
                </a:lvl6pPr>
                <a:lvl7pPr marL="2971800" indent="-228600">
                  <a:spcBef>
                    <a:spcPct val="20000"/>
                  </a:spcBef>
                  <a:buFont typeface="Arial" pitchFamily="34" charset="0"/>
                  <a:buChar char="•"/>
                  <a:defRPr sz="2000"/>
                </a:lvl7pPr>
                <a:lvl8pPr marL="3429000" indent="-228600">
                  <a:spcBef>
                    <a:spcPct val="20000"/>
                  </a:spcBef>
                  <a:buFont typeface="Arial" pitchFamily="34" charset="0"/>
                  <a:buChar char="•"/>
                  <a:defRPr sz="2000"/>
                </a:lvl8pPr>
                <a:lvl9pPr marL="3886200" indent="-228600">
                  <a:spcBef>
                    <a:spcPct val="20000"/>
                  </a:spcBef>
                  <a:buFont typeface="Arial" pitchFamily="34" charset="0"/>
                  <a:buChar char="•"/>
                  <a:defRPr sz="2000"/>
                </a:lvl9pPr>
              </a:lstStyle>
              <a:p>
                <a14:m>
                  <m:oMath xmlns:m="http://schemas.openxmlformats.org/officeDocument/2006/math">
                    <m:r>
                      <a:rPr lang="en-US" sz="2800" b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28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+1)</m:t>
                    </m:r>
                  </m:oMath>
                </a14:m>
                <a:r>
                  <a:rPr lang="en-US" sz="2800" dirty="0"/>
                  <a:t> times !!!</a:t>
                </a:r>
              </a:p>
            </p:txBody>
          </p:sp>
        </mc:Choice>
        <mc:Fallback xmlns="">
          <p:sp>
            <p:nvSpPr>
              <p:cNvPr id="1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2200" y="2127448"/>
                <a:ext cx="2875757" cy="49854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251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Traditional Solutions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Our Approach: Wireless Side Channel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Channel Decoding</a:t>
            </a:r>
          </a:p>
          <a:p>
            <a:r>
              <a:rPr lang="en-US" sz="3600" dirty="0"/>
              <a:t>Connection Establishment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Implementation &amp; Evaluation 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6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Existence of side channel</a:t>
            </a:r>
          </a:p>
          <a:p>
            <a:pPr lvl="1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noise</a:t>
            </a:r>
            <a:r>
              <a:rPr lang="en-US" dirty="0"/>
              <a:t> vs.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patterned interference</a:t>
            </a:r>
          </a:p>
          <a:p>
            <a:pPr lvl="1"/>
            <a:r>
              <a:rPr lang="en-US" dirty="0"/>
              <a:t>The existence of side channel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</a:t>
            </a:r>
            <a:r>
              <a:rPr lang="en-US" dirty="0"/>
              <a:t> be clearly declared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Side channel a</a:t>
            </a:r>
            <a:r>
              <a:rPr lang="en-US" altLang="zh-CN" dirty="0"/>
              <a:t>ddressing </a:t>
            </a:r>
            <a:endParaRPr lang="en-US" dirty="0"/>
          </a:p>
          <a:p>
            <a:pPr lvl="1"/>
            <a:r>
              <a:rPr lang="en-US" dirty="0"/>
              <a:t>The destination of side channel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</a:t>
            </a:r>
            <a:r>
              <a:rPr lang="en-US" dirty="0"/>
              <a:t> be declared</a:t>
            </a:r>
          </a:p>
          <a:p>
            <a:pPr lvl="1"/>
            <a:r>
              <a:rPr lang="en-US" dirty="0"/>
              <a:t>Destination of side channel may be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en-US" dirty="0"/>
              <a:t> with that of main channel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97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Wireless Network Traffic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4" name="Picture 53" descr="http://cdn.slashgear.com/wp-content/uploads/2012/12/app-icon-iOS-10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150" y="2061273"/>
            <a:ext cx="970362" cy="9703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 descr="https://updraftplus.com/wp-content/uploads/2013/01/dropbox-02-1024x10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49" y="2061273"/>
            <a:ext cx="970362" cy="9703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 descr="https://images.wondershare.com/images/music/top-10-ios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25735"/>
            <a:ext cx="1031062" cy="10310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http://i.imgur.com/TDHQ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849" y="3256085"/>
            <a:ext cx="970362" cy="97036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 descr="http://venturebeat.files.wordpress.com/2011/11/apple-siri-app-icon-thum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87" y="1962699"/>
            <a:ext cx="1167510" cy="116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http://orig09.deviantart.net/734b/f/2016/099/9/e/warcraft_iii__3__frozen_throne___icon_by_blagoicons-d9yb3g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74545"/>
            <a:ext cx="1143818" cy="114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https://image.freepik.com/free-icon/wii-u-wireless-game-control-tool_318-5470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069" y="3246026"/>
            <a:ext cx="990480" cy="99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https://az801952.vo.msecnd.net/uploads/e79c6db2-9a7d-45f1-8ea1-2e81c4163bc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61" y="3256085"/>
            <a:ext cx="970362" cy="97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994835" y="1752600"/>
            <a:ext cx="3072628" cy="2743200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/>
          <p:cNvSpPr/>
          <p:nvPr/>
        </p:nvSpPr>
        <p:spPr>
          <a:xfrm>
            <a:off x="778934" y="4933934"/>
            <a:ext cx="3412066" cy="85726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100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  <a:tileRect/>
          </a:gra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rgbClr val="558ED5"/>
              </a:buClr>
              <a:buSzPct val="90000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Real-time and Delay-sensitive Traffic</a:t>
            </a:r>
            <a:endParaRPr lang="en-US" sz="28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757209" y="1752600"/>
            <a:ext cx="3167591" cy="2743200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648200" y="4952999"/>
            <a:ext cx="3657600" cy="838199"/>
          </a:xfrm>
          <a:prstGeom prst="roundRect">
            <a:avLst/>
          </a:prstGeom>
          <a:gradFill flip="none" rotWithShape="1">
            <a:gsLst>
              <a:gs pos="0">
                <a:srgbClr val="92D050"/>
              </a:gs>
              <a:gs pos="100000">
                <a:srgbClr val="92D050"/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  <a:tileRect/>
          </a:gra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rgbClr val="558ED5"/>
              </a:buClr>
              <a:buSzPct val="90000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Bandwidth-demanding Traffic</a:t>
            </a:r>
            <a:endParaRPr lang="en-US" sz="28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409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8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Connection Establishment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20849"/>
            <a:ext cx="4876800" cy="3810000"/>
          </a:xfrm>
        </p:spPr>
        <p:txBody>
          <a:bodyPr/>
          <a:lstStyle/>
          <a:p>
            <a:pPr lvl="1"/>
            <a:r>
              <a:rPr lang="en-US" dirty="0"/>
              <a:t>The existence of preamble indicates the existence of side channel.</a:t>
            </a:r>
          </a:p>
          <a:p>
            <a:pPr lvl="1"/>
            <a:r>
              <a:rPr lang="en-US" dirty="0"/>
              <a:t>Use the length of idle period between preamble and </a:t>
            </a:r>
            <a:r>
              <a:rPr lang="en-US" dirty="0" err="1"/>
              <a:t>WiFi</a:t>
            </a:r>
            <a:r>
              <a:rPr lang="en-US" dirty="0"/>
              <a:t> frames to indicate the destination address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7" name="Content Placeholder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07496"/>
              </p:ext>
            </p:extLst>
          </p:nvPr>
        </p:nvGraphicFramePr>
        <p:xfrm>
          <a:off x="5058162" y="2132676"/>
          <a:ext cx="3890963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34" name="Acrobat Document" r:id="rId4" imgW="7019640" imgH="1803240" progId="AcroExch.Document.DC">
                  <p:embed/>
                </p:oleObj>
              </mc:Choice>
              <mc:Fallback>
                <p:oleObj name="Acrobat Document" r:id="rId4" imgW="7019640" imgH="180324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58162" y="2132676"/>
                        <a:ext cx="3890963" cy="100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35883"/>
              </p:ext>
            </p:extLst>
          </p:nvPr>
        </p:nvGraphicFramePr>
        <p:xfrm>
          <a:off x="5101936" y="3400541"/>
          <a:ext cx="3869222" cy="2750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35" name="Acrobat Document" r:id="rId6" imgW="4556880" imgH="3238200" progId="AcroExch.Document.DC">
                  <p:embed/>
                </p:oleObj>
              </mc:Choice>
              <mc:Fallback>
                <p:oleObj name="Acrobat Document" r:id="rId6" imgW="4556880" imgH="32382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01936" y="3400541"/>
                        <a:ext cx="3869222" cy="2750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249420"/>
            <a:ext cx="6477000" cy="942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B50F"/>
              </a:buClr>
              <a:buSzPct val="90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558ED5"/>
              </a:buClr>
              <a:buSzPct val="9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66C7D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Attach preamble to regular </a:t>
            </a:r>
            <a:r>
              <a:rPr lang="en-US" dirty="0" err="1"/>
              <a:t>WiFi</a:t>
            </a:r>
            <a:r>
              <a:rPr lang="en-US" dirty="0"/>
              <a:t> frames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79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Preamble selection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Use Short Training Sequence (STS)</a:t>
                </a:r>
              </a:p>
              <a:p>
                <a:pPr lvl="1"/>
                <a:r>
                  <a:rPr lang="en-US" dirty="0"/>
                  <a:t>Native in </a:t>
                </a:r>
                <a:r>
                  <a:rPr lang="en-US" dirty="0" err="1"/>
                  <a:t>WiFi</a:t>
                </a:r>
                <a:r>
                  <a:rPr lang="en-US" dirty="0"/>
                  <a:t> standard</a:t>
                </a:r>
              </a:p>
              <a:p>
                <a:pPr lvl="1"/>
                <a:r>
                  <a:rPr lang="en-US" dirty="0"/>
                  <a:t>Easy to detect</a:t>
                </a:r>
              </a:p>
              <a:p>
                <a:r>
                  <a:rPr lang="en-US" dirty="0"/>
                  <a:t>Length of preambles</a:t>
                </a:r>
              </a:p>
              <a:p>
                <a:pPr lvl="1"/>
                <a:r>
                  <a:rPr lang="en-US" dirty="0"/>
                  <a:t>Too short -&gt; Prone to channel noise</a:t>
                </a:r>
              </a:p>
              <a:p>
                <a:pPr lvl="1"/>
                <a:r>
                  <a:rPr lang="en-US" dirty="0"/>
                  <a:t>Too long   -&gt; False frame start</a:t>
                </a:r>
              </a:p>
              <a:p>
                <a:pPr lvl="1"/>
                <a:r>
                  <a:rPr lang="en-US" dirty="0"/>
                  <a:t>Choose two STSs.</a:t>
                </a:r>
              </a:p>
              <a:p>
                <a:r>
                  <a:rPr lang="en-US" dirty="0"/>
                  <a:t>Resolution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=0.5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b="0" dirty="0"/>
                  <a:t> - </a:t>
                </a:r>
                <a:r>
                  <a:rPr lang="en-US" dirty="0"/>
                  <a:t>10 </a:t>
                </a:r>
                <a:r>
                  <a:rPr lang="en-US" dirty="0" err="1"/>
                  <a:t>WiFi</a:t>
                </a:r>
                <a:r>
                  <a:rPr lang="en-US" dirty="0"/>
                  <a:t> samples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𝐷𝐼𝐹𝑆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0.5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=68</m:t>
                    </m:r>
                  </m:oMath>
                </a14:m>
                <a:r>
                  <a:rPr lang="en-US" dirty="0"/>
                  <a:t> devices</a:t>
                </a:r>
                <a:endParaRPr lang="en-US" b="0" dirty="0"/>
              </a:p>
              <a:p>
                <a:endParaRPr lang="en-US" b="0" dirty="0"/>
              </a:p>
              <a:p>
                <a:pPr marL="457200" lvl="1" indent="0">
                  <a:buNone/>
                </a:pPr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111" t="-1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24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Traditional Solutions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Our Approach: Wireless Side Channel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Channel Decoding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Connection Establishment</a:t>
            </a:r>
          </a:p>
          <a:p>
            <a:r>
              <a:rPr lang="en-US" sz="3600" dirty="0"/>
              <a:t>Implementation &amp; Evaluation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Energy erasure = </a:t>
                </a:r>
                <a:r>
                  <a:rPr lang="en-US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Masking</a:t>
                </a:r>
                <a:r>
                  <a:rPr lang="en-US" dirty="0"/>
                  <a:t> (Multiplying) operation</a:t>
                </a:r>
              </a:p>
              <a:p>
                <a:pPr lvl="1"/>
                <a:r>
                  <a:rPr lang="en-US" dirty="0"/>
                  <a:t>Implemented in </a:t>
                </a:r>
                <a:r>
                  <a:rPr lang="en-US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frequency domain</a:t>
                </a:r>
              </a:p>
              <a:p>
                <a:pPr lvl="1"/>
                <a:r>
                  <a:rPr lang="en-US" dirty="0"/>
                  <a:t>For example, to encode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11000)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24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sub>
                    </m:sSub>
                  </m:oMath>
                </a14:m>
                <a:r>
                  <a:rPr lang="en-US" dirty="0"/>
                  <a:t>, erase the 24</a:t>
                </a:r>
                <a:r>
                  <a:rPr lang="en-US" baseline="30000" dirty="0"/>
                  <a:t>th</a:t>
                </a:r>
                <a:r>
                  <a:rPr lang="en-US" dirty="0"/>
                  <a:t> subcarrier, and the mask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groupChr>
                      </m:e>
                      <m:li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31</m:t>
                            </m:r>
                          </m:sub>
                        </m:sSub>
                      </m:lim>
                    </m:limLow>
                    <m:r>
                      <a:rPr lang="en-US" b="0" i="1" smtClean="0">
                        <a:latin typeface="Cambria Math" panose="02040503050406030204" pitchFamily="18" charset="0"/>
                      </a:rPr>
                      <m:t>1…1</m:t>
                    </m:r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groupChr>
                      </m:e>
                      <m:li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24</m:t>
                            </m:r>
                          </m:sub>
                        </m:sSub>
                      </m:lim>
                    </m:limLow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1…1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groupChr>
                      </m:e>
                      <m:li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lim>
                    </m:limLow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1111" t="-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/>
              <p:cNvSpPr txBox="1">
                <a:spLocks/>
              </p:cNvSpPr>
              <p:nvPr/>
            </p:nvSpPr>
            <p:spPr>
              <a:xfrm>
                <a:off x="6800139" y="4140757"/>
                <a:ext cx="2115261" cy="9144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rmAutofit/>
              </a:bodyPr>
              <a:lstStyle>
                <a:defPPr>
                  <a:defRPr lang="en-US"/>
                </a:defPPr>
                <a:lvl1pPr indent="0" algn="ctr">
                  <a:spcBef>
                    <a:spcPct val="20000"/>
                  </a:spcBef>
                  <a:buClr>
                    <a:srgbClr val="F3B50F"/>
                  </a:buClr>
                  <a:buSzPct val="90000"/>
                  <a:buFont typeface="Wingdings" pitchFamily="2" charset="2"/>
                  <a:buNone/>
                  <a:defRPr sz="2400" b="1">
                    <a:solidFill>
                      <a:schemeClr val="dk1"/>
                    </a:solidFill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558ED5"/>
                  </a:buClr>
                  <a:buSzPct val="90000"/>
                  <a:buFont typeface="Wingdings" pitchFamily="2" charset="2"/>
                  <a:buChar char="§"/>
                  <a:defRPr sz="2400">
                    <a:solidFill>
                      <a:schemeClr val="dk1"/>
                    </a:solidFill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E66C7D"/>
                  </a:buClr>
                  <a:buSzPct val="90000"/>
                  <a:buFont typeface="Arial" pitchFamily="34" charset="0"/>
                  <a:buChar char="•"/>
                  <a:defRPr sz="2000">
                    <a:solidFill>
                      <a:schemeClr val="dk1"/>
                    </a:solidFill>
                  </a:defRPr>
                </a:lvl3pPr>
                <a:lvl4pPr marL="1600200" indent="-228600">
                  <a:spcBef>
                    <a:spcPct val="20000"/>
                  </a:spcBef>
                  <a:buFont typeface="Arial" pitchFamily="34" charset="0"/>
                  <a:buChar char="–"/>
                  <a:defRPr sz="1600">
                    <a:solidFill>
                      <a:schemeClr val="dk1"/>
                    </a:solidFill>
                  </a:defRPr>
                </a:lvl4pPr>
                <a:lvl5pPr marL="2057400" indent="-228600">
                  <a:spcBef>
                    <a:spcPct val="20000"/>
                  </a:spcBef>
                  <a:buFont typeface="Arial" pitchFamily="34" charset="0"/>
                  <a:buChar char="»"/>
                  <a:defRPr sz="1600">
                    <a:solidFill>
                      <a:schemeClr val="dk1"/>
                    </a:solidFill>
                  </a:defRPr>
                </a:lvl5pPr>
                <a:lvl6pPr marL="2514600" indent="-22860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dk1"/>
                    </a:solidFill>
                  </a:defRPr>
                </a:lvl6pPr>
                <a:lvl7pPr marL="2971800" indent="-22860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dk1"/>
                    </a:solidFill>
                  </a:defRPr>
                </a:lvl7pPr>
                <a:lvl8pPr marL="3429000" indent="-22860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dk1"/>
                    </a:solidFill>
                  </a:defRPr>
                </a:lvl8pPr>
                <a:lvl9pPr marL="3886200" indent="-228600">
                  <a:spcBef>
                    <a:spcPct val="20000"/>
                  </a:spcBef>
                  <a:buFont typeface="Arial" pitchFamily="34" charset="0"/>
                  <a:buChar char="•"/>
                  <a:defRPr sz="2000">
                    <a:solidFill>
                      <a:schemeClr val="dk1"/>
                    </a:solidFill>
                  </a:defRPr>
                </a:lvl9pPr>
              </a:lstStyle>
              <a:p>
                <a:r>
                  <a:rPr lang="en-US" dirty="0" err="1"/>
                  <a:t>WiFi</a:t>
                </a:r>
                <a:r>
                  <a:rPr lang="en-US" dirty="0"/>
                  <a:t> signals: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𝑎𝑙𝑙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′1′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139" y="4140757"/>
                <a:ext cx="2115261" cy="91440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633740"/>
              </p:ext>
            </p:extLst>
          </p:nvPr>
        </p:nvGraphicFramePr>
        <p:xfrm>
          <a:off x="372928" y="3200400"/>
          <a:ext cx="6396038" cy="288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43" name="Visio" r:id="rId6" imgW="6396208" imgH="2880630" progId="Visio.Drawing.11">
                  <p:embed/>
                </p:oleObj>
              </mc:Choice>
              <mc:Fallback>
                <p:oleObj name="Visio" r:id="rId6" imgW="6396208" imgH="288063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2928" y="3200400"/>
                        <a:ext cx="6396038" cy="2881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7202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over SDR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Software-Defined Radio (SDR) platform</a:t>
            </a:r>
          </a:p>
          <a:p>
            <a:pPr lvl="1"/>
            <a:r>
              <a:rPr lang="en-US" dirty="0"/>
              <a:t>Hardware: USRP (N210 + UBX-40 RF frontend)</a:t>
            </a:r>
          </a:p>
          <a:p>
            <a:pPr lvl="1"/>
            <a:r>
              <a:rPr lang="en-US" dirty="0"/>
              <a:t>Software: </a:t>
            </a:r>
            <a:r>
              <a:rPr lang="en-US" dirty="0" err="1"/>
              <a:t>GNURadio</a:t>
            </a:r>
            <a:endParaRPr lang="en-US" dirty="0"/>
          </a:p>
          <a:p>
            <a:r>
              <a:rPr lang="en-US" dirty="0"/>
              <a:t>Two 802.11a transceivers (one </a:t>
            </a:r>
            <a:r>
              <a:rPr lang="en-US" dirty="0" err="1"/>
              <a:t>Tx</a:t>
            </a:r>
            <a:r>
              <a:rPr lang="en-US" dirty="0"/>
              <a:t>, one Rx)</a:t>
            </a:r>
          </a:p>
          <a:p>
            <a:r>
              <a:rPr lang="en-US" dirty="0"/>
              <a:t>Tune channel SNR: Adjust </a:t>
            </a:r>
            <a:r>
              <a:rPr lang="en-US" dirty="0" err="1"/>
              <a:t>Tx</a:t>
            </a:r>
            <a:r>
              <a:rPr lang="en-US" dirty="0"/>
              <a:t> Gain (2 - 30 dB)</a:t>
            </a:r>
          </a:p>
          <a:p>
            <a:r>
              <a:rPr lang="en-US" dirty="0"/>
              <a:t>5m x 5m office; NLOS; 5 GHz frequency band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277142"/>
              </p:ext>
            </p:extLst>
          </p:nvPr>
        </p:nvGraphicFramePr>
        <p:xfrm>
          <a:off x="1752600" y="4161711"/>
          <a:ext cx="5257800" cy="2086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86" name="Visio" r:id="rId4" imgW="20857321" imgH="8277106" progId="Visio.Drawing.11">
                  <p:embed/>
                </p:oleObj>
              </mc:Choice>
              <mc:Fallback>
                <p:oleObj name="Visio" r:id="rId4" imgW="20857321" imgH="8277106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2600" y="4161711"/>
                        <a:ext cx="5257800" cy="2086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210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Transmission Delay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 setup</a:t>
            </a:r>
          </a:p>
          <a:p>
            <a:pPr lvl="1"/>
            <a:r>
              <a:rPr lang="en-US" dirty="0"/>
              <a:t>Each UDP socket transmits 1kB-long frames every 100 ms</a:t>
            </a:r>
          </a:p>
          <a:p>
            <a:pPr lvl="1"/>
            <a:r>
              <a:rPr lang="en-US" dirty="0"/>
              <a:t>One UDP as real-time traffic; Others as background traffic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3116502"/>
              </p:ext>
            </p:extLst>
          </p:nvPr>
        </p:nvGraphicFramePr>
        <p:xfrm>
          <a:off x="418587" y="2908959"/>
          <a:ext cx="3095625" cy="290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12" name="Acrobat Document" r:id="rId4" imgW="3096000" imgH="2908800" progId="AcroExch.Document.DC">
                  <p:embed/>
                </p:oleObj>
              </mc:Choice>
              <mc:Fallback>
                <p:oleObj name="Acrobat Document" r:id="rId4" imgW="3096000" imgH="2908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8587" y="2908959"/>
                        <a:ext cx="3095625" cy="290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4197163" y="2908959"/>
            <a:ext cx="37338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B50F"/>
              </a:buClr>
              <a:buSzPct val="90000"/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558ED5"/>
              </a:buClr>
              <a:buSzPct val="9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66C7D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dirty="0"/>
              <a:t>Side channel:</a:t>
            </a:r>
          </a:p>
          <a:p>
            <a:r>
              <a:rPr lang="en-US" dirty="0"/>
              <a:t>Smaller delay</a:t>
            </a:r>
          </a:p>
          <a:p>
            <a:r>
              <a:rPr lang="en-US" dirty="0"/>
              <a:t>Less delay-jitter</a:t>
            </a:r>
          </a:p>
          <a:p>
            <a:r>
              <a:rPr lang="en-US" dirty="0"/>
              <a:t>Scalable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10000" y="4953000"/>
            <a:ext cx="5171904" cy="9772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B50F"/>
              </a:buClr>
              <a:buSzPct val="90000"/>
              <a:buFont typeface="Wingdings" pitchFamily="2" charset="2"/>
              <a:buChar char="§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558ED5"/>
              </a:buClr>
              <a:buSzPct val="90000"/>
              <a:buFont typeface="Wingdings" pitchFamily="2" charset="2"/>
              <a:buChar char="§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66C7D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More congestion, more transmission opportunities, less delay!</a:t>
            </a:r>
          </a:p>
        </p:txBody>
      </p:sp>
    </p:spTree>
    <p:extLst>
      <p:ext uri="{BB962C8B-B14F-4D97-AF65-F5344CB8AC3E}">
        <p14:creationId xmlns:p14="http://schemas.microsoft.com/office/powerpoint/2010/main" val="347651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Channel Detection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5257800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BPSK &amp; QPSK: nearly 100%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𝑆𝑁𝑅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≥10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𝑑𝐵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Detection rate improves as SNR increases.</a:t>
                </a:r>
              </a:p>
              <a:p>
                <a:r>
                  <a:rPr lang="en-US" dirty="0"/>
                  <a:t>Achieve more than 90% under actual SNRs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5257800"/>
              </a:xfrm>
              <a:blipFill rotWithShape="0">
                <a:blip r:embed="rId4"/>
                <a:stretch>
                  <a:fillRect l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800795"/>
              </p:ext>
            </p:extLst>
          </p:nvPr>
        </p:nvGraphicFramePr>
        <p:xfrm>
          <a:off x="1394199" y="1447800"/>
          <a:ext cx="3048000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59" name="Acrobat Document" r:id="rId5" imgW="3047760" imgH="2870280" progId="AcroExch.Document.DC">
                  <p:embed/>
                </p:oleObj>
              </mc:Choice>
              <mc:Fallback>
                <p:oleObj name="Acrobat Document" r:id="rId5" imgW="3047760" imgH="28702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94199" y="1447800"/>
                        <a:ext cx="3048000" cy="287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290183"/>
              </p:ext>
            </p:extLst>
          </p:nvPr>
        </p:nvGraphicFramePr>
        <p:xfrm>
          <a:off x="4724400" y="1447800"/>
          <a:ext cx="3048000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60" name="Acrobat Document" r:id="rId7" imgW="3047760" imgH="2870280" progId="AcroExch.Document.DC">
                  <p:embed/>
                </p:oleObj>
              </mc:Choice>
              <mc:Fallback>
                <p:oleObj name="Acrobat Document" r:id="rId7" imgW="3047760" imgH="28702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24400" y="1447800"/>
                        <a:ext cx="3048000" cy="287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95304" y="4343400"/>
            <a:ext cx="2371896" cy="275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Erasing one subcarrier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96964" y="4356075"/>
            <a:ext cx="2371896" cy="366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Erasing two subcarrier</a:t>
            </a:r>
          </a:p>
        </p:txBody>
      </p:sp>
    </p:spTree>
    <p:extLst>
      <p:ext uri="{BB962C8B-B14F-4D97-AF65-F5344CB8AC3E}">
        <p14:creationId xmlns:p14="http://schemas.microsoft.com/office/powerpoint/2010/main" val="83126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Channel Detection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Detection rate of 9 Mbps data rate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Probabilistic approach can achieve up to 20% detection rate improvement over basic energy-based approach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4681964"/>
                  </p:ext>
                </p:extLst>
              </p:nvPr>
            </p:nvGraphicFramePr>
            <p:xfrm>
              <a:off x="457200" y="1889539"/>
              <a:ext cx="8229600" cy="1854200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3108960">
                      <a:extLst>
                        <a:ext uri="{9D8B030D-6E8A-4147-A177-3AD203B41FA5}">
                          <a16:colId xmlns="" xmlns:a16="http://schemas.microsoft.com/office/drawing/2014/main" val="20000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20001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20002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20003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20004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20005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20006"/>
                        </a:ext>
                      </a:extLst>
                    </a:gridCol>
                    <a:gridCol w="731520">
                      <a:extLst>
                        <a:ext uri="{9D8B030D-6E8A-4147-A177-3AD203B41FA5}">
                          <a16:colId xmlns="" xmlns:a16="http://schemas.microsoft.com/office/drawing/2014/main" val="200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SNR (dB)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Basic approach (</a:t>
                          </a: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oMath>
                          </a14:m>
                          <a:r>
                            <a:rPr lang="en-US" sz="1800" dirty="0"/>
                            <a:t>)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0.45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0.72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Probabilistic approach (</a:t>
                          </a: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oMath>
                          </a14:m>
                          <a:r>
                            <a:rPr lang="en-US" sz="1800" dirty="0"/>
                            <a:t>)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0.34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0.61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0.84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0.93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Basic approach (</a:t>
                          </a: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oMath>
                          </a14:m>
                          <a:r>
                            <a:rPr lang="en-US" sz="1800" dirty="0"/>
                            <a:t>)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0.56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0.86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Probabilistic approach (</a:t>
                          </a: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sz="180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1" i="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oMath>
                          </a14:m>
                          <a:r>
                            <a:rPr lang="en-US" sz="1800" dirty="0"/>
                            <a:t>)</a:t>
                          </a: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0.18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0.42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0.74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0.97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00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4681964"/>
                  </p:ext>
                </p:extLst>
              </p:nvPr>
            </p:nvGraphicFramePr>
            <p:xfrm>
              <a:off x="457200" y="1889539"/>
              <a:ext cx="8229600" cy="1854200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3108960"/>
                    <a:gridCol w="731520"/>
                    <a:gridCol w="731520"/>
                    <a:gridCol w="731520"/>
                    <a:gridCol w="731520"/>
                    <a:gridCol w="731520"/>
                    <a:gridCol w="731520"/>
                    <a:gridCol w="73152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SNR (dB)</a:t>
                          </a:r>
                          <a:endParaRPr lang="en-US" dirty="0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6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8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10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12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14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t="-106557" r="-165098" b="-3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0.22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0.45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0.72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0.90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0.98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0.99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1.00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t="-203226" r="-165098" b="-2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0.34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0.61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0.84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0.93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0.98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0.99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1.00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t="-308197" r="-165098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0.07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0.24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0.56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0.86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0.96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0.98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1.00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 rotWithShape="0">
                          <a:blip r:embed="rId3"/>
                          <a:stretch>
                            <a:fillRect t="-408197" r="-165098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0.18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0.42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0.74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0.90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0.97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0.98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1.00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9427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 Channel Throughput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Side channel throughput (Mbps) with one subcarrier being erased in each OFDM symbol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SNR requirement with two subcarriers being erased in each OFDM symbol </a:t>
            </a:r>
          </a:p>
          <a:p>
            <a:pPr lvl="1"/>
            <a:r>
              <a:rPr lang="en-US" dirty="0"/>
              <a:t>Required SNR to achieve 95% of 2.5 Mbps throughput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183" y="2147400"/>
            <a:ext cx="6048000" cy="189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583" y="5519912"/>
            <a:ext cx="6429200" cy="72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8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Channel Degradation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074734"/>
              </p:ext>
            </p:extLst>
          </p:nvPr>
        </p:nvGraphicFramePr>
        <p:xfrm>
          <a:off x="613523" y="1341195"/>
          <a:ext cx="3810000" cy="361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83" name="Acrobat Document" r:id="rId4" imgW="3047760" imgH="2889360" progId="AcroExch.Document.DC">
                  <p:embed/>
                </p:oleObj>
              </mc:Choice>
              <mc:Fallback>
                <p:oleObj name="Acrobat Document" r:id="rId4" imgW="3047760" imgH="28893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3523" y="1341195"/>
                        <a:ext cx="3810000" cy="3611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161314"/>
              </p:ext>
            </p:extLst>
          </p:nvPr>
        </p:nvGraphicFramePr>
        <p:xfrm>
          <a:off x="4653093" y="1339383"/>
          <a:ext cx="3733800" cy="353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84" name="Acrobat Document" r:id="rId6" imgW="3047760" imgH="2889360" progId="AcroExch.Document.DC">
                  <p:embed/>
                </p:oleObj>
              </mc:Choice>
              <mc:Fallback>
                <p:oleObj name="Acrobat Document" r:id="rId6" imgW="3047760" imgH="28893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53093" y="1339383"/>
                        <a:ext cx="3733800" cy="3539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53093" y="4878715"/>
            <a:ext cx="424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BER increase under 1% main channel BER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385" y="4876904"/>
            <a:ext cx="424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BER increase vs SNR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85800" y="5368230"/>
            <a:ext cx="7772400" cy="63872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B50F"/>
              </a:buClr>
              <a:buSzPct val="90000"/>
              <a:buFont typeface="Wingdings" pitchFamily="2" charset="2"/>
              <a:buChar char="§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558ED5"/>
              </a:buClr>
              <a:buSzPct val="90000"/>
              <a:buFont typeface="Wingdings" pitchFamily="2" charset="2"/>
              <a:buChar char="§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66C7D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Less than 1% degradation in practical scenarios</a:t>
            </a:r>
          </a:p>
        </p:txBody>
      </p:sp>
    </p:spTree>
    <p:extLst>
      <p:ext uri="{BB962C8B-B14F-4D97-AF65-F5344CB8AC3E}">
        <p14:creationId xmlns:p14="http://schemas.microsoft.com/office/powerpoint/2010/main" val="301022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Contention for Wireless Channel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09693" y="2732073"/>
            <a:ext cx="820600" cy="1438119"/>
            <a:chOff x="2456879" y="2526843"/>
            <a:chExt cx="820600" cy="1438119"/>
          </a:xfrm>
        </p:grpSpPr>
        <p:pic>
          <p:nvPicPr>
            <p:cNvPr id="7" name="Picture 317" descr="https://images-na.ssl-images-amazon.com/images/I/715rr6uRY0L._SL1500_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77" t="6754" r="17102" b="5932"/>
            <a:stretch/>
          </p:blipFill>
          <p:spPr bwMode="auto">
            <a:xfrm>
              <a:off x="2456879" y="2900810"/>
              <a:ext cx="514921" cy="1064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http://simpleicon.com/wp-content/uploads/antenna-2-256x256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58" b="27321"/>
            <a:stretch/>
          </p:blipFill>
          <p:spPr bwMode="auto">
            <a:xfrm rot="19457199">
              <a:off x="2979956" y="2526843"/>
              <a:ext cx="297523" cy="532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6" descr="https://az801952.vo.msecnd.net/uploads/e79c6db2-9a7d-45f1-8ea1-2e81c4163bc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20" y="2070573"/>
            <a:ext cx="651738" cy="65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7568583" y="2906574"/>
            <a:ext cx="1208003" cy="1539486"/>
            <a:chOff x="5763529" y="2435307"/>
            <a:chExt cx="1208003" cy="1539486"/>
          </a:xfrm>
        </p:grpSpPr>
        <p:pic>
          <p:nvPicPr>
            <p:cNvPr id="12" name="Picture 4" descr="http://g04.a.alicdn.com/kf/HTB1vU4MIXXXXXalXXXXq6xXFXXXJ/Free-shipping-TP-LINK-Wireless-Router-TL-WR845N-1-data-cable-AP-unlimited-wifi-wall-Wang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3529" y="2785921"/>
              <a:ext cx="1208003" cy="1188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http://simpleicon.com/wp-content/uploads/antenna-2-256x256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58" b="27321"/>
            <a:stretch/>
          </p:blipFill>
          <p:spPr bwMode="auto">
            <a:xfrm rot="15464475">
              <a:off x="5929151" y="2318051"/>
              <a:ext cx="297523" cy="532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324375" y="1524000"/>
            <a:ext cx="2296627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Real-time traffic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3988" y="5223465"/>
            <a:ext cx="20574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Bandwidth-demanding traffic</a:t>
            </a:r>
          </a:p>
        </p:txBody>
      </p:sp>
      <p:pic>
        <p:nvPicPr>
          <p:cNvPr id="21" name="Picture 303" descr="http://cdn.slashgear.com/wp-content/uploads/2012/12/app-icon-iOS-102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33" y="4394484"/>
            <a:ext cx="651738" cy="6517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2155475" y="2542887"/>
            <a:ext cx="123257" cy="31890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998795" y="2542887"/>
            <a:ext cx="123257" cy="31890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981200" y="4270399"/>
            <a:ext cx="15935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45410" y="4270399"/>
            <a:ext cx="17421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3505200" y="4012163"/>
            <a:ext cx="2286000" cy="151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133600" y="4270399"/>
            <a:ext cx="17421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>
              <a:solidFill>
                <a:schemeClr val="dk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155475" y="2342104"/>
            <a:ext cx="123257" cy="31890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98795" y="2342104"/>
            <a:ext cx="123257" cy="31890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895600" y="2127549"/>
            <a:ext cx="2895600" cy="42910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  <a:tileRect/>
          </a:gra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rgbClr val="558ED5"/>
              </a:buClr>
              <a:buSzPct val="90000"/>
            </a:pPr>
            <a:r>
              <a:rPr lang="en-US" sz="20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 be delivered timely!</a:t>
            </a:r>
          </a:p>
        </p:txBody>
      </p:sp>
      <p:cxnSp>
        <p:nvCxnSpPr>
          <p:cNvPr id="42" name="Straight Arrow Connector 41"/>
          <p:cNvCxnSpPr>
            <a:endCxn id="23" idx="3"/>
          </p:cNvCxnSpPr>
          <p:nvPr/>
        </p:nvCxnSpPr>
        <p:spPr>
          <a:xfrm flipH="1">
            <a:off x="2278732" y="2542887"/>
            <a:ext cx="540668" cy="159452"/>
          </a:xfrm>
          <a:prstGeom prst="straightConnector1">
            <a:avLst/>
          </a:prstGeom>
          <a:noFill/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458418" y="4334459"/>
            <a:ext cx="0" cy="335840"/>
          </a:xfrm>
          <a:prstGeom prst="straightConnector1">
            <a:avLst/>
          </a:prstGeom>
          <a:noFill/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8" name="Content Placeholder 2"/>
          <p:cNvSpPr txBox="1">
            <a:spLocks/>
          </p:cNvSpPr>
          <p:nvPr/>
        </p:nvSpPr>
        <p:spPr>
          <a:xfrm>
            <a:off x="4705817" y="4811021"/>
            <a:ext cx="3505201" cy="481935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  <a:tileRect/>
          </a:gra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3B50F"/>
              </a:buClr>
              <a:buSzPct val="90000"/>
              <a:buFont typeface="Wingdings" pitchFamily="2" charset="2"/>
              <a:buChar char="§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558ED5"/>
              </a:buClr>
              <a:buSzPct val="90000"/>
              <a:buFont typeface="Wingdings" pitchFamily="2" charset="2"/>
              <a:buChar char="§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E66C7D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Excessive latency</a:t>
            </a:r>
          </a:p>
        </p:txBody>
      </p:sp>
      <p:sp>
        <p:nvSpPr>
          <p:cNvPr id="53" name="Left Brace 52"/>
          <p:cNvSpPr/>
          <p:nvPr/>
        </p:nvSpPr>
        <p:spPr>
          <a:xfrm rot="16200000">
            <a:off x="6325614" y="3760566"/>
            <a:ext cx="265608" cy="799163"/>
          </a:xfrm>
          <a:prstGeom prst="leftBrace">
            <a:avLst>
              <a:gd name="adj1" fmla="val 65711"/>
              <a:gd name="adj2" fmla="val 50239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3619500" y="3135757"/>
            <a:ext cx="205740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Wireless channel</a:t>
            </a:r>
          </a:p>
        </p:txBody>
      </p:sp>
      <p:cxnSp>
        <p:nvCxnSpPr>
          <p:cNvPr id="60" name="Straight Connector 59"/>
          <p:cNvCxnSpPr/>
          <p:nvPr/>
        </p:nvCxnSpPr>
        <p:spPr>
          <a:xfrm flipV="1">
            <a:off x="3505200" y="3481579"/>
            <a:ext cx="2286000" cy="313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248400" y="5257813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7185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1.11111E-6 0.09375 C -1.11111E-6 0.13542 0.14531 0.18773 0.26458 0.18773 L 0.52917 0.18773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2.77778E-6 0.09352 C 2.77778E-6 0.13542 0.14149 0.18773 0.25764 0.18773 L 0.51736 0.18773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68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-1.11111E-6 0.07593 C -1.11111E-6 0.10972 0.14531 0.15185 0.26458 0.15185 L 0.52917 0.15185 " pathEditMode="relative" rAng="0" ptsTypes="AAAA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3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4.72222E-6 -0.05278 C -4.72222E-6 -0.07639 0.14532 -0.10533 0.26476 -0.10533 L 0.53143 -0.10533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3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96296E-6 L 2.77778E-6 -0.05278 C 2.77778E-6 -0.07639 0.13472 -0.10533 0.24548 -0.10533 L 0.49132 -0.10533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66" y="-527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3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-1.94444E-6 -0.05278 C -1.94444E-6 -0.07639 0.12275 -0.10533 0.22361 -0.10533 L 0.44879 -0.10533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1" y="-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3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2.77778E-6 0.07593 C 2.77778E-6 0.10972 0.12083 0.15185 0.21979 0.15185 L 0.44132 0.15185 " pathEditMode="relative" rAng="0" ptsTypes="AAAA"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66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8" grpId="0" animBg="1"/>
      <p:bldP spid="28" grpId="1" animBg="1"/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9" grpId="0" animBg="1"/>
      <p:bldP spid="48" grpId="0" animBg="1"/>
      <p:bldP spid="53" grpId="0" animBg="1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cs typeface="Arial" pitchFamily="34" charset="0"/>
              </a:rPr>
              <a:t>Real-time traffic can be easily affected by concurrent bandwidth-demanding traffic in wireless networks</a:t>
            </a:r>
          </a:p>
          <a:p>
            <a:r>
              <a:rPr lang="en-US" altLang="zh-CN" i="1" u="sng" dirty="0">
                <a:cs typeface="Arial" pitchFamily="34" charset="0"/>
              </a:rPr>
              <a:t>Our solution:</a:t>
            </a:r>
            <a:r>
              <a:rPr lang="en-US" altLang="zh-CN" dirty="0">
                <a:cs typeface="Arial" pitchFamily="34" charset="0"/>
              </a:rPr>
              <a:t> wireless side channel over the existing wireless spectrum</a:t>
            </a:r>
          </a:p>
          <a:p>
            <a:pPr lvl="1"/>
            <a:r>
              <a:rPr lang="en-US" altLang="zh-CN" dirty="0">
                <a:cs typeface="Arial" pitchFamily="34" charset="0"/>
              </a:rPr>
              <a:t>Exploitation of SNR margin</a:t>
            </a:r>
          </a:p>
          <a:p>
            <a:pPr lvl="1"/>
            <a:r>
              <a:rPr lang="en-US" dirty="0"/>
              <a:t>Data encoded as energy erasure over OFDM subcarriers</a:t>
            </a:r>
          </a:p>
          <a:p>
            <a:pPr lvl="1"/>
            <a:r>
              <a:rPr lang="en-US" dirty="0"/>
              <a:t>Accurate side channel decoding</a:t>
            </a:r>
          </a:p>
          <a:p>
            <a:r>
              <a:rPr lang="en-US" dirty="0"/>
              <a:t>A maximum of 2.5 Mbps with less than 1% performance degradation on the main channel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3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en-US" altLang="zh-CN" dirty="0">
                <a:cs typeface="Arial" pitchFamily="34" charset="0"/>
              </a:rPr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>
                <a:cs typeface="Arial" pitchFamily="34" charset="0"/>
              </a:rPr>
              <a:t>Questions?</a:t>
            </a:r>
          </a:p>
          <a:p>
            <a:pPr>
              <a:defRPr/>
            </a:pPr>
            <a:endParaRPr lang="en-US" altLang="zh-CN" dirty="0">
              <a:cs typeface="Arial" pitchFamily="34" charset="0"/>
            </a:endParaRPr>
          </a:p>
          <a:p>
            <a:pPr>
              <a:defRPr/>
            </a:pPr>
            <a:r>
              <a:rPr lang="en-US" altLang="zh-CN" dirty="0">
                <a:cs typeface="Arial" pitchFamily="34" charset="0"/>
              </a:rPr>
              <a:t>The paper and slides are also available at:</a:t>
            </a:r>
          </a:p>
          <a:p>
            <a:pPr marL="0" indent="0">
              <a:buNone/>
              <a:defRPr/>
            </a:pPr>
            <a:r>
              <a:rPr lang="en-US" dirty="0"/>
              <a:t>    </a:t>
            </a:r>
            <a:r>
              <a:rPr lang="en-US" dirty="0">
                <a:hlinkClick r:id="rId3"/>
              </a:rPr>
              <a:t>http://web.eecs.utk.edu/~weigao/</a:t>
            </a:r>
            <a:endParaRPr lang="en-US" altLang="zh-CN" dirty="0"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sz="2800" dirty="0"/>
          </a:p>
          <a:p>
            <a:r>
              <a:rPr lang="en-US" sz="3600" dirty="0"/>
              <a:t>Traditional Solutions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Our Approach: Wireless Side Channel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Channel Decoding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Connection Establishment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Implementation &amp; Evaluation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87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</a:t>
            </a:r>
            <a:r>
              <a:rPr lang="en-US" dirty="0" err="1"/>
              <a:t>QoS</a:t>
            </a:r>
            <a:r>
              <a:rPr lang="en-US" dirty="0"/>
              <a:t>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Quality of Service (</a:t>
            </a:r>
            <a:r>
              <a:rPr lang="en-US" dirty="0" err="1"/>
              <a:t>QoS</a:t>
            </a:r>
            <a:r>
              <a:rPr lang="en-US" dirty="0"/>
              <a:t>)-aware traffic scheduling</a:t>
            </a:r>
          </a:p>
          <a:p>
            <a:pPr lvl="1"/>
            <a:r>
              <a:rPr lang="en-US" altLang="zh-CN" dirty="0"/>
              <a:t>Provide priority to real-time and interactive traffic to meet its latency requirement</a:t>
            </a:r>
            <a:endParaRPr lang="en-US" dirty="0"/>
          </a:p>
          <a:p>
            <a:r>
              <a:rPr lang="en-US" dirty="0"/>
              <a:t>TCP Flow control</a:t>
            </a:r>
          </a:p>
          <a:p>
            <a:pPr lvl="1"/>
            <a:r>
              <a:rPr lang="en-US" altLang="zh-CN" dirty="0"/>
              <a:t>Control the sender’s transmission rate in order to meet the receiver’s processing rate</a:t>
            </a:r>
            <a:endParaRPr lang="en-US" dirty="0"/>
          </a:p>
          <a:p>
            <a:r>
              <a:rPr lang="en-US" dirty="0"/>
              <a:t>Lack of scalability</a:t>
            </a:r>
          </a:p>
          <a:p>
            <a:pPr lvl="1"/>
            <a:r>
              <a:rPr lang="en-US" dirty="0"/>
              <a:t>What if the amount of traffic further increases?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81175" y="5029200"/>
            <a:ext cx="4924425" cy="609600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  <a:tileRect/>
          </a:gra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indent="0" algn="ctr">
              <a:spcBef>
                <a:spcPct val="20000"/>
              </a:spcBef>
              <a:buClr>
                <a:srgbClr val="F3B50F"/>
              </a:buClr>
              <a:buSzPct val="90000"/>
              <a:buFont typeface="Wingdings" pitchFamily="2" charset="2"/>
              <a:buNone/>
              <a:defRPr sz="3200" b="1">
                <a:solidFill>
                  <a:srgbClr val="FF0000"/>
                </a:solidFill>
              </a:defRPr>
            </a:lvl1pPr>
            <a:lvl2pPr marL="742950" indent="-285750">
              <a:spcBef>
                <a:spcPct val="20000"/>
              </a:spcBef>
              <a:buClr>
                <a:srgbClr val="558ED5"/>
              </a:buClr>
              <a:buSzPct val="90000"/>
              <a:buFont typeface="Wingdings" pitchFamily="2" charset="2"/>
              <a:buChar char="§"/>
              <a:defRPr sz="2400"/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SzPct val="90000"/>
              <a:buFont typeface="Arial" pitchFamily="34" charset="0"/>
              <a:buChar char="•"/>
              <a:defRPr sz="20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6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6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sz="2800" dirty="0"/>
              <a:t>Channel contention still exists</a:t>
            </a:r>
          </a:p>
        </p:txBody>
      </p:sp>
    </p:spTree>
    <p:extLst>
      <p:ext uri="{BB962C8B-B14F-4D97-AF65-F5344CB8AC3E}">
        <p14:creationId xmlns:p14="http://schemas.microsoft.com/office/powerpoint/2010/main" val="382955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Spectrum-based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37150"/>
          </a:xfrm>
        </p:spPr>
        <p:txBody>
          <a:bodyPr>
            <a:normAutofit/>
          </a:bodyPr>
          <a:lstStyle/>
          <a:p>
            <a:r>
              <a:rPr lang="en-US" dirty="0"/>
              <a:t>Reserved spectrum for real-time traffic</a:t>
            </a:r>
          </a:p>
          <a:p>
            <a:pPr lvl="1"/>
            <a:r>
              <a:rPr lang="en-US" dirty="0"/>
              <a:t>Orthogonal Frequency-Division Multiple Access (OFDMA)</a:t>
            </a:r>
          </a:p>
          <a:p>
            <a:pPr lvl="1"/>
            <a:r>
              <a:rPr lang="en-US" i="1" u="sng" dirty="0"/>
              <a:t>Limitation</a:t>
            </a:r>
            <a:r>
              <a:rPr lang="en-US" dirty="0"/>
              <a:t>: Performance degradation on other traffic</a:t>
            </a:r>
          </a:p>
          <a:p>
            <a:r>
              <a:rPr lang="en-US" dirty="0"/>
              <a:t>Extra spectrum specialized for real-time traffic</a:t>
            </a:r>
          </a:p>
          <a:p>
            <a:pPr lvl="1"/>
            <a:r>
              <a:rPr lang="en-US" dirty="0"/>
              <a:t>Dedicated spectrum as a control plane in cellular network</a:t>
            </a:r>
          </a:p>
          <a:p>
            <a:pPr lvl="1"/>
            <a:r>
              <a:rPr lang="en-US" i="1" u="sng" dirty="0"/>
              <a:t>Limitation</a:t>
            </a:r>
            <a:r>
              <a:rPr lang="en-US" dirty="0"/>
              <a:t>: scarcity of wireless spectrum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2" name="Picture 2" descr="http://www.andykessler.com/.a/6a00d8341daa6853ef0147e0752ae9970b-500w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59737"/>
            <a:ext cx="2602504" cy="193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enter image description he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2" t="25506" r="38136" b="20637"/>
          <a:stretch/>
        </p:blipFill>
        <p:spPr bwMode="auto">
          <a:xfrm>
            <a:off x="5230426" y="5076824"/>
            <a:ext cx="9906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6049928" y="4267200"/>
            <a:ext cx="2255872" cy="1006475"/>
          </a:xfrm>
          <a:prstGeom prst="cloudCallout">
            <a:avLst>
              <a:gd name="adj1" fmla="val -40425"/>
              <a:gd name="adj2" fmla="val 7764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Extra “free” spectrum?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25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endParaRPr lang="en-US" sz="2800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Traditional Solutions</a:t>
            </a:r>
          </a:p>
          <a:p>
            <a:r>
              <a:rPr lang="en-US" sz="3600" dirty="0"/>
              <a:t>Our Approach: Wireless Side Channel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Channel Decoding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Connection Establishment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Implementation &amp; Evaluation</a:t>
            </a:r>
          </a:p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29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Wireless Side Channel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xfrm>
            <a:off x="457200" y="1219198"/>
            <a:ext cx="8229600" cy="4876803"/>
          </a:xfrm>
          <a:prstGeom prst="rect">
            <a:avLst/>
          </a:prstGeom>
        </p:spPr>
        <p:txBody>
          <a:bodyPr/>
          <a:lstStyle/>
          <a:p>
            <a:r>
              <a:rPr dirty="0"/>
              <a:t>Intentionally interfere the signal in the existing wireless channel</a:t>
            </a:r>
            <a:r>
              <a:rPr baseline="30000" dirty="0"/>
              <a:t>*</a:t>
            </a:r>
            <a:r>
              <a:rPr dirty="0"/>
              <a:t> to convey extra data. </a:t>
            </a:r>
          </a:p>
          <a:p>
            <a:pPr marL="742950" lvl="1" indent="-285750">
              <a:spcBef>
                <a:spcPts val="500"/>
              </a:spcBef>
              <a:buClr>
                <a:srgbClr val="558ED5"/>
              </a:buClr>
              <a:defRPr sz="2400"/>
            </a:pPr>
            <a:r>
              <a:rPr dirty="0"/>
              <a:t>No extra spectrum needed</a:t>
            </a:r>
          </a:p>
          <a:p>
            <a:pPr marL="742950" lvl="1" indent="-285750">
              <a:spcBef>
                <a:spcPts val="500"/>
              </a:spcBef>
              <a:buClr>
                <a:srgbClr val="558ED5"/>
              </a:buClr>
              <a:defRPr sz="2400"/>
            </a:pPr>
            <a:r>
              <a:rPr dirty="0"/>
              <a:t>No channel contention at all.</a:t>
            </a:r>
          </a:p>
        </p:txBody>
      </p:sp>
      <p:pic>
        <p:nvPicPr>
          <p:cNvPr id="222" name="image1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8800" y="3429000"/>
            <a:ext cx="660076" cy="73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20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28800" y="5130800"/>
            <a:ext cx="660076" cy="73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21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28835" y="3414895"/>
            <a:ext cx="660076" cy="7366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3543300" y="4254484"/>
            <a:ext cx="2057400" cy="358141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t>Wireless link</a:t>
            </a:r>
          </a:p>
        </p:txBody>
      </p:sp>
      <p:sp>
        <p:nvSpPr>
          <p:cNvPr id="226" name="Shape 226"/>
          <p:cNvSpPr/>
          <p:nvPr/>
        </p:nvSpPr>
        <p:spPr>
          <a:xfrm>
            <a:off x="2727704" y="3303732"/>
            <a:ext cx="3787397" cy="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7" name="Shape 227"/>
          <p:cNvSpPr/>
          <p:nvPr/>
        </p:nvSpPr>
        <p:spPr>
          <a:xfrm>
            <a:off x="2727704" y="4267200"/>
            <a:ext cx="3787397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8" name="image1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2534" y="3429000"/>
            <a:ext cx="660076" cy="73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20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62498" y="3429000"/>
            <a:ext cx="660076" cy="73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15.jpg" descr="http://g04.a.alicdn.com/kf/HTB1vU4MIXXXXXalXXXXq6xXFXXXJ/Free-shipping-TP-LINK-Wireless-Router-TL-WR845N-1-data-cable-AP-unlimited-wifi-wall-Wang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02504" y="3307429"/>
            <a:ext cx="1118218" cy="1100509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1793894" y="6324600"/>
            <a:ext cx="6207107" cy="33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1">
              <a:defRPr sz="1600"/>
            </a:pPr>
            <a:r>
              <a:t>* The existing wireless channel is named as the </a:t>
            </a:r>
            <a:r>
              <a:rPr i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main channel</a:t>
            </a:r>
          </a:p>
        </p:txBody>
      </p:sp>
      <p:sp>
        <p:nvSpPr>
          <p:cNvPr id="232" name="Shape 232"/>
          <p:cNvSpPr/>
          <p:nvPr/>
        </p:nvSpPr>
        <p:spPr>
          <a:xfrm>
            <a:off x="8433606" y="5337522"/>
            <a:ext cx="634253" cy="393066"/>
          </a:xfrm>
          <a:prstGeom prst="rect">
            <a:avLst/>
          </a:prstGeom>
          <a:gradFill>
            <a:gsLst>
              <a:gs pos="0">
                <a:schemeClr val="accent6">
                  <a:hueOff val="-456778"/>
                  <a:satOff val="8290"/>
                  <a:lumOff val="24503"/>
                </a:schemeClr>
              </a:gs>
              <a:gs pos="35000">
                <a:srgbClr val="FFDECF"/>
              </a:gs>
              <a:gs pos="100000">
                <a:schemeClr val="accent6">
                  <a:hueOff val="-556026"/>
                  <a:satOff val="8290"/>
                  <a:lumOff val="34267"/>
                </a:schemeClr>
              </a:gs>
            </a:gsLst>
            <a:lin ang="16200000"/>
          </a:gradFill>
          <a:ln>
            <a:solidFill>
              <a:srgbClr val="F6924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Bob</a:t>
            </a:r>
          </a:p>
        </p:txBody>
      </p:sp>
      <p:sp>
        <p:nvSpPr>
          <p:cNvPr id="233" name="Shape 233"/>
          <p:cNvSpPr/>
          <p:nvPr/>
        </p:nvSpPr>
        <p:spPr>
          <a:xfrm>
            <a:off x="8463384" y="3491575"/>
            <a:ext cx="574696" cy="393066"/>
          </a:xfrm>
          <a:prstGeom prst="rect">
            <a:avLst/>
          </a:prstGeom>
          <a:gradFill>
            <a:gsLst>
              <a:gs pos="0">
                <a:schemeClr val="accent6">
                  <a:hueOff val="-456778"/>
                  <a:satOff val="8290"/>
                  <a:lumOff val="24503"/>
                </a:schemeClr>
              </a:gs>
              <a:gs pos="35000">
                <a:srgbClr val="FFDECF"/>
              </a:gs>
              <a:gs pos="100000">
                <a:schemeClr val="accent6">
                  <a:hueOff val="-556026"/>
                  <a:satOff val="8290"/>
                  <a:lumOff val="34267"/>
                </a:schemeClr>
              </a:gs>
            </a:gsLst>
            <a:lin ang="16200000"/>
          </a:gradFill>
          <a:ln>
            <a:solidFill>
              <a:srgbClr val="F6924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AP</a:t>
            </a:r>
          </a:p>
        </p:txBody>
      </p:sp>
      <p:sp>
        <p:nvSpPr>
          <p:cNvPr id="234" name="Shape 234"/>
          <p:cNvSpPr/>
          <p:nvPr/>
        </p:nvSpPr>
        <p:spPr>
          <a:xfrm>
            <a:off x="457200" y="4491216"/>
            <a:ext cx="685800" cy="393066"/>
          </a:xfrm>
          <a:prstGeom prst="rect">
            <a:avLst/>
          </a:prstGeom>
          <a:gradFill>
            <a:gsLst>
              <a:gs pos="0">
                <a:schemeClr val="accent6">
                  <a:hueOff val="-456778"/>
                  <a:satOff val="8290"/>
                  <a:lumOff val="24503"/>
                </a:schemeClr>
              </a:gs>
              <a:gs pos="35000">
                <a:srgbClr val="FFDECF"/>
              </a:gs>
              <a:gs pos="100000">
                <a:schemeClr val="accent6">
                  <a:hueOff val="-556026"/>
                  <a:satOff val="8290"/>
                  <a:lumOff val="34267"/>
                </a:schemeClr>
              </a:gs>
            </a:gsLst>
            <a:lin ang="16200000"/>
          </a:gradFill>
          <a:ln>
            <a:solidFill>
              <a:srgbClr val="F69240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0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t>Alice</a:t>
            </a:r>
          </a:p>
        </p:txBody>
      </p:sp>
      <p:pic>
        <p:nvPicPr>
          <p:cNvPr id="235" name="image22.png" descr="https://images.wondershare.com/images/music/top-10-ios-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1142" y="3414895"/>
            <a:ext cx="883833" cy="883832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</p:pic>
      <p:grpSp>
        <p:nvGrpSpPr>
          <p:cNvPr id="238" name="Group 238"/>
          <p:cNvGrpSpPr/>
          <p:nvPr/>
        </p:nvGrpSpPr>
        <p:grpSpPr>
          <a:xfrm>
            <a:off x="838402" y="5086818"/>
            <a:ext cx="952798" cy="485746"/>
            <a:chOff x="0" y="0"/>
            <a:chExt cx="952796" cy="485745"/>
          </a:xfrm>
        </p:grpSpPr>
        <p:sp>
          <p:nvSpPr>
            <p:cNvPr id="236" name="Shape 236"/>
            <p:cNvSpPr/>
            <p:nvPr/>
          </p:nvSpPr>
          <p:spPr>
            <a:xfrm>
              <a:off x="0" y="0"/>
              <a:ext cx="952797" cy="485746"/>
            </a:xfrm>
            <a:prstGeom prst="wedgeEllipseCallout">
              <a:avLst>
                <a:gd name="adj1" fmla="val -20833"/>
                <a:gd name="adj2" fmla="val 62500"/>
              </a:avLst>
            </a:prstGeom>
            <a:noFill/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37" name="Shape 237"/>
            <p:cNvSpPr/>
            <p:nvPr/>
          </p:nvSpPr>
          <p:spPr>
            <a:xfrm>
              <a:off x="139533" y="63802"/>
              <a:ext cx="673731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r>
                <a:t>“Hi!”</a:t>
              </a:r>
            </a:p>
          </p:txBody>
        </p:sp>
      </p:grpSp>
      <p:grpSp>
        <p:nvGrpSpPr>
          <p:cNvPr id="241" name="Group 241"/>
          <p:cNvGrpSpPr/>
          <p:nvPr/>
        </p:nvGrpSpPr>
        <p:grpSpPr>
          <a:xfrm>
            <a:off x="7464839" y="5121773"/>
            <a:ext cx="939563" cy="485746"/>
            <a:chOff x="0" y="0"/>
            <a:chExt cx="939562" cy="485745"/>
          </a:xfrm>
        </p:grpSpPr>
        <p:sp>
          <p:nvSpPr>
            <p:cNvPr id="239" name="Shape 239"/>
            <p:cNvSpPr/>
            <p:nvPr/>
          </p:nvSpPr>
          <p:spPr>
            <a:xfrm>
              <a:off x="0" y="0"/>
              <a:ext cx="939563" cy="485746"/>
            </a:xfrm>
            <a:prstGeom prst="wedgeEllipseCallout">
              <a:avLst>
                <a:gd name="adj1" fmla="val -20833"/>
                <a:gd name="adj2" fmla="val 62500"/>
              </a:avLst>
            </a:prstGeom>
            <a:noFill/>
            <a:ln w="25400" cap="flat">
              <a:solidFill>
                <a:srgbClr val="3A5E8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240" name="Shape 240"/>
            <p:cNvSpPr/>
            <p:nvPr/>
          </p:nvSpPr>
          <p:spPr>
            <a:xfrm>
              <a:off x="137595" y="63802"/>
              <a:ext cx="664372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r>
                <a:t>“Hi!”</a:t>
              </a:r>
            </a:p>
          </p:txBody>
        </p:sp>
      </p:grpSp>
      <p:pic>
        <p:nvPicPr>
          <p:cNvPr id="242" name="image1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8835" y="3414895"/>
            <a:ext cx="660076" cy="73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19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2498" y="3414895"/>
            <a:ext cx="660076" cy="736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" name="Group 252"/>
          <p:cNvGrpSpPr/>
          <p:nvPr/>
        </p:nvGrpSpPr>
        <p:grpSpPr>
          <a:xfrm>
            <a:off x="6776392" y="3436326"/>
            <a:ext cx="617539" cy="693739"/>
            <a:chOff x="0" y="0"/>
            <a:chExt cx="617538" cy="693737"/>
          </a:xfrm>
        </p:grpSpPr>
        <p:sp>
          <p:nvSpPr>
            <p:cNvPr id="244" name="Shape 244"/>
            <p:cNvSpPr/>
            <p:nvPr/>
          </p:nvSpPr>
          <p:spPr>
            <a:xfrm>
              <a:off x="0" y="0"/>
              <a:ext cx="307975" cy="230189"/>
            </a:xfrm>
            <a:prstGeom prst="rect">
              <a:avLst/>
            </a:prstGeom>
            <a:noFill/>
            <a:ln w="4763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307975" y="0"/>
              <a:ext cx="309564" cy="230189"/>
            </a:xfrm>
            <a:prstGeom prst="rect">
              <a:avLst/>
            </a:prstGeom>
            <a:noFill/>
            <a:ln w="4763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6" name="Shape 246"/>
            <p:cNvSpPr/>
            <p:nvPr/>
          </p:nvSpPr>
          <p:spPr>
            <a:xfrm>
              <a:off x="0" y="230187"/>
              <a:ext cx="307975" cy="231776"/>
            </a:xfrm>
            <a:prstGeom prst="rect">
              <a:avLst/>
            </a:prstGeom>
            <a:noFill/>
            <a:ln w="4763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7" name="Shape 247"/>
            <p:cNvSpPr/>
            <p:nvPr/>
          </p:nvSpPr>
          <p:spPr>
            <a:xfrm>
              <a:off x="307975" y="230187"/>
              <a:ext cx="309564" cy="231776"/>
            </a:xfrm>
            <a:prstGeom prst="rect">
              <a:avLst/>
            </a:prstGeom>
            <a:noFill/>
            <a:ln w="4763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dirty="0"/>
            </a:p>
          </p:txBody>
        </p:sp>
        <p:sp>
          <p:nvSpPr>
            <p:cNvPr id="248" name="Shape 248"/>
            <p:cNvSpPr/>
            <p:nvPr/>
          </p:nvSpPr>
          <p:spPr>
            <a:xfrm>
              <a:off x="0" y="461962"/>
              <a:ext cx="307975" cy="23177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49" name="Shape 249"/>
            <p:cNvSpPr/>
            <p:nvPr/>
          </p:nvSpPr>
          <p:spPr>
            <a:xfrm>
              <a:off x="0" y="461962"/>
              <a:ext cx="307975" cy="231776"/>
            </a:xfrm>
            <a:prstGeom prst="rect">
              <a:avLst/>
            </a:prstGeom>
            <a:solidFill>
              <a:srgbClr val="000000"/>
            </a:solidFill>
            <a:ln w="4763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0" name="Shape 250"/>
            <p:cNvSpPr/>
            <p:nvPr/>
          </p:nvSpPr>
          <p:spPr>
            <a:xfrm>
              <a:off x="307975" y="461962"/>
              <a:ext cx="309564" cy="23177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307975" y="461962"/>
              <a:ext cx="309564" cy="231776"/>
            </a:xfrm>
            <a:prstGeom prst="rect">
              <a:avLst/>
            </a:prstGeom>
            <a:solidFill>
              <a:srgbClr val="000000"/>
            </a:solidFill>
            <a:ln w="4763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253" name="image23.jpg" descr="http://vignette2.wikia.nocookie.net/disney/images/b/bb/Flash-Zootopia.jpg/revision/latest?cb=20151027031825"/>
          <p:cNvPicPr>
            <a:picLocks noChangeAspect="1"/>
          </p:cNvPicPr>
          <p:nvPr/>
        </p:nvPicPr>
        <p:blipFill>
          <a:blip r:embed="rId8">
            <a:extLst/>
          </a:blip>
          <a:srcRect l="29681" r="21293" b="34074"/>
          <a:stretch>
            <a:fillRect/>
          </a:stretch>
        </p:blipFill>
        <p:spPr>
          <a:xfrm>
            <a:off x="915113" y="5161722"/>
            <a:ext cx="775843" cy="675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age23.jpg" descr="http://vignette2.wikia.nocookie.net/disney/images/b/bb/Flash-Zootopia.jpg/revision/latest?cb=20151027031825"/>
          <p:cNvPicPr>
            <a:picLocks noChangeAspect="1"/>
          </p:cNvPicPr>
          <p:nvPr/>
        </p:nvPicPr>
        <p:blipFill>
          <a:blip r:embed="rId8">
            <a:extLst/>
          </a:blip>
          <a:srcRect l="29681" r="21293" b="34074"/>
          <a:stretch>
            <a:fillRect/>
          </a:stretch>
        </p:blipFill>
        <p:spPr>
          <a:xfrm>
            <a:off x="7582613" y="5161722"/>
            <a:ext cx="775843" cy="6750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" name="Group 263"/>
          <p:cNvGrpSpPr/>
          <p:nvPr/>
        </p:nvGrpSpPr>
        <p:grpSpPr>
          <a:xfrm>
            <a:off x="1836730" y="5143051"/>
            <a:ext cx="617539" cy="693739"/>
            <a:chOff x="0" y="0"/>
            <a:chExt cx="617538" cy="693737"/>
          </a:xfrm>
        </p:grpSpPr>
        <p:sp>
          <p:nvSpPr>
            <p:cNvPr id="255" name="Shape 255"/>
            <p:cNvSpPr/>
            <p:nvPr/>
          </p:nvSpPr>
          <p:spPr>
            <a:xfrm>
              <a:off x="0" y="0"/>
              <a:ext cx="307975" cy="230189"/>
            </a:xfrm>
            <a:prstGeom prst="rect">
              <a:avLst/>
            </a:prstGeom>
            <a:noFill/>
            <a:ln w="4763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307975" y="0"/>
              <a:ext cx="309564" cy="230189"/>
            </a:xfrm>
            <a:prstGeom prst="rect">
              <a:avLst/>
            </a:prstGeom>
            <a:noFill/>
            <a:ln w="4763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0" y="230187"/>
              <a:ext cx="307975" cy="231776"/>
            </a:xfrm>
            <a:prstGeom prst="rect">
              <a:avLst/>
            </a:prstGeom>
            <a:noFill/>
            <a:ln w="4763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307975" y="230187"/>
              <a:ext cx="309564" cy="231776"/>
            </a:xfrm>
            <a:prstGeom prst="rect">
              <a:avLst/>
            </a:prstGeom>
            <a:noFill/>
            <a:ln w="4763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0" y="461962"/>
              <a:ext cx="307975" cy="23177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0" y="461962"/>
              <a:ext cx="307975" cy="231776"/>
            </a:xfrm>
            <a:prstGeom prst="rect">
              <a:avLst/>
            </a:prstGeom>
            <a:solidFill>
              <a:srgbClr val="000000"/>
            </a:solidFill>
            <a:ln w="4763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307975" y="461962"/>
              <a:ext cx="309564" cy="23177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307975" y="461962"/>
              <a:ext cx="309564" cy="231776"/>
            </a:xfrm>
            <a:prstGeom prst="rect">
              <a:avLst/>
            </a:prstGeom>
            <a:solidFill>
              <a:srgbClr val="000000"/>
            </a:solidFill>
            <a:ln w="4763" cap="sq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814667" y="3414101"/>
            <a:ext cx="660076" cy="736601"/>
            <a:chOff x="5391167" y="5130799"/>
            <a:chExt cx="660076" cy="736601"/>
          </a:xfrm>
        </p:grpSpPr>
        <p:pic>
          <p:nvPicPr>
            <p:cNvPr id="68" name="image19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391167" y="5130799"/>
              <a:ext cx="660076" cy="736601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59" name="Group 252"/>
            <p:cNvGrpSpPr/>
            <p:nvPr/>
          </p:nvGrpSpPr>
          <p:grpSpPr>
            <a:xfrm>
              <a:off x="5404587" y="5150052"/>
              <a:ext cx="617539" cy="693739"/>
              <a:chOff x="0" y="0"/>
              <a:chExt cx="617538" cy="693737"/>
            </a:xfrm>
          </p:grpSpPr>
          <p:sp>
            <p:nvSpPr>
              <p:cNvPr id="60" name="Shape 244"/>
              <p:cNvSpPr/>
              <p:nvPr/>
            </p:nvSpPr>
            <p:spPr>
              <a:xfrm>
                <a:off x="0" y="0"/>
                <a:ext cx="307975" cy="230189"/>
              </a:xfrm>
              <a:prstGeom prst="rect">
                <a:avLst/>
              </a:prstGeom>
              <a:noFill/>
              <a:ln w="4763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Shape 245"/>
              <p:cNvSpPr/>
              <p:nvPr/>
            </p:nvSpPr>
            <p:spPr>
              <a:xfrm>
                <a:off x="307975" y="0"/>
                <a:ext cx="309564" cy="230189"/>
              </a:xfrm>
              <a:prstGeom prst="rect">
                <a:avLst/>
              </a:prstGeom>
              <a:noFill/>
              <a:ln w="4763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Shape 246"/>
              <p:cNvSpPr/>
              <p:nvPr/>
            </p:nvSpPr>
            <p:spPr>
              <a:xfrm>
                <a:off x="0" y="230187"/>
                <a:ext cx="307975" cy="231776"/>
              </a:xfrm>
              <a:prstGeom prst="rect">
                <a:avLst/>
              </a:prstGeom>
              <a:noFill/>
              <a:ln w="4763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Shape 247"/>
              <p:cNvSpPr/>
              <p:nvPr/>
            </p:nvSpPr>
            <p:spPr>
              <a:xfrm>
                <a:off x="307975" y="230187"/>
                <a:ext cx="309564" cy="231776"/>
              </a:xfrm>
              <a:prstGeom prst="rect">
                <a:avLst/>
              </a:prstGeom>
              <a:noFill/>
              <a:ln w="4763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 dirty="0"/>
              </a:p>
            </p:txBody>
          </p:sp>
          <p:sp>
            <p:nvSpPr>
              <p:cNvPr id="64" name="Shape 248"/>
              <p:cNvSpPr/>
              <p:nvPr/>
            </p:nvSpPr>
            <p:spPr>
              <a:xfrm>
                <a:off x="0" y="461962"/>
                <a:ext cx="307975" cy="231776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Shape 249"/>
              <p:cNvSpPr/>
              <p:nvPr/>
            </p:nvSpPr>
            <p:spPr>
              <a:xfrm>
                <a:off x="0" y="461962"/>
                <a:ext cx="307975" cy="231776"/>
              </a:xfrm>
              <a:prstGeom prst="rect">
                <a:avLst/>
              </a:prstGeom>
              <a:solidFill>
                <a:srgbClr val="000000"/>
              </a:solidFill>
              <a:ln w="4763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Shape 250"/>
              <p:cNvSpPr/>
              <p:nvPr/>
            </p:nvSpPr>
            <p:spPr>
              <a:xfrm>
                <a:off x="307975" y="461962"/>
                <a:ext cx="309564" cy="231776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Shape 251"/>
              <p:cNvSpPr/>
              <p:nvPr/>
            </p:nvSpPr>
            <p:spPr>
              <a:xfrm>
                <a:off x="307975" y="461962"/>
                <a:ext cx="309564" cy="231776"/>
              </a:xfrm>
              <a:prstGeom prst="rect">
                <a:avLst/>
              </a:prstGeom>
              <a:solidFill>
                <a:srgbClr val="000000"/>
              </a:solidFill>
              <a:ln w="4763" cap="sq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427789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250205" pathEditMode="relative">
                                      <p:cBhvr>
                                        <p:cTn id="11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7 L 0.53958 -3.7037E-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-4.44444E-6 0.2481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1.38889E-6 -0.2502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0.54114 0.0020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49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7037E-7 L 3.61111E-6 0.2502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 advAuto="0"/>
      <p:bldP spid="223" grpId="0" animBg="1" advAuto="0"/>
      <p:bldP spid="223" grpId="1" animBg="1" advAuto="0"/>
      <p:bldP spid="224" grpId="0" animBg="1" advAuto="0"/>
      <p:bldP spid="224" grpId="1" animBg="1" advAuto="0"/>
      <p:bldP spid="228" grpId="0" animBg="1" advAuto="0"/>
      <p:bldP spid="228" grpId="1" animBg="1" advAuto="0"/>
      <p:bldP spid="229" grpId="0" animBg="1" advAuto="0"/>
      <p:bldP spid="229" grpId="1" animBg="1" advAuto="0"/>
      <p:bldP spid="238" grpId="1" animBg="1" advAuto="0"/>
      <p:bldP spid="241" grpId="1" animBg="1" advAuto="0"/>
      <p:bldP spid="242" grpId="0" animBg="1" advAuto="0"/>
      <p:bldP spid="242" grpId="1" animBg="1" advAuto="0"/>
      <p:bldP spid="243" grpId="0" animBg="1" advAuto="0"/>
      <p:bldP spid="252" grpId="0" animBg="1" advAuto="0"/>
      <p:bldP spid="253" grpId="0" animBg="1" advAuto="0"/>
      <p:bldP spid="254" grpId="0" animBg="1" advAuto="0"/>
      <p:bldP spid="263" grpId="0" animBg="1" advAuto="0"/>
      <p:bldP spid="263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u="sng" dirty="0"/>
              <a:t>Transparency</a:t>
            </a:r>
            <a:r>
              <a:rPr lang="en-US" dirty="0"/>
              <a:t>: the main channel is not affected</a:t>
            </a:r>
          </a:p>
          <a:p>
            <a:pPr lvl="1"/>
            <a:r>
              <a:rPr lang="en-US" dirty="0"/>
              <a:t>Increase </a:t>
            </a:r>
            <a:r>
              <a:rPr lang="en-US" dirty="0" err="1"/>
              <a:t>Tx</a:t>
            </a:r>
            <a:r>
              <a:rPr lang="en-US" dirty="0"/>
              <a:t> power for the main channel</a:t>
            </a:r>
          </a:p>
          <a:p>
            <a:pPr lvl="2"/>
            <a:r>
              <a:rPr lang="en-US" dirty="0"/>
              <a:t>FCC constraint</a:t>
            </a:r>
          </a:p>
          <a:p>
            <a:r>
              <a:rPr lang="en-US" i="1" u="sng" dirty="0"/>
              <a:t>High-throughput</a:t>
            </a:r>
            <a:r>
              <a:rPr lang="en-US" dirty="0"/>
              <a:t>: sufficient for real-time applications</a:t>
            </a:r>
            <a:endParaRPr lang="en-US" sz="1600" dirty="0"/>
          </a:p>
          <a:p>
            <a:pPr lvl="1"/>
            <a:r>
              <a:rPr lang="en-US" dirty="0"/>
              <a:t>Increased amount of patterned interference affects the main channel</a:t>
            </a:r>
          </a:p>
          <a:p>
            <a:r>
              <a:rPr lang="en-US" i="1" u="sng" dirty="0"/>
              <a:t>Reliability</a:t>
            </a:r>
            <a:r>
              <a:rPr lang="en-US" dirty="0"/>
              <a:t>: accurate side channel decoding</a:t>
            </a:r>
          </a:p>
          <a:p>
            <a:pPr lvl="1"/>
            <a:r>
              <a:rPr lang="en-US" dirty="0"/>
              <a:t>Strong interference as high-power energy spikes</a:t>
            </a:r>
          </a:p>
          <a:p>
            <a:pPr lvl="2"/>
            <a:r>
              <a:rPr lang="en-US" dirty="0"/>
              <a:t>Flashback [Mobicom’12]</a:t>
            </a:r>
          </a:p>
          <a:p>
            <a:pPr lvl="2"/>
            <a:r>
              <a:rPr lang="en-US" dirty="0"/>
              <a:t>Low throughput due to the limited amount of throughput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32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t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tk" id="{25A94CB8-2493-4C15-970E-1FE706F9FD41}" vid="{9643F67F-08ED-49D9-B2E8-F829B02F26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utk</Template>
  <TotalTime>17044</TotalTime>
  <Words>1188</Words>
  <Application>Microsoft Office PowerPoint</Application>
  <PresentationFormat>On-screen Show (4:3)</PresentationFormat>
  <Paragraphs>344</Paragraphs>
  <Slides>31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宋体</vt:lpstr>
      <vt:lpstr>Arial</vt:lpstr>
      <vt:lpstr>Calibri</vt:lpstr>
      <vt:lpstr>Cambria Math</vt:lpstr>
      <vt:lpstr>Wingdings</vt:lpstr>
      <vt:lpstr>utk</vt:lpstr>
      <vt:lpstr>Acrobat Document</vt:lpstr>
      <vt:lpstr>Visio</vt:lpstr>
      <vt:lpstr>PowerPoint Presentation</vt:lpstr>
      <vt:lpstr>Wireless Network Traffic</vt:lpstr>
      <vt:lpstr>Contention for Wireless Channel</vt:lpstr>
      <vt:lpstr>Outline</vt:lpstr>
      <vt:lpstr>Network QoS Techniques</vt:lpstr>
      <vt:lpstr>Spectrum-based Techniques</vt:lpstr>
      <vt:lpstr>Outline</vt:lpstr>
      <vt:lpstr>Wireless Side Channel</vt:lpstr>
      <vt:lpstr>Requirements</vt:lpstr>
      <vt:lpstr>Transparency – Exploiting SNR Margin</vt:lpstr>
      <vt:lpstr>High-throughput – Energy Erasure</vt:lpstr>
      <vt:lpstr>High-throughput – Energy Erasure</vt:lpstr>
      <vt:lpstr>Reliability - Probabilistic Decoding</vt:lpstr>
      <vt:lpstr>Outline</vt:lpstr>
      <vt:lpstr>Probabilistic Detection Algorithm</vt:lpstr>
      <vt:lpstr>Probabilistic Detection Algorithm</vt:lpstr>
      <vt:lpstr>Probabilistic Detection Algorithm</vt:lpstr>
      <vt:lpstr>Outline</vt:lpstr>
      <vt:lpstr>Challenge</vt:lpstr>
      <vt:lpstr>Connection Establishment</vt:lpstr>
      <vt:lpstr>Preamble selection</vt:lpstr>
      <vt:lpstr>Outline</vt:lpstr>
      <vt:lpstr>Implementation</vt:lpstr>
      <vt:lpstr>Implementation over SDR</vt:lpstr>
      <vt:lpstr>Data Transmission Delay</vt:lpstr>
      <vt:lpstr>Side Channel Detection Rate</vt:lpstr>
      <vt:lpstr>Side Channel Detection Rate</vt:lpstr>
      <vt:lpstr>Side Channel Throughput</vt:lpstr>
      <vt:lpstr>Main Channel Degradation</vt:lpstr>
      <vt:lpstr>Summary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Haoyang Lu</dc:creator>
  <cp:lastModifiedBy>Wei Gao</cp:lastModifiedBy>
  <cp:revision>2762</cp:revision>
  <dcterms:created xsi:type="dcterms:W3CDTF">2011-09-20T21:10:20Z</dcterms:created>
  <dcterms:modified xsi:type="dcterms:W3CDTF">2016-07-14T16:03:07Z</dcterms:modified>
</cp:coreProperties>
</file>