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9" r:id="rId3"/>
    <p:sldId id="297" r:id="rId4"/>
    <p:sldId id="257" r:id="rId5"/>
    <p:sldId id="317" r:id="rId6"/>
    <p:sldId id="298" r:id="rId7"/>
    <p:sldId id="318" r:id="rId8"/>
    <p:sldId id="316" r:id="rId9"/>
    <p:sldId id="319" r:id="rId10"/>
    <p:sldId id="299" r:id="rId11"/>
    <p:sldId id="260" r:id="rId12"/>
    <p:sldId id="321" r:id="rId13"/>
    <p:sldId id="300" r:id="rId14"/>
    <p:sldId id="320" r:id="rId15"/>
    <p:sldId id="282" r:id="rId16"/>
    <p:sldId id="283" r:id="rId17"/>
    <p:sldId id="292" r:id="rId18"/>
    <p:sldId id="303" r:id="rId19"/>
    <p:sldId id="304" r:id="rId20"/>
    <p:sldId id="305" r:id="rId21"/>
    <p:sldId id="306" r:id="rId22"/>
    <p:sldId id="309" r:id="rId23"/>
    <p:sldId id="310" r:id="rId24"/>
    <p:sldId id="311" r:id="rId25"/>
    <p:sldId id="312" r:id="rId26"/>
    <p:sldId id="313" r:id="rId27"/>
    <p:sldId id="314" r:id="rId28"/>
    <p:sldId id="315" r:id="rId29"/>
    <p:sldId id="27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2B54"/>
    <a:srgbClr val="F5C30B"/>
    <a:srgbClr val="0043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7939" autoAdjust="0"/>
  </p:normalViewPr>
  <p:slideViewPr>
    <p:cSldViewPr>
      <p:cViewPr varScale="1">
        <p:scale>
          <a:sx n="72" d="100"/>
          <a:sy n="72" d="100"/>
        </p:scale>
        <p:origin x="194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602305-CAD1-4253-8E0C-54FC2B94E747}" type="datetimeFigureOut">
              <a:rPr lang="en-US" smtClean="0"/>
              <a:pPr/>
              <a:t>4/29/2015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D5B2E1-8D05-42B5-B4D8-0F5AD18FA141}" type="slidenum">
              <a:rPr lang="en-US" smtClean="0"/>
              <a:pPr/>
              <a:t>‹#›</a:t>
            </a:fld>
            <a:endParaRPr lang="en-US"/>
          </a:p>
        </p:txBody>
      </p:sp>
    </p:spTree>
    <p:extLst>
      <p:ext uri="{BB962C8B-B14F-4D97-AF65-F5344CB8AC3E}">
        <p14:creationId xmlns:p14="http://schemas.microsoft.com/office/powerpoint/2010/main" val="822045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morning, everyone.</a:t>
            </a:r>
            <a:r>
              <a:rPr lang="en-US" baseline="0" dirty="0" smtClean="0"/>
              <a:t> It is an honor for me to be here to </a:t>
            </a:r>
            <a:r>
              <a:rPr lang="en-US" dirty="0" smtClean="0"/>
              <a:t>present our</a:t>
            </a:r>
            <a:r>
              <a:rPr lang="en-US" baseline="0" dirty="0" smtClean="0"/>
              <a:t> paper “ Code Offload with Least </a:t>
            </a:r>
            <a:r>
              <a:rPr lang="en-US" altLang="zh-CN" baseline="0" dirty="0" smtClean="0"/>
              <a:t>Context Migration in the Mobile Cloud ”</a:t>
            </a:r>
            <a:endParaRPr lang="en-US" dirty="0"/>
          </a:p>
        </p:txBody>
      </p:sp>
      <p:sp>
        <p:nvSpPr>
          <p:cNvPr id="4" name="Slide Number Placeholder 3"/>
          <p:cNvSpPr>
            <a:spLocks noGrp="1"/>
          </p:cNvSpPr>
          <p:nvPr>
            <p:ph type="sldNum" sz="quarter" idx="10"/>
          </p:nvPr>
        </p:nvSpPr>
        <p:spPr/>
        <p:txBody>
          <a:bodyPr/>
          <a:lstStyle/>
          <a:p>
            <a:fld id="{C3D5B2E1-8D05-42B5-B4D8-0F5AD18FA141}" type="slidenum">
              <a:rPr lang="en-US" smtClean="0"/>
              <a:pPr/>
              <a:t>1</a:t>
            </a:fld>
            <a:endParaRPr lang="en-US"/>
          </a:p>
        </p:txBody>
      </p:sp>
    </p:spTree>
    <p:extLst>
      <p:ext uri="{BB962C8B-B14F-4D97-AF65-F5344CB8AC3E}">
        <p14:creationId xmlns:p14="http://schemas.microsoft.com/office/powerpoint/2010/main" val="969404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Now we will introduce</a:t>
            </a:r>
            <a:r>
              <a:rPr lang="en-US" altLang="zh-CN" baseline="0" dirty="0" smtClean="0"/>
              <a:t> the high level idea of our system design.</a:t>
            </a:r>
          </a:p>
        </p:txBody>
      </p:sp>
      <p:sp>
        <p:nvSpPr>
          <p:cNvPr id="4" name="Slide Number Placeholder 3"/>
          <p:cNvSpPr>
            <a:spLocks noGrp="1"/>
          </p:cNvSpPr>
          <p:nvPr>
            <p:ph type="sldNum" sz="quarter" idx="10"/>
          </p:nvPr>
        </p:nvSpPr>
        <p:spPr/>
        <p:txBody>
          <a:bodyPr/>
          <a:lstStyle/>
          <a:p>
            <a:fld id="{C3D5B2E1-8D05-42B5-B4D8-0F5AD18FA141}" type="slidenum">
              <a:rPr lang="en-US" smtClean="0"/>
              <a:pPr/>
              <a:t>10</a:t>
            </a:fld>
            <a:endParaRPr lang="en-US"/>
          </a:p>
        </p:txBody>
      </p:sp>
    </p:spTree>
    <p:extLst>
      <p:ext uri="{BB962C8B-B14F-4D97-AF65-F5344CB8AC3E}">
        <p14:creationId xmlns:p14="http://schemas.microsoft.com/office/powerpoint/2010/main" val="1069140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sz="1200" b="0" i="0" u="none" strike="noStrike" kern="1200" baseline="0" dirty="0" smtClean="0">
                <a:solidFill>
                  <a:schemeClr val="tx1"/>
                </a:solidFill>
                <a:latin typeface="+mn-lt"/>
                <a:ea typeface="+mn-ea"/>
                <a:cs typeface="+mn-cs"/>
              </a:rPr>
              <a:t>The first insight of our system is that we build our offloading engine in the operating system level. Our offloading engine can interact with the application binaries without any modification so that we can support the existing android applications. When the method is qualified to be offloaded, our framework can intercept the method execution and offload automatically. The other insight of our system is that our system will migrate least but sufficient memory context during offloading. We achieve this effect by identifying the memory contexts that may be accessed by a specific application method, through offline parsing of the application executables. The parsing results will be stored as metadata and utilized by the run-time application execution to select the relevant memory contexts for remote execution.</a:t>
            </a:r>
          </a:p>
        </p:txBody>
      </p:sp>
      <p:sp>
        <p:nvSpPr>
          <p:cNvPr id="4" name="Slide Number Placeholder 3"/>
          <p:cNvSpPr>
            <a:spLocks noGrp="1"/>
          </p:cNvSpPr>
          <p:nvPr>
            <p:ph type="sldNum" sz="quarter" idx="10"/>
          </p:nvPr>
        </p:nvSpPr>
        <p:spPr/>
        <p:txBody>
          <a:bodyPr/>
          <a:lstStyle/>
          <a:p>
            <a:fld id="{C3D5B2E1-8D05-42B5-B4D8-0F5AD18FA141}" type="slidenum">
              <a:rPr lang="en-US" smtClean="0"/>
              <a:pPr/>
              <a:t>11</a:t>
            </a:fld>
            <a:endParaRPr lang="en-US"/>
          </a:p>
        </p:txBody>
      </p:sp>
    </p:spTree>
    <p:extLst>
      <p:ext uri="{BB962C8B-B14F-4D97-AF65-F5344CB8AC3E}">
        <p14:creationId xmlns:p14="http://schemas.microsoft.com/office/powerpoint/2010/main" val="2242797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sz="1200" b="0" i="0" u="none" strike="noStrike" kern="1200" baseline="0" dirty="0" smtClean="0">
                <a:solidFill>
                  <a:schemeClr val="tx1"/>
                </a:solidFill>
                <a:latin typeface="+mn-lt"/>
                <a:ea typeface="+mn-ea"/>
                <a:cs typeface="+mn-cs"/>
              </a:rPr>
              <a:t>There are two major components in our system. One component is for </a:t>
            </a:r>
            <a:r>
              <a:rPr lang="en-US" altLang="zh-CN" sz="1200" b="0" i="1" u="none" strike="noStrike" kern="1200" baseline="0" dirty="0" smtClean="0">
                <a:solidFill>
                  <a:schemeClr val="tx1"/>
                </a:solidFill>
                <a:latin typeface="+mn-lt"/>
                <a:ea typeface="+mn-ea"/>
                <a:cs typeface="+mn-cs"/>
              </a:rPr>
              <a:t>Offline Parsing </a:t>
            </a:r>
            <a:r>
              <a:rPr lang="en-US" altLang="zh-CN" sz="1200" b="0" i="0" u="none" strike="noStrike" kern="1200" baseline="0" dirty="0" smtClean="0">
                <a:solidFill>
                  <a:schemeClr val="tx1"/>
                </a:solidFill>
                <a:latin typeface="+mn-lt"/>
                <a:ea typeface="+mn-ea"/>
                <a:cs typeface="+mn-cs"/>
              </a:rPr>
              <a:t>and the other is for </a:t>
            </a:r>
            <a:r>
              <a:rPr lang="en-US" altLang="zh-CN" sz="1200" b="0" i="1" u="none" strike="noStrike" kern="1200" baseline="0" dirty="0" smtClean="0">
                <a:solidFill>
                  <a:schemeClr val="tx1"/>
                </a:solidFill>
                <a:latin typeface="+mn-lt"/>
                <a:ea typeface="+mn-ea"/>
                <a:cs typeface="+mn-cs"/>
              </a:rPr>
              <a:t>Run-time Migration</a:t>
            </a:r>
            <a:r>
              <a:rPr lang="en-US" altLang="zh-CN" sz="1200" b="0" i="0" u="none" strike="noStrike" kern="1200" baseline="0" dirty="0" smtClean="0">
                <a:solidFill>
                  <a:schemeClr val="tx1"/>
                </a:solidFill>
                <a:latin typeface="+mn-lt"/>
                <a:ea typeface="+mn-ea"/>
                <a:cs typeface="+mn-cs"/>
              </a:rPr>
              <a:t>. The purpose of the </a:t>
            </a:r>
            <a:r>
              <a:rPr lang="en-US" altLang="zh-CN" sz="1200" b="0" i="1" u="none" strike="noStrike" kern="1200" baseline="0" dirty="0" smtClean="0">
                <a:solidFill>
                  <a:schemeClr val="tx1"/>
                </a:solidFill>
                <a:latin typeface="+mn-lt"/>
                <a:ea typeface="+mn-ea"/>
                <a:cs typeface="+mn-cs"/>
              </a:rPr>
              <a:t>Offline Parsing </a:t>
            </a:r>
            <a:r>
              <a:rPr lang="en-US" altLang="zh-CN" sz="1200" b="0" i="0" u="none" strike="noStrike" kern="1200" baseline="0" dirty="0" smtClean="0">
                <a:solidFill>
                  <a:schemeClr val="tx1"/>
                </a:solidFill>
                <a:latin typeface="+mn-lt"/>
                <a:ea typeface="+mn-ea"/>
                <a:cs typeface="+mn-cs"/>
              </a:rPr>
              <a:t>component is to identify the relevant memory contexts that a method may operate. While the Run-time Migration component is to handle the offloading process between mobile and cloud. The offloading function is working in the following procedure:</a:t>
            </a:r>
          </a:p>
          <a:p>
            <a:pPr marL="228600" indent="-228600">
              <a:buAutoNum type="arabicPeriod"/>
            </a:pPr>
            <a:r>
              <a:rPr lang="en-US" altLang="zh-CN" sz="1200" b="0" i="0" u="none" strike="noStrike" kern="1200" baseline="0" dirty="0" smtClean="0">
                <a:solidFill>
                  <a:schemeClr val="tx1"/>
                </a:solidFill>
                <a:latin typeface="+mn-lt"/>
                <a:ea typeface="+mn-ea"/>
                <a:cs typeface="+mn-cs"/>
              </a:rPr>
              <a:t>(Show animation 1) After user installs an application from Google Play, Application Installer will send a request to cloud asking for method parsing component to work.</a:t>
            </a:r>
          </a:p>
          <a:p>
            <a:pPr marL="228600" indent="-228600">
              <a:buAutoNum type="arabicPeriod"/>
            </a:pPr>
            <a:r>
              <a:rPr lang="en-US" altLang="zh-CN" sz="1200" b="0" i="0" u="none" strike="noStrike" kern="1200" baseline="0" dirty="0" smtClean="0">
                <a:solidFill>
                  <a:schemeClr val="tx1"/>
                </a:solidFill>
                <a:latin typeface="+mn-lt"/>
                <a:ea typeface="+mn-ea"/>
                <a:cs typeface="+mn-cs"/>
              </a:rPr>
              <a:t>(Show animation 2) After offline parsing component finishes identifying memory contexts, the result will be persisted as metadata and send back to mobile.</a:t>
            </a:r>
          </a:p>
          <a:p>
            <a:pPr marL="228600" indent="-228600">
              <a:buAutoNum type="arabicPeriod"/>
            </a:pPr>
            <a:r>
              <a:rPr lang="en-US" altLang="zh-CN" sz="1200" b="0" i="0" u="none" strike="noStrike" kern="1200" baseline="0" dirty="0" smtClean="0">
                <a:solidFill>
                  <a:schemeClr val="tx1"/>
                </a:solidFill>
                <a:latin typeface="+mn-lt"/>
                <a:ea typeface="+mn-ea"/>
                <a:cs typeface="+mn-cs"/>
              </a:rPr>
              <a:t>(Show animation 3) When user launches an application, its application </a:t>
            </a:r>
            <a:r>
              <a:rPr lang="en-US" altLang="zh-CN" sz="1200" b="0" i="0" u="none" strike="noStrike" kern="1200" baseline="0" dirty="0" smtClean="0">
                <a:solidFill>
                  <a:schemeClr val="tx1"/>
                </a:solidFill>
                <a:latin typeface="+mn-lt"/>
                <a:ea typeface="+mn-ea"/>
                <a:cs typeface="+mn-cs"/>
              </a:rPr>
              <a:t>binary </a:t>
            </a:r>
            <a:r>
              <a:rPr lang="en-US" altLang="zh-CN" sz="1200" b="0" i="0" u="none" strike="noStrike" kern="1200" baseline="0" dirty="0" smtClean="0">
                <a:solidFill>
                  <a:schemeClr val="tx1"/>
                </a:solidFill>
                <a:latin typeface="+mn-lt"/>
                <a:ea typeface="+mn-ea"/>
                <a:cs typeface="+mn-cs"/>
              </a:rPr>
              <a:t>and </a:t>
            </a:r>
            <a:r>
              <a:rPr lang="en-US" altLang="zh-CN" sz="1200" b="0" i="0" u="none" strike="noStrike" kern="1200" baseline="0" dirty="0" smtClean="0">
                <a:solidFill>
                  <a:schemeClr val="tx1"/>
                </a:solidFill>
                <a:latin typeface="+mn-lt"/>
                <a:ea typeface="+mn-ea"/>
                <a:cs typeface="+mn-cs"/>
              </a:rPr>
              <a:t>parsed metadata </a:t>
            </a:r>
            <a:r>
              <a:rPr lang="en-US" altLang="zh-CN" sz="1200" b="0" i="0" u="none" strike="noStrike" kern="1200" baseline="0" dirty="0" smtClean="0">
                <a:solidFill>
                  <a:schemeClr val="tx1"/>
                </a:solidFill>
                <a:latin typeface="+mn-lt"/>
                <a:ea typeface="+mn-ea"/>
                <a:cs typeface="+mn-cs"/>
              </a:rPr>
              <a:t>will be loaded by </a:t>
            </a:r>
            <a:r>
              <a:rPr lang="en-US" altLang="zh-CN" sz="1200" b="0" i="0" u="none" strike="noStrike" kern="1200" baseline="0" dirty="0" err="1" smtClean="0">
                <a:solidFill>
                  <a:schemeClr val="tx1"/>
                </a:solidFill>
                <a:latin typeface="+mn-lt"/>
                <a:ea typeface="+mn-ea"/>
                <a:cs typeface="+mn-cs"/>
              </a:rPr>
              <a:t>Dalvik</a:t>
            </a:r>
            <a:r>
              <a:rPr lang="en-US" altLang="zh-CN" sz="1200" b="0" i="0" u="none" strike="noStrike" kern="1200" baseline="0" dirty="0" smtClean="0">
                <a:solidFill>
                  <a:schemeClr val="tx1"/>
                </a:solidFill>
                <a:latin typeface="+mn-lt"/>
                <a:ea typeface="+mn-ea"/>
                <a:cs typeface="+mn-cs"/>
              </a:rPr>
              <a:t> Virtual Machine.</a:t>
            </a:r>
          </a:p>
          <a:p>
            <a:pPr marL="228600" indent="-228600">
              <a:buAutoNum type="arabicPeriod"/>
            </a:pPr>
            <a:r>
              <a:rPr lang="en-US" altLang="zh-CN" sz="1200" b="0" i="0" u="none" strike="noStrike" kern="1200" baseline="0" dirty="0" smtClean="0">
                <a:solidFill>
                  <a:schemeClr val="tx1"/>
                </a:solidFill>
                <a:latin typeface="+mn-lt"/>
                <a:ea typeface="+mn-ea"/>
                <a:cs typeface="+mn-cs"/>
              </a:rPr>
              <a:t>(Show animation 4) When a method is qualified to offload, its invocation will be intercepted and offloaded to cloud. In this step, the parsing metadata will be utilized to find out the memory context necessary for the method to run in cloud. </a:t>
            </a:r>
          </a:p>
          <a:p>
            <a:pPr marL="228600" indent="-228600">
              <a:buAutoNum type="arabicPeriod"/>
            </a:pPr>
            <a:r>
              <a:rPr lang="en-US" altLang="zh-CN" sz="1200" b="0" i="0" u="none" strike="noStrike" kern="1200" baseline="0" dirty="0" smtClean="0">
                <a:solidFill>
                  <a:schemeClr val="tx1"/>
                </a:solidFill>
                <a:latin typeface="+mn-lt"/>
                <a:ea typeface="+mn-ea"/>
                <a:cs typeface="+mn-cs"/>
              </a:rPr>
              <a:t>(Show animation 5) The cloud will do an VM synthesis to reconstruct the execution environment upon all the memory contexts are received.</a:t>
            </a:r>
          </a:p>
          <a:p>
            <a:pPr marL="228600" indent="-228600">
              <a:buAutoNum type="arabicPeriod"/>
            </a:pPr>
            <a:r>
              <a:rPr lang="en-US" altLang="zh-CN" sz="1200" b="0" i="0" u="none" strike="noStrike" kern="1200" baseline="0" dirty="0" smtClean="0">
                <a:solidFill>
                  <a:schemeClr val="tx1"/>
                </a:solidFill>
                <a:latin typeface="+mn-lt"/>
                <a:ea typeface="+mn-ea"/>
                <a:cs typeface="+mn-cs"/>
              </a:rPr>
              <a:t>(Show animation 6) When the cloud completes the method execution, the modified memory contexts will be migrated back to mobile and mobile continues to run.</a:t>
            </a:r>
          </a:p>
        </p:txBody>
      </p:sp>
      <p:sp>
        <p:nvSpPr>
          <p:cNvPr id="4" name="Slide Number Placeholder 3"/>
          <p:cNvSpPr>
            <a:spLocks noGrp="1"/>
          </p:cNvSpPr>
          <p:nvPr>
            <p:ph type="sldNum" sz="quarter" idx="10"/>
          </p:nvPr>
        </p:nvSpPr>
        <p:spPr/>
        <p:txBody>
          <a:bodyPr/>
          <a:lstStyle/>
          <a:p>
            <a:fld id="{C3D5B2E1-8D05-42B5-B4D8-0F5AD18FA141}" type="slidenum">
              <a:rPr lang="en-US" smtClean="0"/>
              <a:pPr/>
              <a:t>12</a:t>
            </a:fld>
            <a:endParaRPr lang="en-US"/>
          </a:p>
        </p:txBody>
      </p:sp>
    </p:spTree>
    <p:extLst>
      <p:ext uri="{BB962C8B-B14F-4D97-AF65-F5344CB8AC3E}">
        <p14:creationId xmlns:p14="http://schemas.microsoft.com/office/powerpoint/2010/main" val="3311063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Now we will introduce</a:t>
            </a:r>
            <a:r>
              <a:rPr lang="en-US" altLang="zh-CN" baseline="0" dirty="0" smtClean="0"/>
              <a:t> the detail design of our system.</a:t>
            </a:r>
          </a:p>
        </p:txBody>
      </p:sp>
      <p:sp>
        <p:nvSpPr>
          <p:cNvPr id="4" name="Slide Number Placeholder 3"/>
          <p:cNvSpPr>
            <a:spLocks noGrp="1"/>
          </p:cNvSpPr>
          <p:nvPr>
            <p:ph type="sldNum" sz="quarter" idx="10"/>
          </p:nvPr>
        </p:nvSpPr>
        <p:spPr/>
        <p:txBody>
          <a:bodyPr/>
          <a:lstStyle/>
          <a:p>
            <a:fld id="{C3D5B2E1-8D05-42B5-B4D8-0F5AD18FA141}" type="slidenum">
              <a:rPr lang="en-US" smtClean="0"/>
              <a:pPr/>
              <a:t>13</a:t>
            </a:fld>
            <a:endParaRPr lang="en-US"/>
          </a:p>
        </p:txBody>
      </p:sp>
    </p:spTree>
    <p:extLst>
      <p:ext uri="{BB962C8B-B14F-4D97-AF65-F5344CB8AC3E}">
        <p14:creationId xmlns:p14="http://schemas.microsoft.com/office/powerpoint/2010/main" val="3353905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Prior</a:t>
            </a:r>
            <a:r>
              <a:rPr lang="en-US" baseline="0" dirty="0" smtClean="0"/>
              <a:t> the introduction of our </a:t>
            </a:r>
            <a:r>
              <a:rPr lang="en-US" baseline="0" dirty="0" smtClean="0"/>
              <a:t>details of </a:t>
            </a:r>
            <a:r>
              <a:rPr lang="en-US" baseline="0" dirty="0" smtClean="0"/>
              <a:t>our </a:t>
            </a:r>
            <a:r>
              <a:rPr lang="en-US" baseline="0" dirty="0" smtClean="0"/>
              <a:t>system components, </a:t>
            </a:r>
            <a:r>
              <a:rPr lang="en-US" baseline="0" dirty="0" smtClean="0"/>
              <a:t>we first need to know that there are generally two sources of inputs data available to a method: method arguments and class static fields. (Show animation 1) The method arguments are the parameters of a method, which are “to1”, “to2” for method “bar()”. Since “bar()” is an instance method, its invoking instance “this” will be automatically added as a method argument. (Show animation 2) The class static field is the field declared as static in a class definition, which is “TestObject.si” in the example.</a:t>
            </a:r>
          </a:p>
        </p:txBody>
      </p:sp>
      <p:sp>
        <p:nvSpPr>
          <p:cNvPr id="4" name="Slide Number Placeholder 3"/>
          <p:cNvSpPr>
            <a:spLocks noGrp="1"/>
          </p:cNvSpPr>
          <p:nvPr>
            <p:ph type="sldNum" sz="quarter" idx="10"/>
          </p:nvPr>
        </p:nvSpPr>
        <p:spPr/>
        <p:txBody>
          <a:bodyPr/>
          <a:lstStyle/>
          <a:p>
            <a:fld id="{C3D5B2E1-8D05-42B5-B4D8-0F5AD18FA141}" type="slidenum">
              <a:rPr lang="en-US" smtClean="0"/>
              <a:pPr/>
              <a:t>14</a:t>
            </a:fld>
            <a:endParaRPr lang="en-US"/>
          </a:p>
        </p:txBody>
      </p:sp>
    </p:spTree>
    <p:extLst>
      <p:ext uri="{BB962C8B-B14F-4D97-AF65-F5344CB8AC3E}">
        <p14:creationId xmlns:p14="http://schemas.microsoft.com/office/powerpoint/2010/main" val="3082241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sz="1200" b="0" i="0" u="none" strike="noStrike" kern="1200" baseline="0" dirty="0" smtClean="0">
                <a:solidFill>
                  <a:schemeClr val="tx1"/>
                </a:solidFill>
                <a:latin typeface="+mn-lt"/>
                <a:ea typeface="+mn-ea"/>
                <a:cs typeface="+mn-cs"/>
              </a:rPr>
              <a:t>Thus </a:t>
            </a:r>
            <a:r>
              <a:rPr lang="en-US" altLang="zh-CN" sz="1200" b="0" i="0" u="none" strike="noStrike" kern="1200" baseline="0" dirty="0" smtClean="0">
                <a:solidFill>
                  <a:schemeClr val="tx1"/>
                </a:solidFill>
                <a:latin typeface="+mn-lt"/>
                <a:ea typeface="+mn-ea"/>
                <a:cs typeface="+mn-cs"/>
              </a:rPr>
              <a:t>we designed a parsing component for each source of </a:t>
            </a:r>
            <a:r>
              <a:rPr lang="en-US" altLang="zh-CN" sz="1200" b="0" i="0" u="none" strike="noStrike" kern="1200" baseline="0" dirty="0" smtClean="0">
                <a:solidFill>
                  <a:schemeClr val="tx1"/>
                </a:solidFill>
                <a:latin typeface="+mn-lt"/>
                <a:ea typeface="+mn-ea"/>
                <a:cs typeface="+mn-cs"/>
              </a:rPr>
              <a:t>method inputs. </a:t>
            </a:r>
            <a:r>
              <a:rPr lang="en-US" altLang="zh-CN" sz="1200" b="0" i="0" u="none" strike="noStrike" kern="1200" baseline="0" dirty="0" smtClean="0">
                <a:solidFill>
                  <a:schemeClr val="tx1"/>
                </a:solidFill>
                <a:latin typeface="+mn-lt"/>
                <a:ea typeface="+mn-ea"/>
                <a:cs typeface="+mn-cs"/>
              </a:rPr>
              <a:t>Both components will do an offline parsing to identify the migration contexts needed for the method. </a:t>
            </a:r>
            <a:r>
              <a:rPr lang="en-US" altLang="zh-CN" sz="1200" b="0" i="0" u="none" strike="noStrike" kern="1200" baseline="0" dirty="0" smtClean="0">
                <a:solidFill>
                  <a:schemeClr val="tx1"/>
                </a:solidFill>
                <a:latin typeface="+mn-lt"/>
                <a:ea typeface="+mn-ea"/>
                <a:cs typeface="+mn-cs"/>
              </a:rPr>
              <a:t>In specific, </a:t>
            </a:r>
            <a:r>
              <a:rPr lang="en-US" altLang="zh-CN" sz="1200" b="0" i="0" u="none" strike="noStrike" kern="1200" baseline="0" dirty="0" smtClean="0">
                <a:solidFill>
                  <a:schemeClr val="tx1"/>
                </a:solidFill>
                <a:latin typeface="+mn-lt"/>
                <a:ea typeface="+mn-ea"/>
                <a:cs typeface="+mn-cs"/>
              </a:rPr>
              <a:t>the </a:t>
            </a:r>
            <a:r>
              <a:rPr lang="en-US" altLang="zh-CN" sz="1200" b="0" i="1" u="none" strike="noStrike" kern="1200" baseline="0" dirty="0" smtClean="0">
                <a:solidFill>
                  <a:schemeClr val="tx1"/>
                </a:solidFill>
                <a:latin typeface="+mn-lt"/>
                <a:ea typeface="+mn-ea"/>
                <a:cs typeface="+mn-cs"/>
              </a:rPr>
              <a:t>Method Argument Parsing Component </a:t>
            </a:r>
            <a:r>
              <a:rPr lang="en-US" altLang="zh-CN" sz="1200" b="0" i="0" u="none" strike="noStrike" kern="1200" baseline="0" dirty="0" smtClean="0">
                <a:solidFill>
                  <a:schemeClr val="tx1"/>
                </a:solidFill>
                <a:latin typeface="+mn-lt"/>
                <a:ea typeface="+mn-ea"/>
                <a:cs typeface="+mn-cs"/>
              </a:rPr>
              <a:t>is responsible for determining</a:t>
            </a:r>
          </a:p>
          <a:p>
            <a:r>
              <a:rPr lang="en-US" altLang="zh-CN" sz="1200" b="0" i="0" u="none" strike="noStrike" kern="1200" baseline="0" dirty="0" smtClean="0">
                <a:solidFill>
                  <a:schemeClr val="tx1"/>
                </a:solidFill>
                <a:latin typeface="+mn-lt"/>
                <a:ea typeface="+mn-ea"/>
                <a:cs typeface="+mn-cs"/>
              </a:rPr>
              <a:t>which fields in the input arguments may be accessed during method execution. It will go through all the possible execution paths in a method. For each possible execution path, it will emulate the instruction effects to the virtual registers to determine which field of an object will be accessed. While the </a:t>
            </a:r>
            <a:r>
              <a:rPr lang="en-US" altLang="zh-CN" sz="1200" b="0" i="1" u="none" strike="noStrike" kern="1200" baseline="0" dirty="0" smtClean="0">
                <a:solidFill>
                  <a:schemeClr val="tx1"/>
                </a:solidFill>
                <a:latin typeface="+mn-lt"/>
                <a:ea typeface="+mn-ea"/>
                <a:cs typeface="+mn-cs"/>
              </a:rPr>
              <a:t>Class Static Field Parsing Component </a:t>
            </a:r>
            <a:r>
              <a:rPr lang="en-US" altLang="zh-CN" sz="1200" b="0" i="0" u="none" strike="noStrike" kern="1200" baseline="0" dirty="0" smtClean="0">
                <a:solidFill>
                  <a:schemeClr val="tx1"/>
                </a:solidFill>
                <a:latin typeface="+mn-lt"/>
                <a:ea typeface="+mn-ea"/>
                <a:cs typeface="+mn-cs"/>
              </a:rPr>
              <a:t>is responsible for finding out which class and its static fields may be operated by a </a:t>
            </a:r>
            <a:r>
              <a:rPr lang="en-US" altLang="zh-CN" sz="1200" b="0" i="0" u="none" strike="noStrike" kern="1200" baseline="0" dirty="0" smtClean="0">
                <a:solidFill>
                  <a:schemeClr val="tx1"/>
                </a:solidFill>
                <a:latin typeface="+mn-lt"/>
                <a:ea typeface="+mn-ea"/>
                <a:cs typeface="+mn-cs"/>
              </a:rPr>
              <a:t>method.</a:t>
            </a:r>
            <a:endParaRPr lang="en-US" dirty="0"/>
          </a:p>
        </p:txBody>
      </p:sp>
      <p:sp>
        <p:nvSpPr>
          <p:cNvPr id="4" name="Slide Number Placeholder 3"/>
          <p:cNvSpPr>
            <a:spLocks noGrp="1"/>
          </p:cNvSpPr>
          <p:nvPr>
            <p:ph type="sldNum" sz="quarter" idx="10"/>
          </p:nvPr>
        </p:nvSpPr>
        <p:spPr/>
        <p:txBody>
          <a:bodyPr/>
          <a:lstStyle/>
          <a:p>
            <a:fld id="{C3D5B2E1-8D05-42B5-B4D8-0F5AD18FA141}" type="slidenum">
              <a:rPr lang="en-US" smtClean="0"/>
              <a:pPr/>
              <a:t>15</a:t>
            </a:fld>
            <a:endParaRPr lang="en-US"/>
          </a:p>
        </p:txBody>
      </p:sp>
    </p:spTree>
    <p:extLst>
      <p:ext uri="{BB962C8B-B14F-4D97-AF65-F5344CB8AC3E}">
        <p14:creationId xmlns:p14="http://schemas.microsoft.com/office/powerpoint/2010/main" val="2488404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a method to be executed, there may be multiple possible execution paths due to Java polymorphism and the control statements, like if/else and loop. Anyone of these execution paths can happen. The actual execution path cannot be determined until run-time execution of the method. Since we are doing offline parsing, a conservative way needs to be adopted. The parsing should go through every path and combine the result for each path as the final result. (Show animation 1) For the example, the if/else statements in the method “bar()” split the execution path into two on the condition of “TestObject.si”. (Show Animation 2) After then, the polymorphism created by the “</a:t>
            </a:r>
            <a:r>
              <a:rPr lang="en-US" baseline="0" dirty="0" err="1" smtClean="0"/>
              <a:t>TestSubObject</a:t>
            </a:r>
            <a:r>
              <a:rPr lang="en-US" baseline="0" dirty="0" smtClean="0"/>
              <a:t>” makes the execution paths further split, resulting four possible paths in total. (Show animation 3) Even though the actual path may be the orange one, we cannot predict during the offline parsing. All the parsing result for these four paths need to be included in the final result.</a:t>
            </a:r>
            <a:endParaRPr lang="en-US" dirty="0"/>
          </a:p>
        </p:txBody>
      </p:sp>
      <p:sp>
        <p:nvSpPr>
          <p:cNvPr id="4" name="Slide Number Placeholder 3"/>
          <p:cNvSpPr>
            <a:spLocks noGrp="1"/>
          </p:cNvSpPr>
          <p:nvPr>
            <p:ph type="sldNum" sz="quarter" idx="10"/>
          </p:nvPr>
        </p:nvSpPr>
        <p:spPr/>
        <p:txBody>
          <a:bodyPr/>
          <a:lstStyle/>
          <a:p>
            <a:fld id="{C3D5B2E1-8D05-42B5-B4D8-0F5AD18FA141}" type="slidenum">
              <a:rPr lang="en-US" smtClean="0"/>
              <a:pPr/>
              <a:t>16</a:t>
            </a:fld>
            <a:endParaRPr lang="en-US"/>
          </a:p>
        </p:txBody>
      </p:sp>
    </p:spTree>
    <p:extLst>
      <p:ext uri="{BB962C8B-B14F-4D97-AF65-F5344CB8AC3E}">
        <p14:creationId xmlns:p14="http://schemas.microsoft.com/office/powerpoint/2010/main" val="35085682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For</a:t>
            </a:r>
            <a:r>
              <a:rPr lang="en-US" altLang="zh-CN" baseline="0" dirty="0" smtClean="0"/>
              <a:t> each individual execution path, we will parse the instructions in this path sequentially by emulating the instruction effects to the virtual registers. In the system, we maintain a list of virtual registers keeping </a:t>
            </a:r>
            <a:r>
              <a:rPr lang="en-US" altLang="zh-CN" baseline="0" dirty="0" smtClean="0"/>
              <a:t>object references. </a:t>
            </a:r>
            <a:r>
              <a:rPr lang="en-US" altLang="zh-CN" baseline="0" dirty="0" smtClean="0"/>
              <a:t>For every instruction in the current execution path, the system </a:t>
            </a:r>
            <a:r>
              <a:rPr lang="en-US" altLang="zh-CN" baseline="0" dirty="0" smtClean="0"/>
              <a:t>will </a:t>
            </a:r>
            <a:r>
              <a:rPr lang="en-US" altLang="zh-CN" baseline="0" dirty="0" smtClean="0"/>
              <a:t>change the content of </a:t>
            </a:r>
            <a:r>
              <a:rPr lang="en-US" altLang="zh-CN" baseline="0" dirty="0" smtClean="0"/>
              <a:t>the virtual </a:t>
            </a:r>
            <a:r>
              <a:rPr lang="en-US" altLang="zh-CN" baseline="0" dirty="0" smtClean="0"/>
              <a:t>registers </a:t>
            </a:r>
            <a:r>
              <a:rPr lang="en-US" altLang="zh-CN" baseline="0" dirty="0" smtClean="0"/>
              <a:t>according to the semantic of this instruction. We will use </a:t>
            </a:r>
            <a:r>
              <a:rPr lang="en-US" altLang="zh-CN" dirty="0" smtClean="0"/>
              <a:t>object manipulation instruction </a:t>
            </a:r>
            <a:r>
              <a:rPr lang="en-US" altLang="zh-CN" baseline="0" dirty="0" smtClean="0"/>
              <a:t>to illustrate our idea. You can refer to paper to know more.</a:t>
            </a:r>
            <a:endParaRPr lang="en-US" altLang="zh-CN" sz="1200" b="0" i="0" u="none" strike="noStrike" kern="1200" baseline="0" dirty="0" smtClean="0">
              <a:solidFill>
                <a:schemeClr val="tx1"/>
              </a:solidFill>
              <a:latin typeface="+mn-lt"/>
              <a:ea typeface="+mn-ea"/>
              <a:cs typeface="+mn-cs"/>
            </a:endParaRPr>
          </a:p>
          <a:p>
            <a:r>
              <a:rPr lang="en-US" altLang="zh-CN" dirty="0" smtClean="0"/>
              <a:t>This instruction </a:t>
            </a:r>
            <a:r>
              <a:rPr lang="en-US" altLang="zh-CN" baseline="0" dirty="0" smtClean="0"/>
              <a:t>is </a:t>
            </a:r>
            <a:r>
              <a:rPr lang="en-US" altLang="zh-CN" baseline="0" dirty="0" smtClean="0"/>
              <a:t>to read the field of an object or </a:t>
            </a:r>
            <a:r>
              <a:rPr lang="en-US" altLang="zh-CN" baseline="0" dirty="0" smtClean="0"/>
              <a:t>put the content into the result register. </a:t>
            </a:r>
            <a:r>
              <a:rPr lang="en-US" altLang="zh-CN" baseline="0" dirty="0" smtClean="0"/>
              <a:t>For example in the method “</a:t>
            </a:r>
            <a:r>
              <a:rPr lang="en-US" altLang="zh-CN" baseline="0" dirty="0" err="1" smtClean="0"/>
              <a:t>getS</a:t>
            </a:r>
            <a:r>
              <a:rPr lang="en-US" altLang="zh-CN" baseline="0" dirty="0" smtClean="0"/>
              <a:t>()”, it has one field read instruction and register v1 refers to the object “to1”. When parsing this instruction, the </a:t>
            </a:r>
            <a:r>
              <a:rPr lang="en-US" altLang="zh-CN" baseline="0" dirty="0" smtClean="0"/>
              <a:t>system </a:t>
            </a:r>
            <a:r>
              <a:rPr lang="en-US" altLang="zh-CN" baseline="0" dirty="0" smtClean="0"/>
              <a:t>mark </a:t>
            </a:r>
            <a:r>
              <a:rPr lang="en-US" altLang="zh-CN" baseline="0" dirty="0" smtClean="0"/>
              <a:t>field </a:t>
            </a:r>
            <a:r>
              <a:rPr lang="en-US" altLang="zh-CN" baseline="0" dirty="0" smtClean="0"/>
              <a:t>“</a:t>
            </a:r>
            <a:r>
              <a:rPr lang="en-US" altLang="zh-CN" baseline="0" dirty="0" err="1" smtClean="0"/>
              <a:t>str</a:t>
            </a:r>
            <a:r>
              <a:rPr lang="en-US" altLang="zh-CN" baseline="0" dirty="0" smtClean="0"/>
              <a:t>” of “to1” </a:t>
            </a:r>
            <a:r>
              <a:rPr lang="en-US" altLang="zh-CN" baseline="0" dirty="0" smtClean="0"/>
              <a:t>as needing to be migrated and set the content of register v0 as the field “</a:t>
            </a:r>
            <a:r>
              <a:rPr lang="en-US" altLang="zh-CN" baseline="0" dirty="0" err="1" smtClean="0"/>
              <a:t>str</a:t>
            </a:r>
            <a:r>
              <a:rPr lang="en-US" altLang="zh-CN" baseline="0" dirty="0" smtClean="0"/>
              <a:t>” of “to1”.</a:t>
            </a:r>
            <a:endParaRPr lang="zh-CN" altLang="en-US" dirty="0"/>
          </a:p>
        </p:txBody>
      </p:sp>
      <p:sp>
        <p:nvSpPr>
          <p:cNvPr id="4" name="Slide Number Placeholder 3"/>
          <p:cNvSpPr>
            <a:spLocks noGrp="1"/>
          </p:cNvSpPr>
          <p:nvPr>
            <p:ph type="sldNum" sz="quarter" idx="10"/>
          </p:nvPr>
        </p:nvSpPr>
        <p:spPr/>
        <p:txBody>
          <a:bodyPr/>
          <a:lstStyle/>
          <a:p>
            <a:fld id="{C3D5B2E1-8D05-42B5-B4D8-0F5AD18FA141}" type="slidenum">
              <a:rPr lang="en-US" smtClean="0"/>
              <a:pPr/>
              <a:t>17</a:t>
            </a:fld>
            <a:endParaRPr lang="en-US"/>
          </a:p>
        </p:txBody>
      </p:sp>
    </p:spTree>
    <p:extLst>
      <p:ext uri="{BB962C8B-B14F-4D97-AF65-F5344CB8AC3E}">
        <p14:creationId xmlns:p14="http://schemas.microsoft.com/office/powerpoint/2010/main" val="39850012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The Class</a:t>
            </a:r>
            <a:r>
              <a:rPr lang="en-US" altLang="zh-CN" baseline="0" dirty="0" smtClean="0"/>
              <a:t> Static Field Parsing Component is to identify the other source of </a:t>
            </a:r>
            <a:r>
              <a:rPr lang="en-US" altLang="zh-CN" baseline="0" dirty="0" smtClean="0"/>
              <a:t>method inputs, </a:t>
            </a:r>
            <a:r>
              <a:rPr lang="en-US" altLang="zh-CN" baseline="0" dirty="0" smtClean="0"/>
              <a:t>which is the class static field. The system will </a:t>
            </a:r>
            <a:r>
              <a:rPr lang="en-US" altLang="zh-CN" sz="1200" b="0" i="0" u="none" strike="noStrike" kern="1200" baseline="0" dirty="0" smtClean="0">
                <a:solidFill>
                  <a:schemeClr val="tx1"/>
                </a:solidFill>
                <a:latin typeface="+mn-lt"/>
                <a:ea typeface="+mn-ea"/>
                <a:cs typeface="+mn-cs"/>
              </a:rPr>
              <a:t>go through the </a:t>
            </a:r>
            <a:r>
              <a:rPr lang="en-US" altLang="zh-CN" sz="1200" b="0" i="0" u="none" strike="noStrike" kern="1200" baseline="0" dirty="0" smtClean="0">
                <a:solidFill>
                  <a:schemeClr val="tx1"/>
                </a:solidFill>
                <a:latin typeface="+mn-lt"/>
                <a:ea typeface="+mn-ea"/>
                <a:cs typeface="+mn-cs"/>
              </a:rPr>
              <a:t>application binary and parse the </a:t>
            </a:r>
            <a:r>
              <a:rPr lang="en-US" altLang="zh-CN" sz="1200" b="0" i="0" u="none" strike="noStrike" kern="1200" baseline="0" dirty="0" smtClean="0">
                <a:solidFill>
                  <a:schemeClr val="tx1"/>
                </a:solidFill>
                <a:latin typeface="+mn-lt"/>
                <a:ea typeface="+mn-ea"/>
                <a:cs typeface="+mn-cs"/>
              </a:rPr>
              <a:t>instructions </a:t>
            </a:r>
            <a:r>
              <a:rPr lang="en-US" altLang="zh-CN" sz="1200" b="0" i="0" u="none" strike="noStrike" kern="1200" baseline="0" dirty="0" smtClean="0">
                <a:solidFill>
                  <a:schemeClr val="tx1"/>
                </a:solidFill>
                <a:latin typeface="+mn-lt"/>
                <a:ea typeface="+mn-ea"/>
                <a:cs typeface="+mn-cs"/>
              </a:rPr>
              <a:t>which </a:t>
            </a:r>
            <a:r>
              <a:rPr lang="en-US" altLang="zh-CN" sz="1200" b="0" i="0" u="none" strike="noStrike" kern="1200" baseline="0" dirty="0" smtClean="0">
                <a:solidFill>
                  <a:schemeClr val="tx1"/>
                </a:solidFill>
                <a:latin typeface="+mn-lt"/>
                <a:ea typeface="+mn-ea"/>
                <a:cs typeface="+mn-cs"/>
              </a:rPr>
              <a:t>manipulate </a:t>
            </a:r>
            <a:r>
              <a:rPr lang="en-US" altLang="zh-CN" sz="1200" b="0" i="0" u="none" strike="noStrike" kern="1200" baseline="0" dirty="0" smtClean="0">
                <a:solidFill>
                  <a:schemeClr val="tx1"/>
                </a:solidFill>
                <a:latin typeface="+mn-lt"/>
                <a:ea typeface="+mn-ea"/>
                <a:cs typeface="+mn-cs"/>
              </a:rPr>
              <a:t>class static fields. For this example, the system find that </a:t>
            </a:r>
            <a:r>
              <a:rPr lang="zh-CN" altLang="en-US" sz="1200" b="0" i="0" u="none" strike="noStrike" kern="1200" baseline="0" dirty="0" smtClean="0">
                <a:solidFill>
                  <a:schemeClr val="tx1"/>
                </a:solidFill>
                <a:latin typeface="+mn-lt"/>
                <a:ea typeface="+mn-ea"/>
                <a:cs typeface="+mn-cs"/>
              </a:rPr>
              <a:t>“</a:t>
            </a:r>
            <a:r>
              <a:rPr lang="en-US" altLang="zh-CN" sz="1200" b="0" i="0" u="none" strike="noStrike" kern="1200" baseline="0" dirty="0" smtClean="0">
                <a:solidFill>
                  <a:schemeClr val="tx1"/>
                </a:solidFill>
                <a:latin typeface="+mn-lt"/>
                <a:ea typeface="+mn-ea"/>
                <a:cs typeface="+mn-cs"/>
              </a:rPr>
              <a:t>TestObject.si</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will access the static field “</a:t>
            </a:r>
            <a:r>
              <a:rPr lang="en-US" altLang="zh-CN" sz="1200" b="0" i="0" u="none" strike="noStrike" kern="1200" baseline="0" dirty="0" err="1" smtClean="0">
                <a:solidFill>
                  <a:schemeClr val="tx1"/>
                </a:solidFill>
                <a:latin typeface="+mn-lt"/>
                <a:ea typeface="+mn-ea"/>
                <a:cs typeface="+mn-cs"/>
              </a:rPr>
              <a:t>si</a:t>
            </a:r>
            <a:r>
              <a:rPr lang="en-US" altLang="zh-CN" sz="1200" b="0" i="0" u="none" strike="noStrike" kern="1200" baseline="0" dirty="0" smtClean="0">
                <a:solidFill>
                  <a:schemeClr val="tx1"/>
                </a:solidFill>
                <a:latin typeface="+mn-lt"/>
                <a:ea typeface="+mn-ea"/>
                <a:cs typeface="+mn-cs"/>
              </a:rPr>
              <a:t>” of “</a:t>
            </a:r>
            <a:r>
              <a:rPr lang="en-US" altLang="zh-CN" sz="1200" b="0" i="0" u="none" strike="noStrike" kern="1200" baseline="0" dirty="0" err="1" smtClean="0">
                <a:solidFill>
                  <a:schemeClr val="tx1"/>
                </a:solidFill>
                <a:latin typeface="+mn-lt"/>
                <a:ea typeface="+mn-ea"/>
                <a:cs typeface="+mn-cs"/>
              </a:rPr>
              <a:t>TestObject</a:t>
            </a:r>
            <a:r>
              <a:rPr lang="en-US" altLang="zh-CN"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It will be </a:t>
            </a:r>
            <a:r>
              <a:rPr lang="en-US" altLang="zh-CN" sz="1200" b="0" i="0" u="none" strike="noStrike" kern="1200" baseline="0" dirty="0" smtClean="0">
                <a:solidFill>
                  <a:schemeClr val="tx1"/>
                </a:solidFill>
                <a:latin typeface="+mn-lt"/>
                <a:ea typeface="+mn-ea"/>
                <a:cs typeface="+mn-cs"/>
              </a:rPr>
              <a:t>marked this static field </a:t>
            </a:r>
            <a:r>
              <a:rPr lang="en-US" altLang="zh-CN" sz="1200" b="0" i="0" u="none" strike="noStrike" kern="1200" baseline="0" dirty="0" smtClean="0">
                <a:solidFill>
                  <a:schemeClr val="tx1"/>
                </a:solidFill>
                <a:latin typeface="+mn-lt"/>
                <a:ea typeface="+mn-ea"/>
                <a:cs typeface="+mn-cs"/>
              </a:rPr>
              <a:t>as needing to be </a:t>
            </a:r>
            <a:r>
              <a:rPr lang="en-US" altLang="zh-CN" sz="1200" b="0" i="0" u="none" strike="noStrike" kern="1200" baseline="0" dirty="0" smtClean="0">
                <a:solidFill>
                  <a:schemeClr val="tx1"/>
                </a:solidFill>
                <a:latin typeface="+mn-lt"/>
                <a:ea typeface="+mn-ea"/>
                <a:cs typeface="+mn-cs"/>
              </a:rPr>
              <a:t>migrated. </a:t>
            </a:r>
            <a:r>
              <a:rPr lang="en-US" altLang="zh-CN" sz="1200" b="0" i="0" u="none" strike="noStrike" kern="1200" baseline="0" dirty="0" smtClean="0">
                <a:solidFill>
                  <a:schemeClr val="tx1"/>
                </a:solidFill>
                <a:latin typeface="+mn-lt"/>
                <a:ea typeface="+mn-ea"/>
                <a:cs typeface="+mn-cs"/>
              </a:rPr>
              <a:t>This component is </a:t>
            </a:r>
            <a:r>
              <a:rPr lang="en-US" altLang="zh-CN" sz="1200" b="0" i="0" u="none" strike="noStrike" kern="1200" baseline="0" dirty="0" smtClean="0">
                <a:solidFill>
                  <a:schemeClr val="tx1"/>
                </a:solidFill>
                <a:latin typeface="+mn-lt"/>
                <a:ea typeface="+mn-ea"/>
                <a:cs typeface="+mn-cs"/>
              </a:rPr>
              <a:t>different </a:t>
            </a:r>
            <a:r>
              <a:rPr lang="en-US" altLang="zh-CN" sz="1200" b="0" i="0" u="none" strike="noStrike" kern="1200" baseline="0" dirty="0" smtClean="0">
                <a:solidFill>
                  <a:schemeClr val="tx1"/>
                </a:solidFill>
                <a:latin typeface="+mn-lt"/>
                <a:ea typeface="+mn-ea"/>
                <a:cs typeface="+mn-cs"/>
              </a:rPr>
              <a:t>from Method Argument Parsing Component in that it doesn’t take the diversity of code execution paths into consideration. This is because the instruction already contains the class and field information in the binary, which can be resolved offline.</a:t>
            </a:r>
            <a:endParaRPr lang="zh-CN" altLang="en-US" dirty="0"/>
          </a:p>
        </p:txBody>
      </p:sp>
      <p:sp>
        <p:nvSpPr>
          <p:cNvPr id="4" name="Slide Number Placeholder 3"/>
          <p:cNvSpPr>
            <a:spLocks noGrp="1"/>
          </p:cNvSpPr>
          <p:nvPr>
            <p:ph type="sldNum" sz="quarter" idx="10"/>
          </p:nvPr>
        </p:nvSpPr>
        <p:spPr/>
        <p:txBody>
          <a:bodyPr/>
          <a:lstStyle/>
          <a:p>
            <a:fld id="{C3D5B2E1-8D05-42B5-B4D8-0F5AD18FA141}" type="slidenum">
              <a:rPr lang="en-US" smtClean="0"/>
              <a:pPr/>
              <a:t>18</a:t>
            </a:fld>
            <a:endParaRPr lang="en-US"/>
          </a:p>
        </p:txBody>
      </p:sp>
    </p:spTree>
    <p:extLst>
      <p:ext uri="{BB962C8B-B14F-4D97-AF65-F5344CB8AC3E}">
        <p14:creationId xmlns:p14="http://schemas.microsoft.com/office/powerpoint/2010/main" val="2386653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The parsing results need to be efficiently recorded and maintained so that they can be applied for run-time migration and selectively migrating the relevant memory contexts for remote method execution. In practice, the memory contexts of a Java </a:t>
            </a:r>
            <a:r>
              <a:rPr lang="en-US" altLang="zh-CN" sz="1200" b="0" i="0" u="none" strike="noStrike" kern="1200" baseline="0" dirty="0" smtClean="0">
                <a:solidFill>
                  <a:schemeClr val="tx1"/>
                </a:solidFill>
                <a:latin typeface="+mn-lt"/>
                <a:ea typeface="+mn-ea"/>
                <a:cs typeface="+mn-cs"/>
              </a:rPr>
              <a:t>object </a:t>
            </a:r>
            <a:r>
              <a:rPr lang="en-US" altLang="zh-CN" sz="1200" b="0" i="0" u="none" strike="noStrike" kern="1200" baseline="0" dirty="0" smtClean="0">
                <a:solidFill>
                  <a:schemeClr val="tx1"/>
                </a:solidFill>
                <a:latin typeface="+mn-lt"/>
                <a:ea typeface="+mn-ea"/>
                <a:cs typeface="+mn-cs"/>
              </a:rPr>
              <a:t>can be organized as a tree-based structure, with the object itself as the root. All the instance fields and static fields of a class object can be considered as the children of the root object. Based on this tree structure, we construct the parsing result metadata by a </a:t>
            </a:r>
            <a:r>
              <a:rPr lang="en-US" altLang="zh-CN" sz="1200" dirty="0" smtClean="0"/>
              <a:t>breadth-first traversal.</a:t>
            </a:r>
            <a:r>
              <a:rPr lang="en-US" altLang="zh-CN" sz="1200" baseline="0" dirty="0" smtClean="0"/>
              <a:t> </a:t>
            </a:r>
            <a:r>
              <a:rPr lang="en-US" altLang="zh-CN" sz="1200" b="0" i="0" u="none" strike="noStrike" kern="1200" baseline="0" dirty="0" smtClean="0">
                <a:solidFill>
                  <a:schemeClr val="tx1"/>
                </a:solidFill>
                <a:latin typeface="+mn-lt"/>
                <a:ea typeface="+mn-ea"/>
                <a:cs typeface="+mn-cs"/>
              </a:rPr>
              <a:t>If a field will be accessed at run-time, “1” will be written into the metadata file, otherwise “0” is written. For this example, the first line is the key for this method, which will be used to index the metadata of this method at run-time. The numbers following the key indicate that the field “</a:t>
            </a:r>
            <a:r>
              <a:rPr lang="en-US" altLang="zh-CN" sz="1200" b="0" i="0" u="none" strike="noStrike" kern="1200" baseline="0" dirty="0" err="1" smtClean="0">
                <a:solidFill>
                  <a:schemeClr val="tx1"/>
                </a:solidFill>
                <a:latin typeface="+mn-lt"/>
                <a:ea typeface="+mn-ea"/>
                <a:cs typeface="+mn-cs"/>
              </a:rPr>
              <a:t>str</a:t>
            </a:r>
            <a:r>
              <a:rPr lang="en-US" altLang="zh-CN" sz="1200" b="0" i="0" u="none" strike="noStrike" kern="1200" baseline="0" dirty="0" smtClean="0">
                <a:solidFill>
                  <a:schemeClr val="tx1"/>
                </a:solidFill>
                <a:latin typeface="+mn-lt"/>
                <a:ea typeface="+mn-ea"/>
                <a:cs typeface="+mn-cs"/>
              </a:rPr>
              <a:t>” and “</a:t>
            </a:r>
            <a:r>
              <a:rPr lang="en-US" altLang="zh-CN" sz="1200" b="0" i="0" u="none" strike="noStrike" kern="1200" baseline="0" dirty="0" err="1" smtClean="0">
                <a:solidFill>
                  <a:schemeClr val="tx1"/>
                </a:solidFill>
                <a:latin typeface="+mn-lt"/>
                <a:ea typeface="+mn-ea"/>
                <a:cs typeface="+mn-cs"/>
              </a:rPr>
              <a:t>substr</a:t>
            </a:r>
            <a:r>
              <a:rPr lang="en-US" altLang="zh-CN" sz="1200" b="0" i="0" u="none" strike="noStrike" kern="1200" baseline="0" dirty="0" smtClean="0">
                <a:solidFill>
                  <a:schemeClr val="tx1"/>
                </a:solidFill>
                <a:latin typeface="+mn-lt"/>
                <a:ea typeface="+mn-ea"/>
                <a:cs typeface="+mn-cs"/>
              </a:rPr>
              <a:t>” of “to1” need to be migrated, while the field “</a:t>
            </a:r>
            <a:r>
              <a:rPr lang="en-US" altLang="zh-CN" sz="1200" b="0" i="0" u="none" strike="noStrike" kern="1200" baseline="0" dirty="0" err="1" smtClean="0">
                <a:solidFill>
                  <a:schemeClr val="tx1"/>
                </a:solidFill>
                <a:latin typeface="+mn-lt"/>
                <a:ea typeface="+mn-ea"/>
                <a:cs typeface="+mn-cs"/>
              </a:rPr>
              <a:t>num</a:t>
            </a:r>
            <a:r>
              <a:rPr lang="en-US" altLang="zh-CN" sz="1200" b="0" i="0" u="none" strike="noStrike" kern="1200" baseline="0" dirty="0" smtClean="0">
                <a:solidFill>
                  <a:schemeClr val="tx1"/>
                </a:solidFill>
                <a:latin typeface="+mn-lt"/>
                <a:ea typeface="+mn-ea"/>
                <a:cs typeface="+mn-cs"/>
              </a:rPr>
              <a:t>” will not be accessed at run-time. The class static field access information is constructed as the pair of class name and its field access information. In the example, the “</a:t>
            </a:r>
            <a:r>
              <a:rPr lang="en-US" altLang="zh-CN" sz="1200" b="0" i="0" u="none" strike="noStrike" kern="1200" baseline="0" dirty="0" err="1" smtClean="0">
                <a:solidFill>
                  <a:schemeClr val="tx1"/>
                </a:solidFill>
                <a:latin typeface="+mn-lt"/>
                <a:ea typeface="+mn-ea"/>
                <a:cs typeface="+mn-cs"/>
              </a:rPr>
              <a:t>TestObject</a:t>
            </a:r>
            <a:r>
              <a:rPr lang="en-US" altLang="zh-CN" sz="1200" b="0" i="0" u="none" strike="noStrike" kern="1200" baseline="0" dirty="0" smtClean="0">
                <a:solidFill>
                  <a:schemeClr val="tx1"/>
                </a:solidFill>
                <a:latin typeface="+mn-lt"/>
                <a:ea typeface="+mn-ea"/>
                <a:cs typeface="+mn-cs"/>
              </a:rPr>
              <a:t>” class and its static field “</a:t>
            </a:r>
            <a:r>
              <a:rPr lang="en-US" altLang="zh-CN" sz="1200" b="0" i="0" u="none" strike="noStrike" kern="1200" baseline="0" dirty="0" err="1" smtClean="0">
                <a:solidFill>
                  <a:schemeClr val="tx1"/>
                </a:solidFill>
                <a:latin typeface="+mn-lt"/>
                <a:ea typeface="+mn-ea"/>
                <a:cs typeface="+mn-cs"/>
              </a:rPr>
              <a:t>si</a:t>
            </a:r>
            <a:r>
              <a:rPr lang="en-US" altLang="zh-CN" sz="1200" b="0" i="0" u="none" strike="noStrike" kern="1200" baseline="0" dirty="0" smtClean="0">
                <a:solidFill>
                  <a:schemeClr val="tx1"/>
                </a:solidFill>
                <a:latin typeface="+mn-lt"/>
                <a:ea typeface="+mn-ea"/>
                <a:cs typeface="+mn-cs"/>
              </a:rPr>
              <a:t>” will be accessed.</a:t>
            </a:r>
            <a:endParaRPr lang="zh-CN" altLang="en-US" dirty="0"/>
          </a:p>
        </p:txBody>
      </p:sp>
      <p:sp>
        <p:nvSpPr>
          <p:cNvPr id="4" name="Slide Number Placeholder 3"/>
          <p:cNvSpPr>
            <a:spLocks noGrp="1"/>
          </p:cNvSpPr>
          <p:nvPr>
            <p:ph type="sldNum" sz="quarter" idx="10"/>
          </p:nvPr>
        </p:nvSpPr>
        <p:spPr/>
        <p:txBody>
          <a:bodyPr/>
          <a:lstStyle/>
          <a:p>
            <a:fld id="{C3D5B2E1-8D05-42B5-B4D8-0F5AD18FA141}" type="slidenum">
              <a:rPr lang="en-US" smtClean="0"/>
              <a:pPr/>
              <a:t>19</a:t>
            </a:fld>
            <a:endParaRPr lang="en-US"/>
          </a:p>
        </p:txBody>
      </p:sp>
    </p:spTree>
    <p:extLst>
      <p:ext uri="{BB962C8B-B14F-4D97-AF65-F5344CB8AC3E}">
        <p14:creationId xmlns:p14="http://schemas.microsoft.com/office/powerpoint/2010/main" val="4059577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This is the outline</a:t>
            </a:r>
            <a:r>
              <a:rPr lang="en-US" altLang="zh-CN" baseline="0" dirty="0" smtClean="0"/>
              <a:t> of the presentation. </a:t>
            </a:r>
            <a:r>
              <a:rPr lang="en-US" altLang="zh-CN" dirty="0" smtClean="0"/>
              <a:t>We would first</a:t>
            </a:r>
            <a:r>
              <a:rPr lang="en-US" altLang="zh-CN" baseline="0" dirty="0" smtClean="0"/>
              <a:t> introduce the background about mobile cloud computing in the application of mobile workload offloading.</a:t>
            </a:r>
            <a:r>
              <a:rPr lang="zh-CN" altLang="en-US" baseline="0" dirty="0" smtClean="0"/>
              <a:t> </a:t>
            </a:r>
            <a:r>
              <a:rPr lang="en-US" altLang="zh-CN" baseline="0" dirty="0" smtClean="0"/>
              <a:t>After then, we would present the motivation of our work.  In system design and technical details, we will explain how do we achieve code offloading with the least context migration. We will show the effects of our system through experiment evaluation with real apps. </a:t>
            </a:r>
          </a:p>
        </p:txBody>
      </p:sp>
      <p:sp>
        <p:nvSpPr>
          <p:cNvPr id="4" name="Slide Number Placeholder 3"/>
          <p:cNvSpPr>
            <a:spLocks noGrp="1"/>
          </p:cNvSpPr>
          <p:nvPr>
            <p:ph type="sldNum" sz="quarter" idx="10"/>
          </p:nvPr>
        </p:nvSpPr>
        <p:spPr/>
        <p:txBody>
          <a:bodyPr/>
          <a:lstStyle/>
          <a:p>
            <a:fld id="{C3D5B2E1-8D05-42B5-B4D8-0F5AD18FA141}" type="slidenum">
              <a:rPr lang="en-US" smtClean="0"/>
              <a:pPr/>
              <a:t>2</a:t>
            </a:fld>
            <a:endParaRPr lang="en-US"/>
          </a:p>
        </p:txBody>
      </p:sp>
    </p:spTree>
    <p:extLst>
      <p:ext uri="{BB962C8B-B14F-4D97-AF65-F5344CB8AC3E}">
        <p14:creationId xmlns:p14="http://schemas.microsoft.com/office/powerpoint/2010/main" val="8214570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Then we introduce</a:t>
            </a:r>
            <a:r>
              <a:rPr lang="en-US" altLang="zh-CN" baseline="0" dirty="0" smtClean="0"/>
              <a:t> our runtime migration component. </a:t>
            </a:r>
            <a:r>
              <a:rPr lang="en-US" altLang="zh-CN" dirty="0" smtClean="0"/>
              <a:t>The Run-time Migration Component </a:t>
            </a:r>
            <a:r>
              <a:rPr lang="en-US" altLang="zh-CN" sz="1200" b="0" i="0" u="none" strike="noStrike" kern="1200" baseline="0" dirty="0" smtClean="0">
                <a:solidFill>
                  <a:schemeClr val="tx1"/>
                </a:solidFill>
                <a:latin typeface="+mn-lt"/>
                <a:ea typeface="+mn-ea"/>
                <a:cs typeface="+mn-cs"/>
              </a:rPr>
              <a:t>monitors the runtime execution of Android applications, and </a:t>
            </a:r>
            <a:r>
              <a:rPr lang="en-US" altLang="zh-CN" sz="1200" b="0" i="0" u="none" strike="noStrike" kern="1200" baseline="0" dirty="0" smtClean="0">
                <a:solidFill>
                  <a:schemeClr val="tx1"/>
                </a:solidFill>
                <a:latin typeface="+mn-lt"/>
                <a:ea typeface="+mn-ea"/>
                <a:cs typeface="+mn-cs"/>
              </a:rPr>
              <a:t>offloads the method execution automatically.</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The </a:t>
            </a:r>
            <a:r>
              <a:rPr lang="en-US" altLang="zh-CN" sz="1200" b="0" i="0" u="none" strike="noStrike" kern="1200" baseline="0" dirty="0" smtClean="0">
                <a:solidFill>
                  <a:schemeClr val="tx1"/>
                </a:solidFill>
                <a:latin typeface="+mn-lt"/>
                <a:ea typeface="+mn-ea"/>
                <a:cs typeface="+mn-cs"/>
              </a:rPr>
              <a:t>offloading process </a:t>
            </a:r>
            <a:r>
              <a:rPr lang="en-US" altLang="zh-CN" sz="1200" b="0" i="0" u="none" strike="noStrike" kern="1200" baseline="0" dirty="0" smtClean="0">
                <a:solidFill>
                  <a:schemeClr val="tx1"/>
                </a:solidFill>
                <a:latin typeface="+mn-lt"/>
                <a:ea typeface="+mn-ea"/>
                <a:cs typeface="+mn-cs"/>
              </a:rPr>
              <a:t>contains four steps. The first one is Method Invocation Tracking. It will track the entries of the method invocation. If a method is qualified to be offloaded, its execution will be intercepted and ready to be offloaded. The second step is collecting </a:t>
            </a:r>
            <a:r>
              <a:rPr lang="en-US" altLang="zh-CN" sz="1200" b="0" i="0" u="none" strike="noStrike" kern="1200" baseline="0" dirty="0" smtClean="0">
                <a:solidFill>
                  <a:schemeClr val="tx1"/>
                </a:solidFill>
                <a:latin typeface="+mn-lt"/>
                <a:ea typeface="+mn-ea"/>
                <a:cs typeface="+mn-cs"/>
              </a:rPr>
              <a:t>relevant memory </a:t>
            </a:r>
            <a:r>
              <a:rPr lang="en-US" altLang="zh-CN" sz="1200" b="0" i="0" u="none" strike="noStrike" kern="1200" baseline="0" dirty="0" smtClean="0">
                <a:solidFill>
                  <a:schemeClr val="tx1"/>
                </a:solidFill>
                <a:latin typeface="+mn-lt"/>
                <a:ea typeface="+mn-ea"/>
                <a:cs typeface="+mn-cs"/>
              </a:rPr>
              <a:t>context of the offloading method and migrating them to the remote cloud. The third step is reload the memory contexts on the cloud upon all the contexts are received. When the contexts are ready, the cloud VM will start the execution of the offloaded method. The last step is context migration back to local device when the method finishes its execution on the cloud.</a:t>
            </a:r>
          </a:p>
        </p:txBody>
      </p:sp>
      <p:sp>
        <p:nvSpPr>
          <p:cNvPr id="4" name="Slide Number Placeholder 3"/>
          <p:cNvSpPr>
            <a:spLocks noGrp="1"/>
          </p:cNvSpPr>
          <p:nvPr>
            <p:ph type="sldNum" sz="quarter" idx="10"/>
          </p:nvPr>
        </p:nvSpPr>
        <p:spPr/>
        <p:txBody>
          <a:bodyPr/>
          <a:lstStyle/>
          <a:p>
            <a:fld id="{C3D5B2E1-8D05-42B5-B4D8-0F5AD18FA141}" type="slidenum">
              <a:rPr lang="en-US" smtClean="0"/>
              <a:pPr/>
              <a:t>20</a:t>
            </a:fld>
            <a:endParaRPr lang="en-US"/>
          </a:p>
        </p:txBody>
      </p:sp>
    </p:spTree>
    <p:extLst>
      <p:ext uri="{BB962C8B-B14F-4D97-AF65-F5344CB8AC3E}">
        <p14:creationId xmlns:p14="http://schemas.microsoft.com/office/powerpoint/2010/main" val="11363772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This migration step aims to collect and migrate the least but sufficient memory contexts </a:t>
            </a:r>
            <a:r>
              <a:rPr lang="en-US" altLang="zh-CN" sz="1200" b="0" i="0" u="none" strike="noStrike" kern="1200" baseline="0" dirty="0" smtClean="0">
                <a:solidFill>
                  <a:schemeClr val="tx1"/>
                </a:solidFill>
                <a:latin typeface="+mn-lt"/>
                <a:ea typeface="+mn-ea"/>
                <a:cs typeface="+mn-cs"/>
              </a:rPr>
              <a:t>for the offloaded method. </a:t>
            </a:r>
            <a:r>
              <a:rPr lang="en-US" altLang="zh-CN" sz="1200" b="0" i="0" u="none" strike="noStrike" kern="1200" baseline="0" dirty="0" smtClean="0">
                <a:solidFill>
                  <a:schemeClr val="tx1"/>
                </a:solidFill>
                <a:latin typeface="+mn-lt"/>
                <a:ea typeface="+mn-ea"/>
                <a:cs typeface="+mn-cs"/>
              </a:rPr>
              <a:t>The system will utilize the offline parsing result to select memory contexts which are marked as needing to be migrated. Any memory contexts which are not marked will be excluded from the migrating list. In addition, since we are using distributed shared memory between mobile and cloud, any memory contexts which have already been synchronized and keeping unchanged should be avoided to be migrated. (Show animation 1).Thus, the system will only migrate the memory contexts which are marked during offline parsing and dirty. For example, the field of “</a:t>
            </a:r>
            <a:r>
              <a:rPr lang="en-US" altLang="zh-CN" sz="1200" b="0" i="0" u="none" strike="noStrike" kern="1200" baseline="0" dirty="0" err="1" smtClean="0">
                <a:solidFill>
                  <a:schemeClr val="tx1"/>
                </a:solidFill>
                <a:latin typeface="+mn-lt"/>
                <a:ea typeface="+mn-ea"/>
                <a:cs typeface="+mn-cs"/>
              </a:rPr>
              <a:t>str</a:t>
            </a:r>
            <a:r>
              <a:rPr lang="en-US" altLang="zh-CN" sz="1200" b="0" i="0" u="none" strike="noStrike" kern="1200" baseline="0" dirty="0" smtClean="0">
                <a:solidFill>
                  <a:schemeClr val="tx1"/>
                </a:solidFill>
                <a:latin typeface="+mn-lt"/>
                <a:ea typeface="+mn-ea"/>
                <a:cs typeface="+mn-cs"/>
              </a:rPr>
              <a:t>” in “to1”, “</a:t>
            </a:r>
            <a:r>
              <a:rPr lang="en-US" altLang="zh-CN" sz="1200" b="0" i="0" u="none" strike="noStrike" kern="1200" baseline="0" dirty="0" err="1" smtClean="0">
                <a:solidFill>
                  <a:schemeClr val="tx1"/>
                </a:solidFill>
                <a:latin typeface="+mn-lt"/>
                <a:ea typeface="+mn-ea"/>
                <a:cs typeface="+mn-cs"/>
              </a:rPr>
              <a:t>substr</a:t>
            </a:r>
            <a:r>
              <a:rPr lang="en-US" altLang="zh-CN" sz="1200" b="0" i="0" u="none" strike="noStrike" kern="1200" baseline="0" dirty="0" smtClean="0">
                <a:solidFill>
                  <a:schemeClr val="tx1"/>
                </a:solidFill>
                <a:latin typeface="+mn-lt"/>
                <a:ea typeface="+mn-ea"/>
                <a:cs typeface="+mn-cs"/>
              </a:rPr>
              <a:t>” of “to2” and static field “</a:t>
            </a:r>
            <a:r>
              <a:rPr lang="en-US" altLang="zh-CN" sz="1200" b="0" i="0" u="none" strike="noStrike" kern="1200" baseline="0" dirty="0" err="1" smtClean="0">
                <a:solidFill>
                  <a:schemeClr val="tx1"/>
                </a:solidFill>
                <a:latin typeface="+mn-lt"/>
                <a:ea typeface="+mn-ea"/>
                <a:cs typeface="+mn-cs"/>
              </a:rPr>
              <a:t>si</a:t>
            </a:r>
            <a:r>
              <a:rPr lang="en-US" altLang="zh-CN" sz="1200" b="0" i="0" u="none" strike="noStrike" kern="1200" baseline="0" dirty="0" smtClean="0">
                <a:solidFill>
                  <a:schemeClr val="tx1"/>
                </a:solidFill>
                <a:latin typeface="+mn-lt"/>
                <a:ea typeface="+mn-ea"/>
                <a:cs typeface="+mn-cs"/>
              </a:rPr>
              <a:t>” of class “</a:t>
            </a:r>
            <a:r>
              <a:rPr lang="en-US" altLang="zh-CN" sz="1200" b="0" i="0" u="none" strike="noStrike" kern="1200" baseline="0" dirty="0" err="1" smtClean="0">
                <a:solidFill>
                  <a:schemeClr val="tx1"/>
                </a:solidFill>
                <a:latin typeface="+mn-lt"/>
                <a:ea typeface="+mn-ea"/>
                <a:cs typeface="+mn-cs"/>
              </a:rPr>
              <a:t>TestObject</a:t>
            </a:r>
            <a:r>
              <a:rPr lang="en-US" altLang="zh-CN" sz="1200" b="0" i="0" u="none" strike="noStrike" kern="1200" baseline="0" dirty="0" smtClean="0">
                <a:solidFill>
                  <a:schemeClr val="tx1"/>
                </a:solidFill>
                <a:latin typeface="+mn-lt"/>
                <a:ea typeface="+mn-ea"/>
                <a:cs typeface="+mn-cs"/>
              </a:rPr>
              <a:t>” will be migrated to remote. While the rest will not be migrated either because of the offline mark flag or the dirty flag. (Show animation 2) After execution, since the static field “</a:t>
            </a:r>
            <a:r>
              <a:rPr lang="en-US" altLang="zh-CN" sz="1200" b="0" i="0" u="none" strike="noStrike" kern="1200" baseline="0" dirty="0" err="1" smtClean="0">
                <a:solidFill>
                  <a:schemeClr val="tx1"/>
                </a:solidFill>
                <a:latin typeface="+mn-lt"/>
                <a:ea typeface="+mn-ea"/>
                <a:cs typeface="+mn-cs"/>
              </a:rPr>
              <a:t>si</a:t>
            </a:r>
            <a:r>
              <a:rPr lang="en-US" altLang="zh-CN" sz="1200" b="0" i="0" u="none" strike="noStrike" kern="1200" baseline="0" dirty="0" smtClean="0">
                <a:solidFill>
                  <a:schemeClr val="tx1"/>
                </a:solidFill>
                <a:latin typeface="+mn-lt"/>
                <a:ea typeface="+mn-ea"/>
                <a:cs typeface="+mn-cs"/>
              </a:rPr>
              <a:t>” of class “</a:t>
            </a:r>
            <a:r>
              <a:rPr lang="en-US" altLang="zh-CN" sz="1200" b="0" i="0" u="none" strike="noStrike" kern="1200" baseline="0" dirty="0" err="1" smtClean="0">
                <a:solidFill>
                  <a:schemeClr val="tx1"/>
                </a:solidFill>
                <a:latin typeface="+mn-lt"/>
                <a:ea typeface="+mn-ea"/>
                <a:cs typeface="+mn-cs"/>
              </a:rPr>
              <a:t>TestObject</a:t>
            </a:r>
            <a:r>
              <a:rPr lang="en-US" altLang="zh-CN" sz="1200" b="0" i="0" u="none" strike="noStrike" kern="1200" baseline="0" dirty="0" smtClean="0">
                <a:solidFill>
                  <a:schemeClr val="tx1"/>
                </a:solidFill>
                <a:latin typeface="+mn-lt"/>
                <a:ea typeface="+mn-ea"/>
                <a:cs typeface="+mn-cs"/>
              </a:rPr>
              <a:t>” has been changed, we will migrate “</a:t>
            </a:r>
            <a:r>
              <a:rPr lang="en-US" altLang="zh-CN" sz="1200" b="0" i="0" u="none" strike="noStrike" kern="1200" baseline="0" dirty="0" err="1" smtClean="0">
                <a:solidFill>
                  <a:schemeClr val="tx1"/>
                </a:solidFill>
                <a:latin typeface="+mn-lt"/>
                <a:ea typeface="+mn-ea"/>
                <a:cs typeface="+mn-cs"/>
              </a:rPr>
              <a:t>si</a:t>
            </a:r>
            <a:r>
              <a:rPr lang="en-US" altLang="zh-CN" sz="1200" b="0" i="0" u="none" strike="noStrike" kern="1200" baseline="0" dirty="0" smtClean="0">
                <a:solidFill>
                  <a:schemeClr val="tx1"/>
                </a:solidFill>
                <a:latin typeface="+mn-lt"/>
                <a:ea typeface="+mn-ea"/>
                <a:cs typeface="+mn-cs"/>
              </a:rPr>
              <a:t>” back to the mobile.</a:t>
            </a:r>
          </a:p>
        </p:txBody>
      </p:sp>
      <p:sp>
        <p:nvSpPr>
          <p:cNvPr id="4" name="Slide Number Placeholder 3"/>
          <p:cNvSpPr>
            <a:spLocks noGrp="1"/>
          </p:cNvSpPr>
          <p:nvPr>
            <p:ph type="sldNum" sz="quarter" idx="10"/>
          </p:nvPr>
        </p:nvSpPr>
        <p:spPr/>
        <p:txBody>
          <a:bodyPr/>
          <a:lstStyle/>
          <a:p>
            <a:fld id="{C3D5B2E1-8D05-42B5-B4D8-0F5AD18FA141}" type="slidenum">
              <a:rPr lang="en-US" smtClean="0"/>
              <a:pPr/>
              <a:t>21</a:t>
            </a:fld>
            <a:endParaRPr lang="en-US"/>
          </a:p>
        </p:txBody>
      </p:sp>
    </p:spTree>
    <p:extLst>
      <p:ext uri="{BB962C8B-B14F-4D97-AF65-F5344CB8AC3E}">
        <p14:creationId xmlns:p14="http://schemas.microsoft.com/office/powerpoint/2010/main" val="15336978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Now we will introduce</a:t>
            </a:r>
            <a:r>
              <a:rPr lang="en-US" altLang="zh-CN" baseline="0" dirty="0" smtClean="0"/>
              <a:t> the performance evaluation result of our system.</a:t>
            </a:r>
          </a:p>
        </p:txBody>
      </p:sp>
      <p:sp>
        <p:nvSpPr>
          <p:cNvPr id="4" name="Slide Number Placeholder 3"/>
          <p:cNvSpPr>
            <a:spLocks noGrp="1"/>
          </p:cNvSpPr>
          <p:nvPr>
            <p:ph type="sldNum" sz="quarter" idx="10"/>
          </p:nvPr>
        </p:nvSpPr>
        <p:spPr/>
        <p:txBody>
          <a:bodyPr/>
          <a:lstStyle/>
          <a:p>
            <a:fld id="{C3D5B2E1-8D05-42B5-B4D8-0F5AD18FA141}" type="slidenum">
              <a:rPr lang="en-US" smtClean="0"/>
              <a:pPr/>
              <a:t>22</a:t>
            </a:fld>
            <a:endParaRPr lang="en-US"/>
          </a:p>
        </p:txBody>
      </p:sp>
    </p:spTree>
    <p:extLst>
      <p:ext uri="{BB962C8B-B14F-4D97-AF65-F5344CB8AC3E}">
        <p14:creationId xmlns:p14="http://schemas.microsoft.com/office/powerpoint/2010/main" val="42493959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We evaluate our system in three metrics.</a:t>
            </a:r>
            <a:r>
              <a:rPr lang="en-US" altLang="zh-CN" baseline="0" dirty="0" smtClean="0"/>
              <a:t> The first is method execution time. It measures </a:t>
            </a:r>
            <a:r>
              <a:rPr lang="en-US" altLang="zh-CN" sz="1200" b="0" i="0" u="none" strike="noStrike" kern="1200" baseline="0" dirty="0" smtClean="0">
                <a:solidFill>
                  <a:schemeClr val="tx1"/>
                </a:solidFill>
                <a:latin typeface="+mn-lt"/>
                <a:ea typeface="+mn-ea"/>
                <a:cs typeface="+mn-cs"/>
              </a:rPr>
              <a:t>the average elapsed time of method executions with and without offloading over multiple experiment runs. The second metric is amount of energy saved with offloading, which measures the average amount of local energy consumption. The last metric is the amount of data transmitted during </a:t>
            </a:r>
            <a:r>
              <a:rPr lang="en-US" altLang="zh-CN" sz="1200" b="0" i="0" u="none" strike="noStrike" kern="1200" baseline="0" dirty="0" smtClean="0">
                <a:solidFill>
                  <a:schemeClr val="tx1"/>
                </a:solidFill>
                <a:latin typeface="+mn-lt"/>
                <a:ea typeface="+mn-ea"/>
                <a:cs typeface="+mn-cs"/>
              </a:rPr>
              <a:t>offloading. </a:t>
            </a:r>
            <a:r>
              <a:rPr lang="en-US" altLang="zh-CN" sz="1200" b="0" i="0" u="none" strike="noStrike" kern="1200" baseline="0" dirty="0" smtClean="0">
                <a:solidFill>
                  <a:schemeClr val="tx1"/>
                </a:solidFill>
                <a:latin typeface="+mn-lt"/>
                <a:ea typeface="+mn-ea"/>
                <a:cs typeface="+mn-cs"/>
              </a:rPr>
              <a:t>We did a comparison to the COMET system for some experiments on data transmission and the overhead of both systems.</a:t>
            </a:r>
            <a:endParaRPr lang="zh-CN" altLang="en-US" dirty="0"/>
          </a:p>
        </p:txBody>
      </p:sp>
      <p:sp>
        <p:nvSpPr>
          <p:cNvPr id="4" name="Slide Number Placeholder 3"/>
          <p:cNvSpPr>
            <a:spLocks noGrp="1"/>
          </p:cNvSpPr>
          <p:nvPr>
            <p:ph type="sldNum" sz="quarter" idx="10"/>
          </p:nvPr>
        </p:nvSpPr>
        <p:spPr/>
        <p:txBody>
          <a:bodyPr/>
          <a:lstStyle/>
          <a:p>
            <a:fld id="{C3D5B2E1-8D05-42B5-B4D8-0F5AD18FA141}" type="slidenum">
              <a:rPr lang="en-US" smtClean="0"/>
              <a:pPr/>
              <a:t>23</a:t>
            </a:fld>
            <a:endParaRPr lang="en-US"/>
          </a:p>
        </p:txBody>
      </p:sp>
    </p:spTree>
    <p:extLst>
      <p:ext uri="{BB962C8B-B14F-4D97-AF65-F5344CB8AC3E}">
        <p14:creationId xmlns:p14="http://schemas.microsoft.com/office/powerpoint/2010/main" val="1745726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We evaluate</a:t>
            </a:r>
            <a:r>
              <a:rPr lang="en-US" altLang="zh-CN" baseline="0" dirty="0" smtClean="0"/>
              <a:t> our system against three real Android mobile apps downloaded from Google Play – A metro trip planner, a poker game assistant and a Sudoku game. We make our offloading decision over the history average execution time for every method. If its average execution time exceeds a given threshold, the future execution of this method will be offloaded to cloud. </a:t>
            </a:r>
            <a:r>
              <a:rPr lang="en-US" altLang="zh-CN" sz="1200" b="0" i="0" u="none" strike="noStrike" kern="1200" baseline="0" dirty="0" smtClean="0">
                <a:solidFill>
                  <a:schemeClr val="tx1"/>
                </a:solidFill>
                <a:latin typeface="+mn-lt"/>
                <a:ea typeface="+mn-ea"/>
                <a:cs typeface="+mn-cs"/>
              </a:rPr>
              <a:t>Each experiment on a mobile application is conducted 30 times with different input datasets</a:t>
            </a:r>
            <a:endParaRPr lang="zh-CN" altLang="en-US" dirty="0"/>
          </a:p>
        </p:txBody>
      </p:sp>
      <p:sp>
        <p:nvSpPr>
          <p:cNvPr id="4" name="Slide Number Placeholder 3"/>
          <p:cNvSpPr>
            <a:spLocks noGrp="1"/>
          </p:cNvSpPr>
          <p:nvPr>
            <p:ph type="sldNum" sz="quarter" idx="10"/>
          </p:nvPr>
        </p:nvSpPr>
        <p:spPr/>
        <p:txBody>
          <a:bodyPr/>
          <a:lstStyle/>
          <a:p>
            <a:fld id="{C3D5B2E1-8D05-42B5-B4D8-0F5AD18FA141}" type="slidenum">
              <a:rPr lang="en-US" smtClean="0"/>
              <a:pPr/>
              <a:t>24</a:t>
            </a:fld>
            <a:endParaRPr lang="en-US"/>
          </a:p>
        </p:txBody>
      </p:sp>
    </p:spTree>
    <p:extLst>
      <p:ext uri="{BB962C8B-B14F-4D97-AF65-F5344CB8AC3E}">
        <p14:creationId xmlns:p14="http://schemas.microsoft.com/office/powerpoint/2010/main" val="28545831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From our system evaluation result, we can see that we can get at least 5 times speed</a:t>
            </a:r>
            <a:r>
              <a:rPr lang="en-US" altLang="zh-CN" baseline="0" dirty="0" smtClean="0"/>
              <a:t> up in application execution. In addition, we can get 40% of energy saving in the offloaded method execution. In the Metro and poker game which are more computation intensive, we can achieve even greater offloading benefits. </a:t>
            </a:r>
            <a:r>
              <a:rPr lang="en-US" altLang="zh-CN" sz="1200" b="0" i="0" u="none" strike="noStrike" kern="1200" baseline="0" dirty="0" smtClean="0">
                <a:solidFill>
                  <a:schemeClr val="tx1"/>
                </a:solidFill>
                <a:latin typeface="+mn-lt"/>
                <a:ea typeface="+mn-ea"/>
                <a:cs typeface="+mn-cs"/>
              </a:rPr>
              <a:t>In particular, the case of “First-time offload” in the figure means the first time when the application methods are offloaded to the remote cloud. This is a special case since a large set of class static fields that will never be changed in later execution needs to be migrated and hence incurs additional execution time.</a:t>
            </a:r>
            <a:endParaRPr lang="zh-CN" altLang="en-US" dirty="0"/>
          </a:p>
        </p:txBody>
      </p:sp>
      <p:sp>
        <p:nvSpPr>
          <p:cNvPr id="4" name="Slide Number Placeholder 3"/>
          <p:cNvSpPr>
            <a:spLocks noGrp="1"/>
          </p:cNvSpPr>
          <p:nvPr>
            <p:ph type="sldNum" sz="quarter" idx="10"/>
          </p:nvPr>
        </p:nvSpPr>
        <p:spPr/>
        <p:txBody>
          <a:bodyPr/>
          <a:lstStyle/>
          <a:p>
            <a:fld id="{C3D5B2E1-8D05-42B5-B4D8-0F5AD18FA141}" type="slidenum">
              <a:rPr lang="en-US" smtClean="0"/>
              <a:pPr/>
              <a:t>25</a:t>
            </a:fld>
            <a:endParaRPr lang="en-US"/>
          </a:p>
        </p:txBody>
      </p:sp>
    </p:spTree>
    <p:extLst>
      <p:ext uri="{BB962C8B-B14F-4D97-AF65-F5344CB8AC3E}">
        <p14:creationId xmlns:p14="http://schemas.microsoft.com/office/powerpoint/2010/main" val="42296965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From the table</a:t>
            </a:r>
            <a:r>
              <a:rPr lang="en-US" altLang="zh-CN" baseline="0" dirty="0" smtClean="0"/>
              <a:t> we can see that </a:t>
            </a:r>
            <a:r>
              <a:rPr lang="en-US" altLang="zh-CN" sz="1200" b="0" i="0" u="none" strike="noStrike" kern="1200" baseline="0" dirty="0" smtClean="0">
                <a:solidFill>
                  <a:schemeClr val="tx1"/>
                </a:solidFill>
                <a:latin typeface="+mn-lt"/>
                <a:ea typeface="+mn-ea"/>
                <a:cs typeface="+mn-cs"/>
              </a:rPr>
              <a:t>for the first-time offloading in each application, we can save the data traffic around 40% by screening out the class static fields which will not be used in this offloaded method. While for </a:t>
            </a:r>
            <a:r>
              <a:rPr lang="en-US" altLang="zh-CN" sz="1200" b="0" i="0" u="none" strike="noStrike" kern="1200" baseline="0" dirty="0" smtClean="0">
                <a:solidFill>
                  <a:schemeClr val="tx1"/>
                </a:solidFill>
                <a:latin typeface="+mn-lt"/>
                <a:ea typeface="+mn-ea"/>
                <a:cs typeface="+mn-cs"/>
              </a:rPr>
              <a:t>the future offloading, </a:t>
            </a:r>
            <a:r>
              <a:rPr lang="en-US" altLang="zh-CN" sz="1200" b="0" i="0" u="none" strike="noStrike" kern="1200" baseline="0" dirty="0" smtClean="0">
                <a:solidFill>
                  <a:schemeClr val="tx1"/>
                </a:solidFill>
                <a:latin typeface="+mn-lt"/>
                <a:ea typeface="+mn-ea"/>
                <a:cs typeface="+mn-cs"/>
              </a:rPr>
              <a:t>we can achieve up to 70% of data transmission reduction even for the worst case of Sudoku game. The major reason for such advantage is that our scheme is able to predict which contexts will be used during method execution and hence selectively migrates them.</a:t>
            </a:r>
            <a:endParaRPr lang="zh-CN" altLang="en-US" dirty="0"/>
          </a:p>
        </p:txBody>
      </p:sp>
      <p:sp>
        <p:nvSpPr>
          <p:cNvPr id="4" name="Slide Number Placeholder 3"/>
          <p:cNvSpPr>
            <a:spLocks noGrp="1"/>
          </p:cNvSpPr>
          <p:nvPr>
            <p:ph type="sldNum" sz="quarter" idx="10"/>
          </p:nvPr>
        </p:nvSpPr>
        <p:spPr/>
        <p:txBody>
          <a:bodyPr/>
          <a:lstStyle/>
          <a:p>
            <a:fld id="{C3D5B2E1-8D05-42B5-B4D8-0F5AD18FA141}" type="slidenum">
              <a:rPr lang="en-US" smtClean="0"/>
              <a:pPr/>
              <a:t>26</a:t>
            </a:fld>
            <a:endParaRPr lang="en-US"/>
          </a:p>
        </p:txBody>
      </p:sp>
    </p:spTree>
    <p:extLst>
      <p:ext uri="{BB962C8B-B14F-4D97-AF65-F5344CB8AC3E}">
        <p14:creationId xmlns:p14="http://schemas.microsoft.com/office/powerpoint/2010/main" val="37064420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As shown in the table, in general, we are able to control the offline parsing time within two minutes, which ensures prompt response to the subsequent user operations on mobile applications after installation. However, if the application involves more complicated program structure, the parsing time will increase to more than 10 minutes in Sudoku game. By reducing the nested branching depth, we can reduce the parse time significantly, while only reduce the method parsing coverage slightly.</a:t>
            </a:r>
            <a:endParaRPr lang="zh-CN" altLang="en-US" dirty="0"/>
          </a:p>
        </p:txBody>
      </p:sp>
      <p:sp>
        <p:nvSpPr>
          <p:cNvPr id="4" name="Slide Number Placeholder 3"/>
          <p:cNvSpPr>
            <a:spLocks noGrp="1"/>
          </p:cNvSpPr>
          <p:nvPr>
            <p:ph type="sldNum" sz="quarter" idx="10"/>
          </p:nvPr>
        </p:nvSpPr>
        <p:spPr/>
        <p:txBody>
          <a:bodyPr/>
          <a:lstStyle/>
          <a:p>
            <a:fld id="{C3D5B2E1-8D05-42B5-B4D8-0F5AD18FA141}" type="slidenum">
              <a:rPr lang="en-US" smtClean="0"/>
              <a:pPr/>
              <a:t>27</a:t>
            </a:fld>
            <a:endParaRPr lang="en-US"/>
          </a:p>
        </p:txBody>
      </p:sp>
    </p:spTree>
    <p:extLst>
      <p:ext uri="{BB962C8B-B14F-4D97-AF65-F5344CB8AC3E}">
        <p14:creationId xmlns:p14="http://schemas.microsoft.com/office/powerpoint/2010/main" val="14243354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We measured the offloading overhead in our system as the average amount of time spent on collecting the memory contexts to be migrated. </a:t>
            </a:r>
            <a:r>
              <a:rPr lang="en-US" altLang="zh-CN" sz="1200" b="0" i="0" u="none" strike="noStrike" kern="1200" baseline="0" dirty="0" smtClean="0">
                <a:solidFill>
                  <a:schemeClr val="tx1"/>
                </a:solidFill>
                <a:latin typeface="+mn-lt"/>
                <a:ea typeface="+mn-ea"/>
                <a:cs typeface="+mn-cs"/>
              </a:rPr>
              <a:t>Even though </a:t>
            </a:r>
            <a:r>
              <a:rPr lang="en-US" altLang="zh-CN" sz="1200" b="0" i="0" u="none" strike="noStrike" kern="1200" baseline="0" dirty="0" smtClean="0">
                <a:solidFill>
                  <a:schemeClr val="tx1"/>
                </a:solidFill>
                <a:latin typeface="+mn-lt"/>
                <a:ea typeface="+mn-ea"/>
                <a:cs typeface="+mn-cs"/>
              </a:rPr>
              <a:t>we will screen the memory contexts with the parsing result, we can achieve slightly </a:t>
            </a:r>
            <a:r>
              <a:rPr lang="en-US" altLang="zh-CN" sz="1200" b="0" i="0" u="none" strike="noStrike" kern="1200" baseline="0" smtClean="0">
                <a:solidFill>
                  <a:schemeClr val="tx1"/>
                </a:solidFill>
                <a:latin typeface="+mn-lt"/>
                <a:ea typeface="+mn-ea"/>
                <a:cs typeface="+mn-cs"/>
              </a:rPr>
              <a:t>less </a:t>
            </a:r>
            <a:r>
              <a:rPr lang="en-US" altLang="zh-CN" sz="1200" b="0" i="0" u="none" strike="noStrike" kern="1200" baseline="0" smtClean="0">
                <a:solidFill>
                  <a:schemeClr val="tx1"/>
                </a:solidFill>
                <a:latin typeface="+mn-lt"/>
                <a:ea typeface="+mn-ea"/>
                <a:cs typeface="+mn-cs"/>
              </a:rPr>
              <a:t>overhead </a:t>
            </a:r>
            <a:r>
              <a:rPr lang="en-US" altLang="zh-CN" sz="1200" b="0" i="0" u="none" strike="noStrike" kern="1200" baseline="0" dirty="0" smtClean="0">
                <a:solidFill>
                  <a:schemeClr val="tx1"/>
                </a:solidFill>
                <a:latin typeface="+mn-lt"/>
                <a:ea typeface="+mn-ea"/>
                <a:cs typeface="+mn-cs"/>
              </a:rPr>
              <a:t>because we will transfer less data leading to less data transmission time.</a:t>
            </a:r>
            <a:endParaRPr lang="zh-CN" altLang="en-US" dirty="0"/>
          </a:p>
        </p:txBody>
      </p:sp>
      <p:sp>
        <p:nvSpPr>
          <p:cNvPr id="4" name="Slide Number Placeholder 3"/>
          <p:cNvSpPr>
            <a:spLocks noGrp="1"/>
          </p:cNvSpPr>
          <p:nvPr>
            <p:ph type="sldNum" sz="quarter" idx="10"/>
          </p:nvPr>
        </p:nvSpPr>
        <p:spPr/>
        <p:txBody>
          <a:bodyPr/>
          <a:lstStyle/>
          <a:p>
            <a:fld id="{C3D5B2E1-8D05-42B5-B4D8-0F5AD18FA141}" type="slidenum">
              <a:rPr lang="en-US" smtClean="0"/>
              <a:pPr/>
              <a:t>28</a:t>
            </a:fld>
            <a:endParaRPr lang="en-US"/>
          </a:p>
        </p:txBody>
      </p:sp>
    </p:spTree>
    <p:extLst>
      <p:ext uri="{BB962C8B-B14F-4D97-AF65-F5344CB8AC3E}">
        <p14:creationId xmlns:p14="http://schemas.microsoft.com/office/powerpoint/2010/main" val="419793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We would first</a:t>
            </a:r>
            <a:r>
              <a:rPr lang="en-US" altLang="zh-CN" baseline="0" dirty="0" smtClean="0"/>
              <a:t> introduce the background about mobile cloud computing in the application of mobile workload offloading.</a:t>
            </a:r>
            <a:r>
              <a:rPr lang="zh-CN" altLang="en-US" baseline="0" dirty="0" smtClean="0"/>
              <a:t> </a:t>
            </a:r>
            <a:r>
              <a:rPr lang="en-US" altLang="zh-CN" baseline="0" dirty="0" smtClean="0"/>
              <a:t>After then, we would present the motivation of our work.  In system design and technical details, we will explain how do we achieve code offloading with the least context migration. We will show the effects of our system through experiment evaluation with real apps. </a:t>
            </a:r>
          </a:p>
        </p:txBody>
      </p:sp>
      <p:sp>
        <p:nvSpPr>
          <p:cNvPr id="4" name="Slide Number Placeholder 3"/>
          <p:cNvSpPr>
            <a:spLocks noGrp="1"/>
          </p:cNvSpPr>
          <p:nvPr>
            <p:ph type="sldNum" sz="quarter" idx="10"/>
          </p:nvPr>
        </p:nvSpPr>
        <p:spPr/>
        <p:txBody>
          <a:bodyPr/>
          <a:lstStyle/>
          <a:p>
            <a:fld id="{C3D5B2E1-8D05-42B5-B4D8-0F5AD18FA141}" type="slidenum">
              <a:rPr lang="en-US" smtClean="0"/>
              <a:pPr/>
              <a:t>3</a:t>
            </a:fld>
            <a:endParaRPr lang="en-US"/>
          </a:p>
        </p:txBody>
      </p:sp>
    </p:spTree>
    <p:extLst>
      <p:ext uri="{BB962C8B-B14F-4D97-AF65-F5344CB8AC3E}">
        <p14:creationId xmlns:p14="http://schemas.microsoft.com/office/powerpoint/2010/main" val="2614451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Current mobile phones are gaining increasing popularity and are doing more computationally expensively applications such as gaming, speech recognitions. </a:t>
            </a:r>
            <a:r>
              <a:rPr lang="en-US" altLang="zh-CN" sz="1200" b="0" i="0" u="none" strike="noStrike" kern="1200" baseline="0" dirty="0" smtClean="0">
                <a:solidFill>
                  <a:schemeClr val="tx1"/>
                </a:solidFill>
                <a:latin typeface="+mn-lt"/>
                <a:ea typeface="+mn-ea"/>
                <a:cs typeface="+mn-cs"/>
              </a:rPr>
              <a:t>These applications increase the requirements on smartphones’ capabilities in computation, communication, and storage, and seriously reduce the smartphones’ battery lifetime. Mobile Cloud Computing could be a viable solution to bridge the gap between limited capabilities of mobile devices and the increasing users’ demand of mobile multimedia applications, by offloading the computational workloads from local devices to the cloud, that is: moving </a:t>
            </a:r>
            <a:r>
              <a:rPr lang="en-US" altLang="zh-CN" sz="1200" b="0" i="0" u="none" strike="noStrike" kern="1200" baseline="0" dirty="0" smtClean="0">
                <a:solidFill>
                  <a:schemeClr val="tx1"/>
                </a:solidFill>
                <a:latin typeface="+mn-lt"/>
                <a:ea typeface="+mn-ea"/>
                <a:cs typeface="+mn-cs"/>
              </a:rPr>
              <a:t>part </a:t>
            </a:r>
            <a:r>
              <a:rPr lang="en-US" altLang="zh-CN" sz="1200" b="0" i="0" u="none" strike="noStrike" kern="1200" baseline="0" dirty="0" smtClean="0">
                <a:solidFill>
                  <a:schemeClr val="tx1"/>
                </a:solidFill>
                <a:latin typeface="+mn-lt"/>
                <a:ea typeface="+mn-ea"/>
                <a:cs typeface="+mn-cs"/>
              </a:rPr>
              <a:t>of the mobile program execution to remote cloud.</a:t>
            </a:r>
            <a:endParaRPr lang="en-US" baseline="0" dirty="0" smtClean="0"/>
          </a:p>
        </p:txBody>
      </p:sp>
      <p:sp>
        <p:nvSpPr>
          <p:cNvPr id="4" name="Slide Number Placeholder 3"/>
          <p:cNvSpPr>
            <a:spLocks noGrp="1"/>
          </p:cNvSpPr>
          <p:nvPr>
            <p:ph type="sldNum" sz="quarter" idx="10"/>
          </p:nvPr>
        </p:nvSpPr>
        <p:spPr/>
        <p:txBody>
          <a:bodyPr/>
          <a:lstStyle/>
          <a:p>
            <a:fld id="{C3D5B2E1-8D05-42B5-B4D8-0F5AD18FA141}" type="slidenum">
              <a:rPr lang="en-US" smtClean="0"/>
              <a:pPr/>
              <a:t>4</a:t>
            </a:fld>
            <a:endParaRPr lang="en-US"/>
          </a:p>
        </p:txBody>
      </p:sp>
    </p:spTree>
    <p:extLst>
      <p:ext uri="{BB962C8B-B14F-4D97-AF65-F5344CB8AC3E}">
        <p14:creationId xmlns:p14="http://schemas.microsoft.com/office/powerpoint/2010/main" val="546542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There are generally two categories of research problems for workload offloading in MCC. The first one is what to offload. This research problem is </a:t>
            </a:r>
            <a:r>
              <a:rPr lang="en-US" altLang="zh-CN" sz="1200" b="0" i="0" u="none" strike="noStrike" kern="1200" baseline="0" dirty="0" smtClean="0">
                <a:solidFill>
                  <a:schemeClr val="tx1"/>
                </a:solidFill>
                <a:latin typeface="+mn-lt"/>
                <a:ea typeface="+mn-ea"/>
                <a:cs typeface="+mn-cs"/>
              </a:rPr>
              <a:t>to decide appropriate application</a:t>
            </a:r>
          </a:p>
          <a:p>
            <a:r>
              <a:rPr lang="en-US" altLang="zh-CN" sz="1200" b="0" i="0" u="none" strike="noStrike" kern="1200" baseline="0" dirty="0" smtClean="0">
                <a:solidFill>
                  <a:schemeClr val="tx1"/>
                </a:solidFill>
                <a:latin typeface="+mn-lt"/>
                <a:ea typeface="+mn-ea"/>
                <a:cs typeface="+mn-cs"/>
              </a:rPr>
              <a:t>partitions so that users can benefit from </a:t>
            </a:r>
            <a:r>
              <a:rPr lang="en-US" altLang="zh-CN" sz="1200" b="0" i="0" u="none" strike="noStrike" kern="1200" baseline="0" dirty="0" smtClean="0">
                <a:solidFill>
                  <a:schemeClr val="tx1"/>
                </a:solidFill>
                <a:latin typeface="+mn-lt"/>
                <a:ea typeface="+mn-ea"/>
                <a:cs typeface="+mn-cs"/>
              </a:rPr>
              <a:t>workload offloading, </a:t>
            </a:r>
            <a:r>
              <a:rPr lang="en-US" altLang="zh-CN" sz="1200" b="0" i="0" u="none" strike="noStrike" kern="1200" baseline="0" dirty="0" smtClean="0">
                <a:solidFill>
                  <a:schemeClr val="tx1"/>
                </a:solidFill>
                <a:latin typeface="+mn-lt"/>
                <a:ea typeface="+mn-ea"/>
                <a:cs typeface="+mn-cs"/>
              </a:rPr>
              <a:t>since offloading itself will consume mobile resources. Some schemes rely on developers’ annotation to make offloading decision, like MAUI and </a:t>
            </a:r>
            <a:r>
              <a:rPr lang="en-US" altLang="zh-CN" sz="1200" b="0" i="0" u="none" strike="noStrike" kern="1200" baseline="0" dirty="0" err="1" smtClean="0">
                <a:solidFill>
                  <a:schemeClr val="tx1"/>
                </a:solidFill>
                <a:latin typeface="+mn-lt"/>
                <a:ea typeface="+mn-ea"/>
                <a:cs typeface="+mn-cs"/>
              </a:rPr>
              <a:t>ThinkAir</a:t>
            </a:r>
            <a:r>
              <a:rPr lang="en-US" altLang="zh-CN" sz="1200" b="0" i="0" u="none" strike="noStrike" kern="1200" baseline="0" dirty="0" smtClean="0">
                <a:solidFill>
                  <a:schemeClr val="tx1"/>
                </a:solidFill>
                <a:latin typeface="+mn-lt"/>
                <a:ea typeface="+mn-ea"/>
                <a:cs typeface="+mn-cs"/>
              </a:rPr>
              <a:t>. While others use online profiling techniques to monitor application executions to get profiling data, such as the CPU usage, energy consumption, and network latency. They make offloading decision based on these profiling data, like Odessa and COMET. The other category of offloading problem is how to offload, which is the focus of our work. One way of offloading is to wrap the offloading method as Remote Procedure Call, either in compilation phrase or runtime proxy, like MAUI. The other way is by VM synthesis, which sends the VM contexts to remote cloud and reconstruct the VM state in cloud, like </a:t>
            </a:r>
            <a:r>
              <a:rPr lang="en-US" altLang="zh-CN" sz="1200" b="0" i="0" u="none" strike="noStrike" kern="1200" baseline="0" dirty="0" err="1" smtClean="0">
                <a:solidFill>
                  <a:schemeClr val="tx1"/>
                </a:solidFill>
                <a:latin typeface="+mn-lt"/>
                <a:ea typeface="+mn-ea"/>
                <a:cs typeface="+mn-cs"/>
              </a:rPr>
              <a:t>CloneCloud</a:t>
            </a:r>
            <a:r>
              <a:rPr lang="en-US" altLang="zh-CN" sz="1200" b="0" i="0" u="none" strike="noStrike" kern="1200" baseline="0" dirty="0" smtClean="0">
                <a:solidFill>
                  <a:schemeClr val="tx1"/>
                </a:solidFill>
                <a:latin typeface="+mn-lt"/>
                <a:ea typeface="+mn-ea"/>
                <a:cs typeface="+mn-cs"/>
              </a:rPr>
              <a:t> and COMET.</a:t>
            </a:r>
            <a:endParaRPr lang="en-US" baseline="0" dirty="0" smtClean="0"/>
          </a:p>
        </p:txBody>
      </p:sp>
      <p:sp>
        <p:nvSpPr>
          <p:cNvPr id="4" name="Slide Number Placeholder 3"/>
          <p:cNvSpPr>
            <a:spLocks noGrp="1"/>
          </p:cNvSpPr>
          <p:nvPr>
            <p:ph type="sldNum" sz="quarter" idx="10"/>
          </p:nvPr>
        </p:nvSpPr>
        <p:spPr/>
        <p:txBody>
          <a:bodyPr/>
          <a:lstStyle/>
          <a:p>
            <a:fld id="{C3D5B2E1-8D05-42B5-B4D8-0F5AD18FA141}" type="slidenum">
              <a:rPr lang="en-US" smtClean="0"/>
              <a:pPr/>
              <a:t>5</a:t>
            </a:fld>
            <a:endParaRPr lang="en-US"/>
          </a:p>
        </p:txBody>
      </p:sp>
    </p:spTree>
    <p:extLst>
      <p:ext uri="{BB962C8B-B14F-4D97-AF65-F5344CB8AC3E}">
        <p14:creationId xmlns:p14="http://schemas.microsoft.com/office/powerpoint/2010/main" val="2805639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Now we will talk how are we motivated for</a:t>
            </a:r>
            <a:r>
              <a:rPr lang="en-US" altLang="zh-CN" baseline="0" dirty="0" smtClean="0"/>
              <a:t> this work.</a:t>
            </a:r>
          </a:p>
        </p:txBody>
      </p:sp>
      <p:sp>
        <p:nvSpPr>
          <p:cNvPr id="4" name="Slide Number Placeholder 3"/>
          <p:cNvSpPr>
            <a:spLocks noGrp="1"/>
          </p:cNvSpPr>
          <p:nvPr>
            <p:ph type="sldNum" sz="quarter" idx="10"/>
          </p:nvPr>
        </p:nvSpPr>
        <p:spPr/>
        <p:txBody>
          <a:bodyPr/>
          <a:lstStyle/>
          <a:p>
            <a:fld id="{C3D5B2E1-8D05-42B5-B4D8-0F5AD18FA141}" type="slidenum">
              <a:rPr lang="en-US" smtClean="0"/>
              <a:pPr/>
              <a:t>6</a:t>
            </a:fld>
            <a:endParaRPr lang="en-US"/>
          </a:p>
        </p:txBody>
      </p:sp>
    </p:spTree>
    <p:extLst>
      <p:ext uri="{BB962C8B-B14F-4D97-AF65-F5344CB8AC3E}">
        <p14:creationId xmlns:p14="http://schemas.microsoft.com/office/powerpoint/2010/main" val="1143528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There are two major restrictions to the existing work. One is that they restrict the scope of the workload offloading to a specific set of system frameworks and mobile applications, like MAUI and </a:t>
            </a:r>
            <a:r>
              <a:rPr lang="en-US" baseline="0" dirty="0" err="1" smtClean="0"/>
              <a:t>ThinkAir</a:t>
            </a:r>
            <a:r>
              <a:rPr lang="en-US" baseline="0" dirty="0" smtClean="0"/>
              <a:t>. They require the programmers to annotate the applications code to do some preprocess during compilation so that the framework can handle the offloading logic for the developers. These annotations prevent the existing applications to be supported by the framework without modification. The other restriction is that the current schemes migrate a large amount of application contexts without considering the execution pattern of the application, like </a:t>
            </a:r>
            <a:r>
              <a:rPr lang="en-US" baseline="0" dirty="0" err="1" smtClean="0"/>
              <a:t>CloneCloud</a:t>
            </a:r>
            <a:r>
              <a:rPr lang="en-US" baseline="0" dirty="0" smtClean="0"/>
              <a:t> and COMET. However, the wireless communication is also expensive and takes a lot of energy. Our work is to design a system which offloads automatically by the mobile Operating System without programmers’ intervention and migrate the least but sufficient context to the cloud for offloading.</a:t>
            </a:r>
          </a:p>
        </p:txBody>
      </p:sp>
      <p:sp>
        <p:nvSpPr>
          <p:cNvPr id="4" name="Slide Number Placeholder 3"/>
          <p:cNvSpPr>
            <a:spLocks noGrp="1"/>
          </p:cNvSpPr>
          <p:nvPr>
            <p:ph type="sldNum" sz="quarter" idx="10"/>
          </p:nvPr>
        </p:nvSpPr>
        <p:spPr/>
        <p:txBody>
          <a:bodyPr/>
          <a:lstStyle/>
          <a:p>
            <a:fld id="{C3D5B2E1-8D05-42B5-B4D8-0F5AD18FA141}" type="slidenum">
              <a:rPr lang="en-US" smtClean="0"/>
              <a:pPr/>
              <a:t>7</a:t>
            </a:fld>
            <a:endParaRPr lang="en-US"/>
          </a:p>
        </p:txBody>
      </p:sp>
    </p:spTree>
    <p:extLst>
      <p:ext uri="{BB962C8B-B14F-4D97-AF65-F5344CB8AC3E}">
        <p14:creationId xmlns:p14="http://schemas.microsoft.com/office/powerpoint/2010/main" val="3276775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I’d like to introduce</a:t>
            </a:r>
            <a:r>
              <a:rPr lang="en-US" baseline="0" dirty="0" smtClean="0"/>
              <a:t> some background about application execution. </a:t>
            </a:r>
            <a:r>
              <a:rPr lang="en-US" dirty="0" smtClean="0"/>
              <a:t>The execution of an</a:t>
            </a:r>
            <a:r>
              <a:rPr lang="en-US" baseline="0" dirty="0" smtClean="0"/>
              <a:t> application is consisted as a sequence of method execution </a:t>
            </a:r>
            <a:r>
              <a:rPr lang="en-US" altLang="zh-CN" baseline="0" dirty="0" smtClean="0"/>
              <a:t>in each thread. </a:t>
            </a:r>
            <a:r>
              <a:rPr lang="en-US" altLang="zh-CN" sz="1200" b="0" i="0" u="none" strike="noStrike" kern="1200" baseline="0" dirty="0" smtClean="0">
                <a:solidFill>
                  <a:schemeClr val="tx1"/>
                </a:solidFill>
                <a:latin typeface="+mn-lt"/>
                <a:ea typeface="+mn-ea"/>
                <a:cs typeface="+mn-cs"/>
              </a:rPr>
              <a:t>To preserve the method invocation chain, an invocation stack is maintained in each thread, and a stack frame will be associated to each </a:t>
            </a:r>
            <a:r>
              <a:rPr lang="en-US" altLang="zh-CN" sz="1200" b="0" i="0" u="none" strike="noStrike" kern="1200" baseline="0" dirty="0" smtClean="0">
                <a:solidFill>
                  <a:schemeClr val="tx1"/>
                </a:solidFill>
                <a:latin typeface="+mn-lt"/>
                <a:ea typeface="+mn-ea"/>
                <a:cs typeface="+mn-cs"/>
              </a:rPr>
              <a:t>invoking method. </a:t>
            </a:r>
            <a:r>
              <a:rPr lang="en-US" altLang="zh-CN" sz="1200" b="0" i="0" u="none" strike="noStrike" kern="1200" baseline="0" dirty="0" smtClean="0">
                <a:solidFill>
                  <a:schemeClr val="tx1"/>
                </a:solidFill>
                <a:latin typeface="+mn-lt"/>
                <a:ea typeface="+mn-ea"/>
                <a:cs typeface="+mn-cs"/>
              </a:rPr>
              <a:t>All the information relevant to the method execution, including current Program Counter (PC), method reference and registers, will be stored in the stack frame. (Show animation 1) In this example, the stack frame of method “calculate()” and “bar()” are shown in the right figure. To offload a method, we need only the information in its own stack frame. (Show animation 2) If we only want to offload method “bar()”, we will only need the information in stack frame of method “bar()”. We do not need the stack frame information of its invoker method “calculate()”. However, for COMET, their implementation will require the stack frame information of method “calculate()” is to be migrated as well even if the “calculate()” may not be able to be offloaded. (Show animation 3) Consequently, they will migrate two more array data contents to the cloud, resulting too much unnecessary data transmission.</a:t>
            </a:r>
            <a:endParaRPr lang="en-US" baseline="0" dirty="0" smtClean="0"/>
          </a:p>
        </p:txBody>
      </p:sp>
      <p:sp>
        <p:nvSpPr>
          <p:cNvPr id="4" name="Slide Number Placeholder 3"/>
          <p:cNvSpPr>
            <a:spLocks noGrp="1"/>
          </p:cNvSpPr>
          <p:nvPr>
            <p:ph type="sldNum" sz="quarter" idx="10"/>
          </p:nvPr>
        </p:nvSpPr>
        <p:spPr/>
        <p:txBody>
          <a:bodyPr/>
          <a:lstStyle/>
          <a:p>
            <a:fld id="{C3D5B2E1-8D05-42B5-B4D8-0F5AD18FA141}" type="slidenum">
              <a:rPr lang="en-US" smtClean="0"/>
              <a:pPr/>
              <a:t>8</a:t>
            </a:fld>
            <a:endParaRPr lang="en-US"/>
          </a:p>
        </p:txBody>
      </p:sp>
    </p:spTree>
    <p:extLst>
      <p:ext uri="{BB962C8B-B14F-4D97-AF65-F5344CB8AC3E}">
        <p14:creationId xmlns:p14="http://schemas.microsoft.com/office/powerpoint/2010/main" val="921426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take a step further on </a:t>
            </a:r>
            <a:r>
              <a:rPr lang="en-US" altLang="zh-CN" dirty="0" smtClean="0"/>
              <a:t>reducing </a:t>
            </a:r>
            <a:r>
              <a:rPr lang="en-US" dirty="0" smtClean="0"/>
              <a:t>data transmission in</a:t>
            </a:r>
            <a:r>
              <a:rPr lang="en-US" baseline="0" dirty="0" smtClean="0"/>
              <a:t> offloading. By our observation, even for the argument objects of the method, only a portion of the object fields will be accessed during the execution of the offloaded method. For our example of method “bar()”, (Show animation 1) the execution of “</a:t>
            </a:r>
            <a:r>
              <a:rPr lang="en-US" baseline="0" dirty="0" err="1" smtClean="0"/>
              <a:t>getS</a:t>
            </a:r>
            <a:r>
              <a:rPr lang="en-US" baseline="0" dirty="0" smtClean="0"/>
              <a:t>()” invocation may access either the field “</a:t>
            </a:r>
            <a:r>
              <a:rPr lang="en-US" baseline="0" dirty="0" err="1" smtClean="0"/>
              <a:t>str</a:t>
            </a:r>
            <a:r>
              <a:rPr lang="en-US" baseline="0" dirty="0" smtClean="0"/>
              <a:t>” of “</a:t>
            </a:r>
            <a:r>
              <a:rPr lang="en-US" baseline="0" dirty="0" err="1" smtClean="0"/>
              <a:t>TestObject</a:t>
            </a:r>
            <a:r>
              <a:rPr lang="en-US" baseline="0" dirty="0" smtClean="0"/>
              <a:t>” or the field “</a:t>
            </a:r>
            <a:r>
              <a:rPr lang="en-US" baseline="0" dirty="0" err="1" smtClean="0"/>
              <a:t>substr</a:t>
            </a:r>
            <a:r>
              <a:rPr lang="en-US" baseline="0" dirty="0" smtClean="0"/>
              <a:t>” of </a:t>
            </a:r>
            <a:r>
              <a:rPr lang="en-US" baseline="0" dirty="0" err="1" smtClean="0"/>
              <a:t>TestSubObject</a:t>
            </a:r>
            <a:r>
              <a:rPr lang="en-US" baseline="0" dirty="0" smtClean="0"/>
              <a:t>. (Show animation 2) While the statement “TestObject.si” will access the static field “</a:t>
            </a:r>
            <a:r>
              <a:rPr lang="en-US" baseline="0" dirty="0" err="1" smtClean="0"/>
              <a:t>si</a:t>
            </a:r>
            <a:r>
              <a:rPr lang="en-US" baseline="0" dirty="0" smtClean="0"/>
              <a:t>” of “</a:t>
            </a:r>
            <a:r>
              <a:rPr lang="en-US" baseline="0" dirty="0" err="1" smtClean="0"/>
              <a:t>TestObject</a:t>
            </a:r>
            <a:r>
              <a:rPr lang="en-US" baseline="0" dirty="0" smtClean="0"/>
              <a:t>”. (Show animation 3) Thus we can see that throughout the execution of method “bar()”, it will have no chance to access the field “</a:t>
            </a:r>
            <a:r>
              <a:rPr lang="en-US" baseline="0" dirty="0" err="1" smtClean="0"/>
              <a:t>num</a:t>
            </a:r>
            <a:r>
              <a:rPr lang="en-US" baseline="0" dirty="0" smtClean="0"/>
              <a:t>” of the “</a:t>
            </a:r>
            <a:r>
              <a:rPr lang="en-US" baseline="0" dirty="0" err="1" smtClean="0"/>
              <a:t>TestSubObject</a:t>
            </a:r>
            <a:r>
              <a:rPr lang="en-US" baseline="0" dirty="0" smtClean="0"/>
              <a:t>”. As a result, it is a waste to migrate such fields which will never be accessed during the execution of the offloaded method.</a:t>
            </a:r>
          </a:p>
        </p:txBody>
      </p:sp>
      <p:sp>
        <p:nvSpPr>
          <p:cNvPr id="4" name="Slide Number Placeholder 3"/>
          <p:cNvSpPr>
            <a:spLocks noGrp="1"/>
          </p:cNvSpPr>
          <p:nvPr>
            <p:ph type="sldNum" sz="quarter" idx="10"/>
          </p:nvPr>
        </p:nvSpPr>
        <p:spPr/>
        <p:txBody>
          <a:bodyPr/>
          <a:lstStyle/>
          <a:p>
            <a:fld id="{C3D5B2E1-8D05-42B5-B4D8-0F5AD18FA141}" type="slidenum">
              <a:rPr lang="en-US" smtClean="0"/>
              <a:pPr/>
              <a:t>9</a:t>
            </a:fld>
            <a:endParaRPr lang="en-US"/>
          </a:p>
        </p:txBody>
      </p:sp>
    </p:spTree>
    <p:extLst>
      <p:ext uri="{BB962C8B-B14F-4D97-AF65-F5344CB8AC3E}">
        <p14:creationId xmlns:p14="http://schemas.microsoft.com/office/powerpoint/2010/main" val="26859801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a:effectLst>
            <a:outerShdw blurRad="50800" dist="38100" dir="2700000" algn="ctr" rotWithShape="0">
              <a:srgbClr val="000000">
                <a:alpha val="40000"/>
              </a:srgbClr>
            </a:outerShdw>
          </a:effectLst>
        </p:spPr>
        <p:txBody>
          <a:bodyPr/>
          <a:lstStyle>
            <a:lvl1pPr>
              <a:defRPr>
                <a:solidFill>
                  <a:srgbClr val="C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432175"/>
            <a:ext cx="6400800" cy="1752600"/>
          </a:xfrm>
          <a:effectLst>
            <a:outerShdw blurRad="50800" dist="38100" dir="2700000" algn="ctr" rotWithShape="0">
              <a:srgbClr val="000000">
                <a:alpha val="40000"/>
              </a:srgbClr>
            </a:outerShdw>
          </a:effectLst>
        </p:spPr>
        <p:txBody>
          <a:bodyPr/>
          <a:lstStyle>
            <a:lvl1pPr marL="0" indent="0" algn="ctr">
              <a:buNone/>
              <a:defRPr>
                <a:solidFill>
                  <a:srgbClr val="002B5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C322AFB-DB88-4CFB-AC1A-F730C4F0694E}" type="datetime1">
              <a:rPr lang="en-US" smtClean="0"/>
              <a:pPr/>
              <a:t>4/29/2015</a:t>
            </a:fld>
            <a:endParaRPr lang="en-US"/>
          </a:p>
        </p:txBody>
      </p:sp>
      <p:sp>
        <p:nvSpPr>
          <p:cNvPr id="5" name="Footer Placeholder 4"/>
          <p:cNvSpPr>
            <a:spLocks noGrp="1"/>
          </p:cNvSpPr>
          <p:nvPr>
            <p:ph type="ftr" sz="quarter" idx="11"/>
          </p:nvPr>
        </p:nvSpPr>
        <p:spPr>
          <a:xfrm>
            <a:off x="2971800" y="6356350"/>
            <a:ext cx="3048000" cy="365125"/>
          </a:xfrm>
        </p:spPr>
        <p:txBody>
          <a:bodyPr/>
          <a:lstStyle>
            <a:lvl1pPr>
              <a:defRPr sz="1400">
                <a:solidFill>
                  <a:schemeClr val="tx1"/>
                </a:solidFill>
              </a:defRPr>
            </a:lvl1pPr>
          </a:lstStyle>
          <a:p>
            <a:r>
              <a:rPr lang="en-US" smtClean="0"/>
              <a:t>INFOCOM 2013</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10" name="Picture 2" descr="https://encrypted-tbn2.google.com/images?q=tbn:ANd9GcSyBrXKkCN63PPilcolS8QLZMnBcUjGgebeawuil71JRvdKJjeBUQ"/>
          <p:cNvPicPr>
            <a:picLocks noChangeAspect="1" noChangeArrowheads="1"/>
          </p:cNvPicPr>
          <p:nvPr userDrawn="1"/>
        </p:nvPicPr>
        <p:blipFill>
          <a:blip r:embed="rId2" cstate="print"/>
          <a:srcRect/>
          <a:stretch>
            <a:fillRect/>
          </a:stretch>
        </p:blipFill>
        <p:spPr bwMode="auto">
          <a:xfrm>
            <a:off x="7086600" y="6241415"/>
            <a:ext cx="1600200" cy="480060"/>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0745D0-DB54-446A-A7BE-68E89DB59258}" type="datetime1">
              <a:rPr lang="en-US" smtClean="0"/>
              <a:pPr/>
              <a:t>4/29/2015</a:t>
            </a:fld>
            <a:endParaRPr lang="en-US"/>
          </a:p>
        </p:txBody>
      </p:sp>
      <p:sp>
        <p:nvSpPr>
          <p:cNvPr id="5" name="Footer Placeholder 4"/>
          <p:cNvSpPr>
            <a:spLocks noGrp="1"/>
          </p:cNvSpPr>
          <p:nvPr>
            <p:ph type="ftr" sz="quarter" idx="11"/>
          </p:nvPr>
        </p:nvSpPr>
        <p:spPr/>
        <p:txBody>
          <a:bodyPr/>
          <a:lstStyle/>
          <a:p>
            <a:r>
              <a:rPr lang="en-US" smtClean="0"/>
              <a:t>INFOCOM 2013</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EAB1AF-0E31-4AC0-949D-AD74DFF603A1}" type="datetime1">
              <a:rPr lang="en-US" smtClean="0"/>
              <a:pPr/>
              <a:t>4/29/2015</a:t>
            </a:fld>
            <a:endParaRPr lang="en-US"/>
          </a:p>
        </p:txBody>
      </p:sp>
      <p:sp>
        <p:nvSpPr>
          <p:cNvPr id="5" name="Footer Placeholder 4"/>
          <p:cNvSpPr>
            <a:spLocks noGrp="1"/>
          </p:cNvSpPr>
          <p:nvPr>
            <p:ph type="ftr" sz="quarter" idx="11"/>
          </p:nvPr>
        </p:nvSpPr>
        <p:spPr/>
        <p:txBody>
          <a:bodyPr/>
          <a:lstStyle/>
          <a:p>
            <a:r>
              <a:rPr lang="en-US" smtClean="0"/>
              <a:t>INFOCOM 2013</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0" y="0"/>
            <a:ext cx="9144000" cy="1143000"/>
          </a:xfrm>
          <a:prstGeom prst="rect">
            <a:avLst/>
          </a:prstGeom>
          <a:solidFill>
            <a:srgbClr val="002A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lstStyle>
            <a:lvl1pPr algn="l">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5029200"/>
          </a:xfrm>
        </p:spPr>
        <p:txBody>
          <a:bodyPr/>
          <a:lstStyle>
            <a:lvl1pPr>
              <a:buClr>
                <a:srgbClr val="F3B50F"/>
              </a:buClr>
              <a:buSzPct val="90000"/>
              <a:buFont typeface="Wingdings" pitchFamily="2" charset="2"/>
              <a:buChar char="§"/>
              <a:defRPr sz="2800"/>
            </a:lvl1pPr>
            <a:lvl2pPr>
              <a:buClr>
                <a:srgbClr val="558ED5"/>
              </a:buClr>
              <a:buSzPct val="90000"/>
              <a:buFont typeface="Wingdings" pitchFamily="2" charset="2"/>
              <a:buChar char="§"/>
              <a:defRPr sz="2400"/>
            </a:lvl2pPr>
            <a:lvl3pPr>
              <a:buClr>
                <a:srgbClr val="E66C7D"/>
              </a:buClr>
              <a:buSzPct val="90000"/>
              <a:defRPr sz="20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29214F9-A541-4298-B883-5376831A4429}" type="datetime1">
              <a:rPr lang="en-US" smtClean="0"/>
              <a:pPr/>
              <a:t>4/29/2015</a:t>
            </a:fld>
            <a:endParaRPr lang="en-US"/>
          </a:p>
        </p:txBody>
      </p:sp>
      <p:sp>
        <p:nvSpPr>
          <p:cNvPr id="5" name="Footer Placeholder 4"/>
          <p:cNvSpPr>
            <a:spLocks noGrp="1"/>
          </p:cNvSpPr>
          <p:nvPr>
            <p:ph type="ftr" sz="quarter" idx="11"/>
          </p:nvPr>
        </p:nvSpPr>
        <p:spPr>
          <a:xfrm>
            <a:off x="2971800" y="6356350"/>
            <a:ext cx="3200400" cy="365125"/>
          </a:xfrm>
        </p:spPr>
        <p:txBody>
          <a:bodyPr/>
          <a:lstStyle>
            <a:lvl1pPr>
              <a:defRPr sz="1400">
                <a:solidFill>
                  <a:schemeClr val="tx1"/>
                </a:solidFill>
              </a:defRPr>
            </a:lvl1pPr>
          </a:lstStyle>
          <a:p>
            <a:r>
              <a:rPr lang="en-US" smtClean="0"/>
              <a:t>INFOCOM 2013</a:t>
            </a:r>
            <a:endParaRPr lang="en-US" dirty="0"/>
          </a:p>
        </p:txBody>
      </p:sp>
      <p:sp>
        <p:nvSpPr>
          <p:cNvPr id="6" name="Slide Number Placeholder 5"/>
          <p:cNvSpPr>
            <a:spLocks noGrp="1"/>
          </p:cNvSpPr>
          <p:nvPr>
            <p:ph type="sldNum" sz="quarter" idx="12"/>
          </p:nvPr>
        </p:nvSpPr>
        <p:spPr/>
        <p:txBody>
          <a:bodyPr/>
          <a:lstStyle>
            <a:lvl1pPr>
              <a:defRPr sz="1400">
                <a:solidFill>
                  <a:schemeClr val="tx1"/>
                </a:solidFill>
              </a:defRPr>
            </a:lvl1pPr>
          </a:lstStyle>
          <a:p>
            <a:fld id="{B6F15528-21DE-4FAA-801E-634DDDAF4B2B}" type="slidenum">
              <a:rPr lang="en-US" smtClean="0"/>
              <a:pPr/>
              <a:t>‹#›</a:t>
            </a:fld>
            <a:endParaRPr lang="en-US" dirty="0"/>
          </a:p>
        </p:txBody>
      </p:sp>
      <p:cxnSp>
        <p:nvCxnSpPr>
          <p:cNvPr id="7" name="Straight Connector 6"/>
          <p:cNvCxnSpPr/>
          <p:nvPr userDrawn="1"/>
        </p:nvCxnSpPr>
        <p:spPr>
          <a:xfrm>
            <a:off x="0" y="1143000"/>
            <a:ext cx="9144000" cy="0"/>
          </a:xfrm>
          <a:prstGeom prst="line">
            <a:avLst/>
          </a:prstGeom>
          <a:ln w="31750">
            <a:solidFill>
              <a:srgbClr val="F3B50F"/>
            </a:solidFill>
          </a:ln>
        </p:spPr>
        <p:style>
          <a:lnRef idx="1">
            <a:schemeClr val="accent1"/>
          </a:lnRef>
          <a:fillRef idx="0">
            <a:schemeClr val="accent1"/>
          </a:fillRef>
          <a:effectRef idx="0">
            <a:schemeClr val="accent1"/>
          </a:effectRef>
          <a:fontRef idx="minor">
            <a:schemeClr val="tx1"/>
          </a:fontRef>
        </p:style>
      </p:cxnSp>
      <p:pic>
        <p:nvPicPr>
          <p:cNvPr id="12290" name="Picture 2" descr="https://encrypted-tbn2.google.com/images?q=tbn:ANd9GcSyBrXKkCN63PPilcolS8QLZMnBcUjGgebeawuil71JRvdKJjeBUQ"/>
          <p:cNvPicPr>
            <a:picLocks noChangeAspect="1" noChangeArrowheads="1"/>
          </p:cNvPicPr>
          <p:nvPr userDrawn="1"/>
        </p:nvPicPr>
        <p:blipFill>
          <a:blip r:embed="rId2" cstate="print"/>
          <a:srcRect/>
          <a:stretch>
            <a:fillRect/>
          </a:stretch>
        </p:blipFill>
        <p:spPr bwMode="auto">
          <a:xfrm>
            <a:off x="7086600" y="6225148"/>
            <a:ext cx="1600200" cy="480060"/>
          </a:xfrm>
          <a:prstGeom prst="rect">
            <a:avLst/>
          </a:prstGeom>
          <a:noFill/>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66552A-B479-46C7-A4FB-2A1F87E9854F}" type="datetime1">
              <a:rPr lang="en-US" smtClean="0"/>
              <a:pPr/>
              <a:t>4/29/2015</a:t>
            </a:fld>
            <a:endParaRPr lang="en-US"/>
          </a:p>
        </p:txBody>
      </p:sp>
      <p:sp>
        <p:nvSpPr>
          <p:cNvPr id="5" name="Footer Placeholder 4"/>
          <p:cNvSpPr>
            <a:spLocks noGrp="1"/>
          </p:cNvSpPr>
          <p:nvPr>
            <p:ph type="ftr" sz="quarter" idx="11"/>
          </p:nvPr>
        </p:nvSpPr>
        <p:spPr/>
        <p:txBody>
          <a:bodyPr/>
          <a:lstStyle/>
          <a:p>
            <a:r>
              <a:rPr lang="en-US" smtClean="0"/>
              <a:t>INFOCOM 2013</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7B6084-CF2E-4CAA-9949-F52597C29C16}" type="datetime1">
              <a:rPr lang="en-US" smtClean="0"/>
              <a:pPr/>
              <a:t>4/29/2015</a:t>
            </a:fld>
            <a:endParaRPr lang="en-US"/>
          </a:p>
        </p:txBody>
      </p:sp>
      <p:sp>
        <p:nvSpPr>
          <p:cNvPr id="6" name="Footer Placeholder 5"/>
          <p:cNvSpPr>
            <a:spLocks noGrp="1"/>
          </p:cNvSpPr>
          <p:nvPr>
            <p:ph type="ftr" sz="quarter" idx="11"/>
          </p:nvPr>
        </p:nvSpPr>
        <p:spPr/>
        <p:txBody>
          <a:bodyPr/>
          <a:lstStyle/>
          <a:p>
            <a:r>
              <a:rPr lang="en-US" smtClean="0"/>
              <a:t>INFOCOM 2013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77152D-CD1E-46D8-9982-6F9C3E5DB607}" type="datetime1">
              <a:rPr lang="en-US" smtClean="0"/>
              <a:pPr/>
              <a:t>4/29/2015</a:t>
            </a:fld>
            <a:endParaRPr lang="en-US"/>
          </a:p>
        </p:txBody>
      </p:sp>
      <p:sp>
        <p:nvSpPr>
          <p:cNvPr id="8" name="Footer Placeholder 7"/>
          <p:cNvSpPr>
            <a:spLocks noGrp="1"/>
          </p:cNvSpPr>
          <p:nvPr>
            <p:ph type="ftr" sz="quarter" idx="11"/>
          </p:nvPr>
        </p:nvSpPr>
        <p:spPr/>
        <p:txBody>
          <a:bodyPr/>
          <a:lstStyle/>
          <a:p>
            <a:r>
              <a:rPr lang="en-US" smtClean="0"/>
              <a:t>INFOCOM 2013</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A94FAF-679C-4974-B256-646374392F9C}" type="datetime1">
              <a:rPr lang="en-US" smtClean="0"/>
              <a:pPr/>
              <a:t>4/29/2015</a:t>
            </a:fld>
            <a:endParaRPr lang="en-US"/>
          </a:p>
        </p:txBody>
      </p:sp>
      <p:sp>
        <p:nvSpPr>
          <p:cNvPr id="4" name="Footer Placeholder 3"/>
          <p:cNvSpPr>
            <a:spLocks noGrp="1"/>
          </p:cNvSpPr>
          <p:nvPr>
            <p:ph type="ftr" sz="quarter" idx="11"/>
          </p:nvPr>
        </p:nvSpPr>
        <p:spPr/>
        <p:txBody>
          <a:bodyPr/>
          <a:lstStyle/>
          <a:p>
            <a:r>
              <a:rPr lang="en-US" smtClean="0"/>
              <a:t>INFOCOM 2013</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091EC3-7D90-4629-84BE-73945C86F79B}" type="datetime1">
              <a:rPr lang="en-US" smtClean="0"/>
              <a:pPr/>
              <a:t>4/29/2015</a:t>
            </a:fld>
            <a:endParaRPr lang="en-US"/>
          </a:p>
        </p:txBody>
      </p:sp>
      <p:sp>
        <p:nvSpPr>
          <p:cNvPr id="3" name="Footer Placeholder 2"/>
          <p:cNvSpPr>
            <a:spLocks noGrp="1"/>
          </p:cNvSpPr>
          <p:nvPr>
            <p:ph type="ftr" sz="quarter" idx="11"/>
          </p:nvPr>
        </p:nvSpPr>
        <p:spPr/>
        <p:txBody>
          <a:bodyPr/>
          <a:lstStyle/>
          <a:p>
            <a:r>
              <a:rPr lang="en-US" smtClean="0"/>
              <a:t>INFOCOM 2013</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189CB-D985-4B95-A434-7C0166583C7F}" type="datetime1">
              <a:rPr lang="en-US" smtClean="0"/>
              <a:pPr/>
              <a:t>4/29/2015</a:t>
            </a:fld>
            <a:endParaRPr lang="en-US"/>
          </a:p>
        </p:txBody>
      </p:sp>
      <p:sp>
        <p:nvSpPr>
          <p:cNvPr id="6" name="Footer Placeholder 5"/>
          <p:cNvSpPr>
            <a:spLocks noGrp="1"/>
          </p:cNvSpPr>
          <p:nvPr>
            <p:ph type="ftr" sz="quarter" idx="11"/>
          </p:nvPr>
        </p:nvSpPr>
        <p:spPr/>
        <p:txBody>
          <a:bodyPr/>
          <a:lstStyle/>
          <a:p>
            <a:r>
              <a:rPr lang="en-US" smtClean="0"/>
              <a:t>INFOCOM 2013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F1EE12-58BA-4934-81FD-732BDE654A1F}" type="datetime1">
              <a:rPr lang="en-US" smtClean="0"/>
              <a:pPr/>
              <a:t>4/29/2015</a:t>
            </a:fld>
            <a:endParaRPr lang="en-US"/>
          </a:p>
        </p:txBody>
      </p:sp>
      <p:sp>
        <p:nvSpPr>
          <p:cNvPr id="6" name="Footer Placeholder 5"/>
          <p:cNvSpPr>
            <a:spLocks noGrp="1"/>
          </p:cNvSpPr>
          <p:nvPr>
            <p:ph type="ftr" sz="quarter" idx="11"/>
          </p:nvPr>
        </p:nvSpPr>
        <p:spPr/>
        <p:txBody>
          <a:bodyPr/>
          <a:lstStyle/>
          <a:p>
            <a:r>
              <a:rPr lang="en-US" smtClean="0"/>
              <a:t>INFOCOM 2013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152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6A419-439C-41AB-B30E-3DB9BDB5A45C}" type="datetime1">
              <a:rPr lang="en-US" smtClean="0"/>
              <a:pPr/>
              <a:t>4/29/2015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INFOCOM 2013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3.emf"/><Relationship Id="rId4" Type="http://schemas.openxmlformats.org/officeDocument/2006/relationships/image" Target="../media/image22.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848600" cy="2822575"/>
          </a:xfrm>
        </p:spPr>
        <p:txBody>
          <a:bodyPr>
            <a:normAutofit/>
          </a:bodyPr>
          <a:lstStyle/>
          <a:p>
            <a:r>
              <a:rPr lang="en-US" altLang="zh-CN" sz="4000" dirty="0">
                <a:solidFill>
                  <a:srgbClr val="004386"/>
                </a:solidFill>
              </a:rPr>
              <a:t>Code Offload with Least </a:t>
            </a:r>
            <a:r>
              <a:rPr lang="en-US" altLang="zh-CN" sz="4000" dirty="0" smtClean="0">
                <a:solidFill>
                  <a:srgbClr val="004386"/>
                </a:solidFill>
              </a:rPr>
              <a:t>Context Migration </a:t>
            </a:r>
            <a:r>
              <a:rPr lang="en-US" altLang="zh-CN" sz="4000" dirty="0">
                <a:solidFill>
                  <a:srgbClr val="004386"/>
                </a:solidFill>
              </a:rPr>
              <a:t>in the</a:t>
            </a:r>
            <a:br>
              <a:rPr lang="en-US" altLang="zh-CN" sz="4000" dirty="0">
                <a:solidFill>
                  <a:srgbClr val="004386"/>
                </a:solidFill>
              </a:rPr>
            </a:br>
            <a:r>
              <a:rPr lang="en-US" altLang="zh-CN" sz="4000" dirty="0">
                <a:solidFill>
                  <a:srgbClr val="004386"/>
                </a:solidFill>
              </a:rPr>
              <a:t>Mobile </a:t>
            </a:r>
            <a:r>
              <a:rPr lang="en-US" altLang="zh-CN" sz="4000" dirty="0" smtClean="0">
                <a:solidFill>
                  <a:srgbClr val="004386"/>
                </a:solidFill>
              </a:rPr>
              <a:t>Cloud</a:t>
            </a:r>
            <a:r>
              <a:rPr lang="en-US" dirty="0" smtClean="0"/>
              <a:t/>
            </a:r>
            <a:br>
              <a:rPr lang="en-US" dirty="0" smtClean="0"/>
            </a:br>
            <a:endParaRPr lang="en-US" dirty="0"/>
          </a:p>
        </p:txBody>
      </p:sp>
      <p:sp>
        <p:nvSpPr>
          <p:cNvPr id="3" name="Subtitle 2"/>
          <p:cNvSpPr>
            <a:spLocks noGrp="1"/>
          </p:cNvSpPr>
          <p:nvPr>
            <p:ph type="subTitle" idx="1"/>
          </p:nvPr>
        </p:nvSpPr>
        <p:spPr>
          <a:xfrm>
            <a:off x="1371600" y="3124200"/>
            <a:ext cx="6400800" cy="2511425"/>
          </a:xfrm>
        </p:spPr>
        <p:txBody>
          <a:bodyPr>
            <a:normAutofit fontScale="92500"/>
          </a:bodyPr>
          <a:lstStyle/>
          <a:p>
            <a:endParaRPr lang="en-US" dirty="0" smtClean="0">
              <a:solidFill>
                <a:schemeClr val="tx1"/>
              </a:solidFill>
            </a:endParaRPr>
          </a:p>
          <a:p>
            <a:r>
              <a:rPr lang="en-US" dirty="0" smtClean="0">
                <a:solidFill>
                  <a:srgbClr val="C00000"/>
                </a:solidFill>
              </a:rPr>
              <a:t>Yong Li and Wei Gao</a:t>
            </a:r>
            <a:endParaRPr lang="en-US" baseline="30000" dirty="0" smtClean="0">
              <a:solidFill>
                <a:srgbClr val="C00000"/>
              </a:solidFill>
            </a:endParaRPr>
          </a:p>
          <a:p>
            <a:endParaRPr lang="en-US" dirty="0" smtClean="0">
              <a:solidFill>
                <a:srgbClr val="C00000"/>
              </a:solidFill>
            </a:endParaRPr>
          </a:p>
          <a:p>
            <a:r>
              <a:rPr lang="en-US" dirty="0" smtClean="0">
                <a:solidFill>
                  <a:srgbClr val="C00000"/>
                </a:solidFill>
              </a:rPr>
              <a:t>The University of Tennessee, Knoxville</a:t>
            </a:r>
          </a:p>
          <a:p>
            <a:endParaRPr lang="en-US" dirty="0" smtClean="0">
              <a:solidFill>
                <a:srgbClr val="C00000"/>
              </a:solidFill>
            </a:endParaRPr>
          </a:p>
          <a:p>
            <a:endParaRPr lang="en-US" dirty="0">
              <a:solidFill>
                <a:srgbClr val="C00000"/>
              </a:solidFill>
            </a:endParaRPr>
          </a:p>
        </p:txBody>
      </p:sp>
      <p:sp>
        <p:nvSpPr>
          <p:cNvPr id="5" name="Footer Placeholder 4"/>
          <p:cNvSpPr>
            <a:spLocks noGrp="1"/>
          </p:cNvSpPr>
          <p:nvPr>
            <p:ph type="ftr" sz="quarter" idx="11"/>
          </p:nvPr>
        </p:nvSpPr>
        <p:spPr/>
        <p:txBody>
          <a:bodyPr/>
          <a:lstStyle/>
          <a:p>
            <a:pPr fontAlgn="t"/>
            <a:r>
              <a:rPr lang="en-US" altLang="zh-CN" b="1" dirty="0" smtClean="0"/>
              <a:t>IEEE INFOCOM 2015</a:t>
            </a:r>
            <a:endParaRPr lang="en-US" altLang="zh-CN"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a:xfrm>
            <a:off x="457200" y="1447800"/>
            <a:ext cx="8229600" cy="4800600"/>
          </a:xfrm>
        </p:spPr>
        <p:txBody>
          <a:bodyPr>
            <a:normAutofit/>
          </a:bodyPr>
          <a:lstStyle/>
          <a:p>
            <a:r>
              <a:rPr lang="en-US" altLang="zh-CN" sz="3200" dirty="0" smtClean="0"/>
              <a:t>Introduction</a:t>
            </a:r>
            <a:endParaRPr lang="en-US" sz="3200" dirty="0"/>
          </a:p>
          <a:p>
            <a:r>
              <a:rPr lang="en-US" sz="3200" dirty="0" smtClean="0"/>
              <a:t>Motivation</a:t>
            </a:r>
            <a:r>
              <a:rPr lang="en-US" altLang="zh-CN" sz="3200" dirty="0"/>
              <a:t> and related works</a:t>
            </a:r>
            <a:endParaRPr lang="en-US" sz="3200" dirty="0"/>
          </a:p>
          <a:p>
            <a:r>
              <a:rPr lang="en-US" sz="3200" dirty="0">
                <a:solidFill>
                  <a:srgbClr val="FF0000"/>
                </a:solidFill>
              </a:rPr>
              <a:t>System design</a:t>
            </a:r>
          </a:p>
          <a:p>
            <a:r>
              <a:rPr lang="en-US" sz="3200" dirty="0" smtClean="0"/>
              <a:t>Technical details</a:t>
            </a:r>
          </a:p>
          <a:p>
            <a:r>
              <a:rPr lang="en-US" sz="3200" dirty="0" smtClean="0"/>
              <a:t>Evaluation</a:t>
            </a:r>
            <a:endParaRPr lang="en-US" sz="32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Tree>
    <p:extLst>
      <p:ext uri="{BB962C8B-B14F-4D97-AF65-F5344CB8AC3E}">
        <p14:creationId xmlns:p14="http://schemas.microsoft.com/office/powerpoint/2010/main" val="28926556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Insights</a:t>
            </a:r>
            <a:endParaRPr lang="en-US" dirty="0"/>
          </a:p>
        </p:txBody>
      </p:sp>
      <p:sp>
        <p:nvSpPr>
          <p:cNvPr id="4" name="Footer Placeholder 3"/>
          <p:cNvSpPr>
            <a:spLocks noGrp="1"/>
          </p:cNvSpPr>
          <p:nvPr>
            <p:ph type="ftr" sz="quarter" idx="11"/>
          </p:nvPr>
        </p:nvSpPr>
        <p:spPr>
          <a:xfrm>
            <a:off x="2590800" y="6329054"/>
            <a:ext cx="3200400" cy="365125"/>
          </a:xfrm>
        </p:spPr>
        <p:txBody>
          <a:bodyPr/>
          <a:lstStyle/>
          <a:p>
            <a:pPr fontAlgn="t"/>
            <a:r>
              <a:rPr lang="en-US" altLang="zh-CN" b="1" dirty="0"/>
              <a:t>IEEE INFOCOM 2015</a:t>
            </a:r>
          </a:p>
        </p:txBody>
      </p:sp>
      <p:sp>
        <p:nvSpPr>
          <p:cNvPr id="3" name="Content Placeholder 2"/>
          <p:cNvSpPr>
            <a:spLocks noGrp="1"/>
          </p:cNvSpPr>
          <p:nvPr>
            <p:ph idx="1"/>
          </p:nvPr>
        </p:nvSpPr>
        <p:spPr/>
        <p:txBody>
          <a:bodyPr/>
          <a:lstStyle/>
          <a:p>
            <a:r>
              <a:rPr lang="en-US" sz="3000" dirty="0" smtClean="0"/>
              <a:t>Integrate </a:t>
            </a:r>
            <a:r>
              <a:rPr lang="en-US" sz="3000" dirty="0"/>
              <a:t>with </a:t>
            </a:r>
            <a:r>
              <a:rPr lang="en-US" sz="3000" dirty="0" smtClean="0"/>
              <a:t>Android OS</a:t>
            </a:r>
            <a:endParaRPr lang="en-US" altLang="zh-CN" sz="3000" dirty="0"/>
          </a:p>
          <a:p>
            <a:pPr lvl="1">
              <a:spcBef>
                <a:spcPts val="0"/>
              </a:spcBef>
            </a:pPr>
            <a:r>
              <a:rPr lang="en-US" altLang="zh-CN" sz="2600" dirty="0" smtClean="0"/>
              <a:t>Support existing application without modification</a:t>
            </a:r>
            <a:r>
              <a:rPr lang="en-US" altLang="zh-CN" sz="2800" dirty="0" smtClean="0"/>
              <a:t> </a:t>
            </a:r>
            <a:endParaRPr lang="en-US" altLang="zh-CN" sz="2600" dirty="0" smtClean="0"/>
          </a:p>
          <a:p>
            <a:pPr lvl="1">
              <a:spcBef>
                <a:spcPts val="0"/>
              </a:spcBef>
            </a:pPr>
            <a:r>
              <a:rPr lang="en-US" altLang="zh-CN" sz="2600" dirty="0" smtClean="0"/>
              <a:t>Automatic method offloading in </a:t>
            </a:r>
            <a:r>
              <a:rPr lang="en-US" altLang="zh-CN" sz="2600" dirty="0" err="1" smtClean="0"/>
              <a:t>Dalvik</a:t>
            </a:r>
            <a:r>
              <a:rPr lang="en-US" altLang="zh-CN" sz="2600" dirty="0" smtClean="0"/>
              <a:t> VM</a:t>
            </a:r>
          </a:p>
          <a:p>
            <a:r>
              <a:rPr lang="en-US" dirty="0" smtClean="0"/>
              <a:t>Migrate least but sufficient memory context</a:t>
            </a:r>
            <a:endParaRPr lang="en-US" altLang="zh-CN" sz="3000" dirty="0"/>
          </a:p>
          <a:p>
            <a:pPr lvl="1">
              <a:spcBef>
                <a:spcPts val="0"/>
              </a:spcBef>
            </a:pPr>
            <a:r>
              <a:rPr lang="en-US" altLang="zh-CN" sz="2600" dirty="0" smtClean="0"/>
              <a:t>Offline parsing to identify relevant memory context for a method </a:t>
            </a:r>
            <a:endParaRPr lang="en-US" altLang="zh-CN" sz="2800" dirty="0"/>
          </a:p>
          <a:p>
            <a:pPr lvl="1">
              <a:spcBef>
                <a:spcPts val="0"/>
              </a:spcBef>
            </a:pPr>
            <a:r>
              <a:rPr lang="en-US" altLang="zh-CN" sz="2800" dirty="0" smtClean="0"/>
              <a:t>Utilize parsing result metadata to screen memory contexts during run-time execution</a:t>
            </a:r>
            <a:endParaRPr lang="en-US" altLang="zh-CN" sz="2600" dirty="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System Design</a:t>
            </a:r>
            <a:endParaRPr lang="en-US" dirty="0"/>
          </a:p>
        </p:txBody>
      </p:sp>
      <p:sp>
        <p:nvSpPr>
          <p:cNvPr id="4" name="Footer Placeholder 3"/>
          <p:cNvSpPr>
            <a:spLocks noGrp="1"/>
          </p:cNvSpPr>
          <p:nvPr>
            <p:ph type="ftr" sz="quarter" idx="11"/>
          </p:nvPr>
        </p:nvSpPr>
        <p:spPr>
          <a:xfrm>
            <a:off x="2590800" y="6329054"/>
            <a:ext cx="3200400" cy="365125"/>
          </a:xfrm>
        </p:spPr>
        <p:txBody>
          <a:bodyPr/>
          <a:lstStyle/>
          <a:p>
            <a:pPr fontAlgn="t"/>
            <a:r>
              <a:rPr lang="en-US" altLang="zh-CN" b="1" dirty="0"/>
              <a:t>IEEE INFOCOM 2015</a:t>
            </a:r>
          </a:p>
        </p:txBody>
      </p:sp>
      <p:sp>
        <p:nvSpPr>
          <p:cNvPr id="3" name="Content Placeholder 2"/>
          <p:cNvSpPr>
            <a:spLocks noGrp="1"/>
          </p:cNvSpPr>
          <p:nvPr>
            <p:ph idx="1"/>
          </p:nvPr>
        </p:nvSpPr>
        <p:spPr/>
        <p:txBody>
          <a:bodyPr/>
          <a:lstStyle/>
          <a:p>
            <a:r>
              <a:rPr lang="en-US" sz="3000" dirty="0" smtClean="0"/>
              <a:t>Components</a:t>
            </a:r>
            <a:r>
              <a:rPr lang="en-US" dirty="0" smtClean="0"/>
              <a:t>:</a:t>
            </a:r>
            <a:endParaRPr lang="en-US" altLang="zh-CN" sz="3000" dirty="0"/>
          </a:p>
          <a:p>
            <a:pPr lvl="1">
              <a:spcBef>
                <a:spcPts val="0"/>
              </a:spcBef>
            </a:pPr>
            <a:r>
              <a:rPr lang="en-US" altLang="zh-CN" sz="2600" dirty="0" smtClean="0"/>
              <a:t>Offline parsing - </a:t>
            </a:r>
            <a:r>
              <a:rPr lang="en-US" altLang="zh-CN" sz="2800" dirty="0"/>
              <a:t>identify the relevant </a:t>
            </a:r>
            <a:r>
              <a:rPr lang="en-US" altLang="zh-CN" sz="2800" dirty="0" smtClean="0"/>
              <a:t>contexts </a:t>
            </a:r>
            <a:endParaRPr lang="en-US" altLang="zh-CN" sz="2600" dirty="0" smtClean="0"/>
          </a:p>
          <a:p>
            <a:pPr lvl="1">
              <a:spcBef>
                <a:spcPts val="0"/>
              </a:spcBef>
            </a:pPr>
            <a:r>
              <a:rPr lang="en-US" altLang="zh-CN" sz="2600" dirty="0" smtClean="0"/>
              <a:t>Run-time migration – handle offloading process</a:t>
            </a:r>
            <a:endParaRPr lang="en-US" altLang="zh-CN" sz="2600" dirty="0"/>
          </a:p>
          <a:p>
            <a:endParaRPr lang="en-US" dirty="0" smtClean="0"/>
          </a:p>
        </p:txBody>
      </p:sp>
      <p:pic>
        <p:nvPicPr>
          <p:cNvPr id="10" name="Picture 9"/>
          <p:cNvPicPr>
            <a:picLocks noChangeAspect="1"/>
          </p:cNvPicPr>
          <p:nvPr/>
        </p:nvPicPr>
        <p:blipFill>
          <a:blip r:embed="rId3"/>
          <a:stretch>
            <a:fillRect/>
          </a:stretch>
        </p:blipFill>
        <p:spPr>
          <a:xfrm>
            <a:off x="1143000" y="2589729"/>
            <a:ext cx="5638800" cy="4240975"/>
          </a:xfrm>
          <a:prstGeom prst="rect">
            <a:avLst/>
          </a:prstGeom>
        </p:spPr>
      </p:pic>
      <p:cxnSp>
        <p:nvCxnSpPr>
          <p:cNvPr id="12" name="Straight Arrow Connector 11"/>
          <p:cNvCxnSpPr/>
          <p:nvPr/>
        </p:nvCxnSpPr>
        <p:spPr>
          <a:xfrm>
            <a:off x="3048000" y="3385829"/>
            <a:ext cx="1143000" cy="76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3505200" y="4036943"/>
            <a:ext cx="1371599" cy="1524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892730" y="3042087"/>
            <a:ext cx="1374469" cy="338554"/>
          </a:xfrm>
          <a:prstGeom prst="rect">
            <a:avLst/>
          </a:prstGeom>
          <a:noFill/>
        </p:spPr>
        <p:txBody>
          <a:bodyPr wrap="square" rtlCol="0">
            <a:spAutoFit/>
          </a:bodyPr>
          <a:lstStyle/>
          <a:p>
            <a:r>
              <a:rPr lang="en-US" altLang="zh-CN" sz="1600" b="1" dirty="0" smtClean="0">
                <a:solidFill>
                  <a:srgbClr val="FF0000"/>
                </a:solidFill>
              </a:rPr>
              <a:t>1. Parsing </a:t>
            </a:r>
            <a:r>
              <a:rPr lang="en-US" altLang="zh-CN" sz="1600" b="1" dirty="0" err="1" smtClean="0">
                <a:solidFill>
                  <a:srgbClr val="FF0000"/>
                </a:solidFill>
              </a:rPr>
              <a:t>req</a:t>
            </a:r>
            <a:endParaRPr lang="zh-CN" altLang="en-US" sz="1600" b="1" dirty="0">
              <a:solidFill>
                <a:srgbClr val="FF0000"/>
              </a:solidFill>
            </a:endParaRPr>
          </a:p>
        </p:txBody>
      </p:sp>
      <p:sp>
        <p:nvSpPr>
          <p:cNvPr id="17" name="TextBox 16"/>
          <p:cNvSpPr txBox="1"/>
          <p:nvPr/>
        </p:nvSpPr>
        <p:spPr>
          <a:xfrm>
            <a:off x="3739163" y="3786278"/>
            <a:ext cx="1374469" cy="338554"/>
          </a:xfrm>
          <a:prstGeom prst="rect">
            <a:avLst/>
          </a:prstGeom>
          <a:noFill/>
        </p:spPr>
        <p:txBody>
          <a:bodyPr wrap="square" rtlCol="0">
            <a:spAutoFit/>
          </a:bodyPr>
          <a:lstStyle/>
          <a:p>
            <a:r>
              <a:rPr lang="en-US" altLang="zh-CN" sz="1600" b="1" dirty="0" smtClean="0">
                <a:solidFill>
                  <a:srgbClr val="FF0000"/>
                </a:solidFill>
              </a:rPr>
              <a:t>2. Send back</a:t>
            </a:r>
            <a:endParaRPr lang="zh-CN" altLang="en-US" sz="1600" b="1" dirty="0">
              <a:solidFill>
                <a:srgbClr val="FF0000"/>
              </a:solidFill>
            </a:endParaRPr>
          </a:p>
        </p:txBody>
      </p:sp>
      <p:cxnSp>
        <p:nvCxnSpPr>
          <p:cNvPr id="18" name="Straight Arrow Connector 17"/>
          <p:cNvCxnSpPr/>
          <p:nvPr/>
        </p:nvCxnSpPr>
        <p:spPr>
          <a:xfrm>
            <a:off x="2209800" y="4189343"/>
            <a:ext cx="381000" cy="5208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2590800" y="4113143"/>
            <a:ext cx="421782" cy="5970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234685" y="4005906"/>
            <a:ext cx="1374469" cy="338554"/>
          </a:xfrm>
          <a:prstGeom prst="rect">
            <a:avLst/>
          </a:prstGeom>
          <a:noFill/>
        </p:spPr>
        <p:txBody>
          <a:bodyPr wrap="square" rtlCol="0">
            <a:spAutoFit/>
          </a:bodyPr>
          <a:lstStyle/>
          <a:p>
            <a:r>
              <a:rPr lang="en-US" altLang="zh-CN" sz="1600" b="1" dirty="0" smtClean="0">
                <a:solidFill>
                  <a:srgbClr val="FF0000"/>
                </a:solidFill>
              </a:rPr>
              <a:t>3. load</a:t>
            </a:r>
            <a:endParaRPr lang="zh-CN" altLang="en-US" sz="1600" b="1" dirty="0">
              <a:solidFill>
                <a:srgbClr val="FF0000"/>
              </a:solidFill>
            </a:endParaRPr>
          </a:p>
        </p:txBody>
      </p:sp>
      <p:cxnSp>
        <p:nvCxnSpPr>
          <p:cNvPr id="28" name="Straight Arrow Connector 27"/>
          <p:cNvCxnSpPr/>
          <p:nvPr/>
        </p:nvCxnSpPr>
        <p:spPr>
          <a:xfrm flipV="1">
            <a:off x="3352800" y="5158495"/>
            <a:ext cx="1447800" cy="856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389465" y="4852661"/>
            <a:ext cx="1374469" cy="584775"/>
          </a:xfrm>
          <a:prstGeom prst="rect">
            <a:avLst/>
          </a:prstGeom>
          <a:noFill/>
        </p:spPr>
        <p:txBody>
          <a:bodyPr wrap="square" rtlCol="0">
            <a:spAutoFit/>
          </a:bodyPr>
          <a:lstStyle/>
          <a:p>
            <a:pPr algn="ctr"/>
            <a:r>
              <a:rPr lang="en-US" altLang="zh-CN" sz="1600" b="1" dirty="0" smtClean="0">
                <a:solidFill>
                  <a:srgbClr val="FF0000"/>
                </a:solidFill>
              </a:rPr>
              <a:t>4. Migrate to    cloud</a:t>
            </a:r>
            <a:endParaRPr lang="zh-CN" altLang="en-US" sz="1600" b="1" dirty="0">
              <a:solidFill>
                <a:srgbClr val="FF0000"/>
              </a:solidFill>
            </a:endParaRPr>
          </a:p>
        </p:txBody>
      </p:sp>
      <p:cxnSp>
        <p:nvCxnSpPr>
          <p:cNvPr id="35" name="Straight Arrow Connector 34"/>
          <p:cNvCxnSpPr/>
          <p:nvPr/>
        </p:nvCxnSpPr>
        <p:spPr>
          <a:xfrm flipH="1" flipV="1">
            <a:off x="5334000" y="5437436"/>
            <a:ext cx="304800" cy="11361"/>
          </a:xfrm>
          <a:prstGeom prst="straightConnector1">
            <a:avLst/>
          </a:prstGeom>
          <a:ln w="38100" cap="sq">
            <a:solidFill>
              <a:srgbClr val="FF0000"/>
            </a:solidFill>
            <a:round/>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334000" y="5167061"/>
            <a:ext cx="304800" cy="0"/>
          </a:xfrm>
          <a:prstGeom prst="line">
            <a:avLst/>
          </a:prstGeom>
          <a:ln w="38100" cap="sq">
            <a:solidFill>
              <a:srgbClr val="FF0000"/>
            </a:solidFill>
            <a:round/>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638800" y="5201830"/>
            <a:ext cx="0" cy="257618"/>
          </a:xfrm>
          <a:prstGeom prst="line">
            <a:avLst/>
          </a:prstGeom>
          <a:ln w="38100" cap="sq">
            <a:solidFill>
              <a:srgbClr val="FF0000"/>
            </a:solidFill>
            <a:round/>
            <a:tailEnd type="non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544700" y="5038251"/>
            <a:ext cx="1713066" cy="584775"/>
          </a:xfrm>
          <a:prstGeom prst="rect">
            <a:avLst/>
          </a:prstGeom>
          <a:noFill/>
        </p:spPr>
        <p:txBody>
          <a:bodyPr wrap="square" rtlCol="0">
            <a:spAutoFit/>
          </a:bodyPr>
          <a:lstStyle/>
          <a:p>
            <a:pPr algn="ctr"/>
            <a:r>
              <a:rPr lang="en-US" altLang="zh-CN" sz="1600" b="1" dirty="0" smtClean="0">
                <a:solidFill>
                  <a:srgbClr val="FF0000"/>
                </a:solidFill>
              </a:rPr>
              <a:t>5. Context load &amp; execute</a:t>
            </a:r>
            <a:endParaRPr lang="zh-CN" altLang="en-US" sz="1600" b="1" dirty="0">
              <a:solidFill>
                <a:srgbClr val="FF0000"/>
              </a:solidFill>
            </a:endParaRPr>
          </a:p>
        </p:txBody>
      </p:sp>
      <p:cxnSp>
        <p:nvCxnSpPr>
          <p:cNvPr id="49" name="Straight Arrow Connector 48"/>
          <p:cNvCxnSpPr/>
          <p:nvPr/>
        </p:nvCxnSpPr>
        <p:spPr>
          <a:xfrm flipH="1">
            <a:off x="3352800" y="5763904"/>
            <a:ext cx="1408265"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406525" y="5795180"/>
            <a:ext cx="1611302" cy="338554"/>
          </a:xfrm>
          <a:prstGeom prst="rect">
            <a:avLst/>
          </a:prstGeom>
          <a:noFill/>
        </p:spPr>
        <p:txBody>
          <a:bodyPr wrap="square" rtlCol="0">
            <a:spAutoFit/>
          </a:bodyPr>
          <a:lstStyle/>
          <a:p>
            <a:r>
              <a:rPr lang="en-US" altLang="zh-CN" sz="1600" b="1" dirty="0" smtClean="0">
                <a:solidFill>
                  <a:srgbClr val="FF0000"/>
                </a:solidFill>
              </a:rPr>
              <a:t>6. Migrate back</a:t>
            </a:r>
            <a:endParaRPr lang="zh-CN" altLang="en-US" sz="1600" b="1" dirty="0">
              <a:solidFill>
                <a:srgbClr val="FF0000"/>
              </a:solidFill>
            </a:endParaRPr>
          </a:p>
        </p:txBody>
      </p:sp>
    </p:spTree>
    <p:extLst>
      <p:ext uri="{BB962C8B-B14F-4D97-AF65-F5344CB8AC3E}">
        <p14:creationId xmlns:p14="http://schemas.microsoft.com/office/powerpoint/2010/main" val="204505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6" grpId="0"/>
      <p:bldP spid="34" grpId="0"/>
      <p:bldP spid="47" grpId="0"/>
      <p:bldP spid="5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a:xfrm>
            <a:off x="457200" y="1447800"/>
            <a:ext cx="8229600" cy="4800600"/>
          </a:xfrm>
        </p:spPr>
        <p:txBody>
          <a:bodyPr>
            <a:normAutofit/>
          </a:bodyPr>
          <a:lstStyle/>
          <a:p>
            <a:r>
              <a:rPr lang="en-US" altLang="zh-CN" sz="3200" dirty="0" smtClean="0"/>
              <a:t>Introduction</a:t>
            </a:r>
            <a:endParaRPr lang="en-US" sz="3200" dirty="0"/>
          </a:p>
          <a:p>
            <a:r>
              <a:rPr lang="en-US" sz="3200" dirty="0" smtClean="0"/>
              <a:t>Motivation</a:t>
            </a:r>
            <a:r>
              <a:rPr lang="en-US" altLang="zh-CN" sz="3200" dirty="0"/>
              <a:t> and related works</a:t>
            </a:r>
            <a:endParaRPr lang="en-US" sz="3200" dirty="0"/>
          </a:p>
          <a:p>
            <a:r>
              <a:rPr lang="en-US" sz="3200" dirty="0"/>
              <a:t>System design</a:t>
            </a:r>
          </a:p>
          <a:p>
            <a:r>
              <a:rPr lang="en-US" sz="3200" dirty="0">
                <a:solidFill>
                  <a:srgbClr val="FF0000"/>
                </a:solidFill>
              </a:rPr>
              <a:t>Technical details</a:t>
            </a:r>
          </a:p>
          <a:p>
            <a:r>
              <a:rPr lang="en-US" sz="3200" dirty="0" smtClean="0"/>
              <a:t>Evaluation</a:t>
            </a:r>
            <a:endParaRPr lang="en-US" sz="32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Tree>
    <p:extLst>
      <p:ext uri="{BB962C8B-B14F-4D97-AF65-F5344CB8AC3E}">
        <p14:creationId xmlns:p14="http://schemas.microsoft.com/office/powerpoint/2010/main" val="2427479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Input data sources for method</a:t>
            </a:r>
            <a:endParaRPr lang="en-US" dirty="0"/>
          </a:p>
        </p:txBody>
      </p:sp>
      <p:sp>
        <p:nvSpPr>
          <p:cNvPr id="3" name="Content Placeholder 2"/>
          <p:cNvSpPr>
            <a:spLocks noGrp="1"/>
          </p:cNvSpPr>
          <p:nvPr>
            <p:ph idx="1"/>
          </p:nvPr>
        </p:nvSpPr>
        <p:spPr/>
        <p:txBody>
          <a:bodyPr/>
          <a:lstStyle/>
          <a:p>
            <a:r>
              <a:rPr lang="en-US" sz="3000" dirty="0" smtClean="0"/>
              <a:t>Two input data sources for a method:</a:t>
            </a:r>
            <a:endParaRPr lang="en-US" altLang="zh-CN" sz="3000" dirty="0" smtClean="0"/>
          </a:p>
          <a:p>
            <a:pPr lvl="1"/>
            <a:r>
              <a:rPr lang="en-US" sz="2600" dirty="0" smtClean="0"/>
              <a:t>Method arguments </a:t>
            </a:r>
          </a:p>
          <a:p>
            <a:pPr lvl="1"/>
            <a:r>
              <a:rPr lang="en-US" sz="2600" dirty="0" smtClean="0"/>
              <a:t>Class static fields</a:t>
            </a:r>
            <a:endParaRPr lang="en-US" sz="30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pic>
        <p:nvPicPr>
          <p:cNvPr id="5" name="Picture 4"/>
          <p:cNvPicPr>
            <a:picLocks noChangeAspect="1"/>
          </p:cNvPicPr>
          <p:nvPr/>
        </p:nvPicPr>
        <p:blipFill>
          <a:blip r:embed="rId3"/>
          <a:stretch>
            <a:fillRect/>
          </a:stretch>
        </p:blipFill>
        <p:spPr>
          <a:xfrm>
            <a:off x="838200" y="3383525"/>
            <a:ext cx="7467600" cy="2888456"/>
          </a:xfrm>
          <a:prstGeom prst="rect">
            <a:avLst/>
          </a:prstGeom>
        </p:spPr>
      </p:pic>
      <p:sp>
        <p:nvSpPr>
          <p:cNvPr id="10" name="Rectangle 9"/>
          <p:cNvSpPr/>
          <p:nvPr/>
        </p:nvSpPr>
        <p:spPr>
          <a:xfrm>
            <a:off x="4210050" y="3733800"/>
            <a:ext cx="723900" cy="391418"/>
          </a:xfrm>
          <a:prstGeom prst="rect">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Rectangle 10"/>
          <p:cNvSpPr/>
          <p:nvPr/>
        </p:nvSpPr>
        <p:spPr>
          <a:xfrm>
            <a:off x="6858000" y="3733800"/>
            <a:ext cx="723900" cy="348109"/>
          </a:xfrm>
          <a:prstGeom prst="rect">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Straight Arrow Connector 12"/>
          <p:cNvCxnSpPr/>
          <p:nvPr/>
        </p:nvCxnSpPr>
        <p:spPr>
          <a:xfrm flipH="1">
            <a:off x="2530053" y="3326748"/>
            <a:ext cx="566737" cy="50958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096790" y="3084509"/>
            <a:ext cx="576263" cy="400110"/>
          </a:xfrm>
          <a:prstGeom prst="rect">
            <a:avLst/>
          </a:prstGeom>
          <a:solidFill>
            <a:schemeClr val="lt1"/>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zh-CN" sz="2000" b="1" dirty="0" smtClean="0">
                <a:solidFill>
                  <a:srgbClr val="FF0000"/>
                </a:solidFill>
              </a:rPr>
              <a:t>this</a:t>
            </a:r>
            <a:endParaRPr lang="zh-CN" altLang="en-US" sz="2000" b="1" dirty="0">
              <a:solidFill>
                <a:srgbClr val="FF0000"/>
              </a:solidFill>
            </a:endParaRPr>
          </a:p>
        </p:txBody>
      </p:sp>
      <p:sp>
        <p:nvSpPr>
          <p:cNvPr id="16" name="Rectangle 15"/>
          <p:cNvSpPr/>
          <p:nvPr/>
        </p:nvSpPr>
        <p:spPr>
          <a:xfrm>
            <a:off x="2005892" y="4480091"/>
            <a:ext cx="2337508" cy="320509"/>
          </a:xfrm>
          <a:prstGeom prst="rect">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13400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10"/>
                                        </p:tgtEl>
                                      </p:cBhvr>
                                    </p:animEffect>
                                    <p:set>
                                      <p:cBhvr>
                                        <p:cTn id="21" dur="1" fill="hold">
                                          <p:stCondLst>
                                            <p:cond delay="499"/>
                                          </p:stCondLst>
                                        </p:cTn>
                                        <p:tgtEl>
                                          <p:spTgt spid="10"/>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11"/>
                                        </p:tgtEl>
                                      </p:cBhvr>
                                    </p:animEffect>
                                    <p:set>
                                      <p:cBhvr>
                                        <p:cTn id="24" dur="1" fill="hold">
                                          <p:stCondLst>
                                            <p:cond delay="499"/>
                                          </p:stCondLst>
                                        </p:cTn>
                                        <p:tgtEl>
                                          <p:spTgt spid="11"/>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13"/>
                                        </p:tgtEl>
                                      </p:cBhvr>
                                    </p:animEffect>
                                    <p:set>
                                      <p:cBhvr>
                                        <p:cTn id="27" dur="1" fill="hold">
                                          <p:stCondLst>
                                            <p:cond delay="499"/>
                                          </p:stCondLst>
                                        </p:cTn>
                                        <p:tgtEl>
                                          <p:spTgt spid="13"/>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15"/>
                                        </p:tgtEl>
                                      </p:cBhvr>
                                    </p:animEffect>
                                    <p:set>
                                      <p:cBhvr>
                                        <p:cTn id="30" dur="1" fill="hold">
                                          <p:stCondLst>
                                            <p:cond delay="499"/>
                                          </p:stCondLst>
                                        </p:cTn>
                                        <p:tgtEl>
                                          <p:spTgt spid="15"/>
                                        </p:tgtEl>
                                        <p:attrNameLst>
                                          <p:attrName>style.visibility</p:attrName>
                                        </p:attrNameLst>
                                      </p:cBhvr>
                                      <p:to>
                                        <p:strVal val="hidden"/>
                                      </p:to>
                                    </p:set>
                                  </p:childTnLst>
                                </p:cTn>
                              </p:par>
                              <p:par>
                                <p:cTn id="31" presetID="10"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5" grpId="0" animBg="1"/>
      <p:bldP spid="15" grpId="1"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Offline Parsing Components</a:t>
            </a:r>
            <a:endParaRPr lang="en-US"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
        <p:nvSpPr>
          <p:cNvPr id="3" name="Content Placeholder 2"/>
          <p:cNvSpPr>
            <a:spLocks noGrp="1"/>
          </p:cNvSpPr>
          <p:nvPr>
            <p:ph idx="1"/>
          </p:nvPr>
        </p:nvSpPr>
        <p:spPr/>
        <p:txBody>
          <a:bodyPr>
            <a:normAutofit/>
          </a:bodyPr>
          <a:lstStyle/>
          <a:p>
            <a:r>
              <a:rPr lang="en-US" altLang="zh-CN" sz="3000" dirty="0"/>
              <a:t>Method Argument Parsing </a:t>
            </a:r>
            <a:r>
              <a:rPr lang="en-US" altLang="zh-CN" sz="3000" dirty="0" smtClean="0"/>
              <a:t>Component</a:t>
            </a:r>
          </a:p>
          <a:p>
            <a:pPr marL="0" indent="0">
              <a:buNone/>
            </a:pPr>
            <a:r>
              <a:rPr lang="en-US" altLang="zh-CN" sz="2600" dirty="0" smtClean="0"/>
              <a:t>To determine which </a:t>
            </a:r>
            <a:r>
              <a:rPr lang="en-US" altLang="zh-CN" sz="2600" dirty="0"/>
              <a:t>fields in the input arguments may be accessed </a:t>
            </a:r>
            <a:r>
              <a:rPr lang="en-US" altLang="zh-CN" sz="2600" dirty="0" smtClean="0"/>
              <a:t>during method </a:t>
            </a:r>
            <a:r>
              <a:rPr lang="en-US" altLang="zh-CN" sz="2600" dirty="0"/>
              <a:t>execution</a:t>
            </a:r>
            <a:r>
              <a:rPr lang="en-US" altLang="zh-CN" sz="2600" dirty="0" smtClean="0"/>
              <a:t>.</a:t>
            </a:r>
            <a:endParaRPr lang="en-US" altLang="zh-CN" sz="3000" dirty="0"/>
          </a:p>
          <a:p>
            <a:pPr lvl="1">
              <a:spcBef>
                <a:spcPts val="0"/>
              </a:spcBef>
            </a:pPr>
            <a:r>
              <a:rPr lang="en-US" altLang="zh-CN" sz="2600" dirty="0"/>
              <a:t>Go through all the possible execution </a:t>
            </a:r>
            <a:r>
              <a:rPr lang="en-US" altLang="zh-CN" sz="2600" dirty="0" smtClean="0"/>
              <a:t>paths</a:t>
            </a:r>
          </a:p>
          <a:p>
            <a:pPr lvl="1">
              <a:spcBef>
                <a:spcPts val="0"/>
              </a:spcBef>
            </a:pPr>
            <a:r>
              <a:rPr lang="en-US" altLang="zh-CN" sz="2600" dirty="0" smtClean="0"/>
              <a:t>Emulate the </a:t>
            </a:r>
            <a:r>
              <a:rPr lang="en-US" altLang="zh-CN" sz="2600" dirty="0"/>
              <a:t>instruction </a:t>
            </a:r>
            <a:r>
              <a:rPr lang="en-US" altLang="zh-CN" sz="2600" dirty="0" smtClean="0"/>
              <a:t>effects to find out the accessing field of an object</a:t>
            </a:r>
            <a:endParaRPr lang="en-US" altLang="zh-CN" sz="2600" i="1" dirty="0" smtClean="0"/>
          </a:p>
          <a:p>
            <a:r>
              <a:rPr lang="en-US" sz="3000" dirty="0" smtClean="0"/>
              <a:t>Class Static Field Parsing Component</a:t>
            </a:r>
          </a:p>
          <a:p>
            <a:pPr marL="0" indent="0">
              <a:buNone/>
            </a:pPr>
            <a:r>
              <a:rPr lang="en-US" altLang="zh-CN" sz="2600" dirty="0" smtClean="0"/>
              <a:t>To find </a:t>
            </a:r>
            <a:r>
              <a:rPr lang="en-US" altLang="zh-CN" sz="2600" dirty="0"/>
              <a:t>out which class and its static fields may be </a:t>
            </a:r>
            <a:r>
              <a:rPr lang="en-US" altLang="zh-CN" sz="2600" dirty="0" smtClean="0"/>
              <a:t>operated by a method.</a:t>
            </a:r>
            <a:endParaRPr lang="en-US" altLang="zh-CN" sz="3000" dirty="0"/>
          </a:p>
          <a:p>
            <a:pPr lvl="1">
              <a:spcBef>
                <a:spcPts val="0"/>
              </a:spcBef>
            </a:pPr>
            <a:r>
              <a:rPr lang="en-US" altLang="zh-CN" sz="2600" dirty="0" smtClean="0"/>
              <a:t>Parse only the static field access instructions</a:t>
            </a:r>
            <a:endParaRPr lang="en-US" altLang="zh-CN" sz="2600" dirty="0"/>
          </a:p>
        </p:txBody>
      </p:sp>
    </p:spTree>
    <p:extLst>
      <p:ext uri="{BB962C8B-B14F-4D97-AF65-F5344CB8AC3E}">
        <p14:creationId xmlns:p14="http://schemas.microsoft.com/office/powerpoint/2010/main" val="3390255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23825" y="1905000"/>
            <a:ext cx="4448175" cy="4267200"/>
          </a:xfrm>
          <a:prstGeom prst="rect">
            <a:avLst/>
          </a:prstGeom>
        </p:spPr>
      </p:pic>
      <p:pic>
        <p:nvPicPr>
          <p:cNvPr id="30" name="Picture 29"/>
          <p:cNvPicPr>
            <a:picLocks noChangeAspect="1"/>
          </p:cNvPicPr>
          <p:nvPr/>
        </p:nvPicPr>
        <p:blipFill>
          <a:blip r:embed="rId4"/>
          <a:stretch>
            <a:fillRect/>
          </a:stretch>
        </p:blipFill>
        <p:spPr>
          <a:xfrm>
            <a:off x="3352502" y="2430599"/>
            <a:ext cx="5822205" cy="1720799"/>
          </a:xfrm>
          <a:prstGeom prst="rect">
            <a:avLst/>
          </a:prstGeom>
        </p:spPr>
      </p:pic>
      <p:sp>
        <p:nvSpPr>
          <p:cNvPr id="2" name="Title 1"/>
          <p:cNvSpPr>
            <a:spLocks noGrp="1"/>
          </p:cNvSpPr>
          <p:nvPr>
            <p:ph type="title"/>
          </p:nvPr>
        </p:nvSpPr>
        <p:spPr>
          <a:xfrm>
            <a:off x="457200" y="0"/>
            <a:ext cx="8686800" cy="1143000"/>
          </a:xfrm>
        </p:spPr>
        <p:txBody>
          <a:bodyPr>
            <a:noAutofit/>
          </a:bodyPr>
          <a:lstStyle/>
          <a:p>
            <a:r>
              <a:rPr lang="en-US" altLang="zh-CN" sz="4000" dirty="0"/>
              <a:t>Method Argument Parsing Component</a:t>
            </a:r>
            <a:endParaRPr lang="en-US" sz="40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
        <p:nvSpPr>
          <p:cNvPr id="3" name="Content Placeholder 2"/>
          <p:cNvSpPr>
            <a:spLocks noGrp="1"/>
          </p:cNvSpPr>
          <p:nvPr>
            <p:ph idx="1"/>
          </p:nvPr>
        </p:nvSpPr>
        <p:spPr/>
        <p:txBody>
          <a:bodyPr>
            <a:normAutofit/>
          </a:bodyPr>
          <a:lstStyle/>
          <a:p>
            <a:r>
              <a:rPr lang="en-US" altLang="zh-CN" sz="3000" dirty="0" smtClean="0"/>
              <a:t>Go </a:t>
            </a:r>
            <a:r>
              <a:rPr lang="en-US" altLang="zh-CN" sz="3000" dirty="0"/>
              <a:t>through all the possible </a:t>
            </a:r>
            <a:r>
              <a:rPr lang="en-US" altLang="zh-CN" sz="3000" dirty="0" smtClean="0"/>
              <a:t>execution paths</a:t>
            </a:r>
            <a:endParaRPr lang="en-US" altLang="zh-CN" sz="3000" baseline="-25000" dirty="0"/>
          </a:p>
        </p:txBody>
      </p:sp>
      <p:cxnSp>
        <p:nvCxnSpPr>
          <p:cNvPr id="8" name="Straight Arrow Connector 7"/>
          <p:cNvCxnSpPr>
            <a:stCxn id="12" idx="1"/>
          </p:cNvCxnSpPr>
          <p:nvPr/>
        </p:nvCxnSpPr>
        <p:spPr>
          <a:xfrm flipH="1" flipV="1">
            <a:off x="4114800" y="5181602"/>
            <a:ext cx="1828502" cy="16253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943302" y="5113299"/>
            <a:ext cx="2286298" cy="461665"/>
          </a:xfrm>
          <a:prstGeom prst="rect">
            <a:avLst/>
          </a:prstGeom>
          <a:noFill/>
        </p:spPr>
        <p:txBody>
          <a:bodyPr wrap="square" rtlCol="0">
            <a:spAutoFit/>
          </a:bodyPr>
          <a:lstStyle/>
          <a:p>
            <a:r>
              <a:rPr lang="en-US" altLang="zh-CN" sz="2400" b="1" dirty="0" smtClean="0">
                <a:solidFill>
                  <a:srgbClr val="FF0000"/>
                </a:solidFill>
              </a:rPr>
              <a:t>Polymorphism</a:t>
            </a:r>
            <a:endParaRPr lang="zh-CN" altLang="en-US" sz="2400" b="1" dirty="0">
              <a:solidFill>
                <a:srgbClr val="FF0000"/>
              </a:solidFill>
            </a:endParaRPr>
          </a:p>
        </p:txBody>
      </p:sp>
      <p:cxnSp>
        <p:nvCxnSpPr>
          <p:cNvPr id="14" name="Straight Arrow Connector 13"/>
          <p:cNvCxnSpPr>
            <a:stCxn id="12" idx="1"/>
          </p:cNvCxnSpPr>
          <p:nvPr/>
        </p:nvCxnSpPr>
        <p:spPr>
          <a:xfrm flipH="1" flipV="1">
            <a:off x="5638800" y="3810000"/>
            <a:ext cx="304502" cy="153413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590651" y="2209800"/>
            <a:ext cx="2667000" cy="461665"/>
          </a:xfrm>
          <a:prstGeom prst="rect">
            <a:avLst/>
          </a:prstGeom>
          <a:noFill/>
        </p:spPr>
        <p:txBody>
          <a:bodyPr wrap="square" rtlCol="0">
            <a:spAutoFit/>
          </a:bodyPr>
          <a:lstStyle/>
          <a:p>
            <a:r>
              <a:rPr lang="en-US" altLang="zh-CN" sz="2400" b="1" dirty="0" smtClean="0">
                <a:solidFill>
                  <a:srgbClr val="FF0000"/>
                </a:solidFill>
              </a:rPr>
              <a:t>Control statements</a:t>
            </a:r>
            <a:endParaRPr lang="zh-CN" altLang="en-US" sz="2400" b="1" dirty="0">
              <a:solidFill>
                <a:srgbClr val="FF0000"/>
              </a:solidFill>
            </a:endParaRPr>
          </a:p>
        </p:txBody>
      </p:sp>
      <p:cxnSp>
        <p:nvCxnSpPr>
          <p:cNvPr id="18" name="Straight Arrow Connector 17"/>
          <p:cNvCxnSpPr>
            <a:stCxn id="17" idx="1"/>
          </p:cNvCxnSpPr>
          <p:nvPr/>
        </p:nvCxnSpPr>
        <p:spPr>
          <a:xfrm flipH="1">
            <a:off x="1828800" y="2440633"/>
            <a:ext cx="761851" cy="7396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5141230" y="2322651"/>
            <a:ext cx="837170" cy="10794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p:nvPicPr>
        <p:blipFill>
          <a:blip r:embed="rId5"/>
          <a:stretch>
            <a:fillRect/>
          </a:stretch>
        </p:blipFill>
        <p:spPr>
          <a:xfrm>
            <a:off x="5485953" y="1747786"/>
            <a:ext cx="1759348" cy="1054176"/>
          </a:xfrm>
          <a:prstGeom prst="rect">
            <a:avLst/>
          </a:prstGeom>
        </p:spPr>
      </p:pic>
      <p:pic>
        <p:nvPicPr>
          <p:cNvPr id="41" name="Picture 40"/>
          <p:cNvPicPr>
            <a:picLocks noChangeAspect="1"/>
          </p:cNvPicPr>
          <p:nvPr/>
        </p:nvPicPr>
        <p:blipFill>
          <a:blip r:embed="rId6"/>
          <a:stretch>
            <a:fillRect/>
          </a:stretch>
        </p:blipFill>
        <p:spPr>
          <a:xfrm>
            <a:off x="5116040" y="2536424"/>
            <a:ext cx="881343" cy="333841"/>
          </a:xfrm>
          <a:prstGeom prst="rect">
            <a:avLst/>
          </a:prstGeom>
        </p:spPr>
      </p:pic>
    </p:spTree>
    <p:extLst>
      <p:ext uri="{BB962C8B-B14F-4D97-AF65-F5344CB8AC3E}">
        <p14:creationId xmlns:p14="http://schemas.microsoft.com/office/powerpoint/2010/main" val="132750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43000"/>
          </a:xfrm>
        </p:spPr>
        <p:txBody>
          <a:bodyPr>
            <a:normAutofit fontScale="90000"/>
          </a:bodyPr>
          <a:lstStyle/>
          <a:p>
            <a:r>
              <a:rPr lang="en-US" altLang="zh-CN" dirty="0"/>
              <a:t>Method Argument Parsing Component</a:t>
            </a:r>
            <a:endParaRPr lang="en-US" dirty="0"/>
          </a:p>
        </p:txBody>
      </p:sp>
      <p:sp>
        <p:nvSpPr>
          <p:cNvPr id="3" name="Content Placeholder 2"/>
          <p:cNvSpPr>
            <a:spLocks noGrp="1"/>
          </p:cNvSpPr>
          <p:nvPr>
            <p:ph idx="1"/>
          </p:nvPr>
        </p:nvSpPr>
        <p:spPr>
          <a:xfrm>
            <a:off x="457200" y="1447800"/>
            <a:ext cx="8229600" cy="4800600"/>
          </a:xfrm>
        </p:spPr>
        <p:txBody>
          <a:bodyPr>
            <a:normAutofit/>
          </a:bodyPr>
          <a:lstStyle/>
          <a:p>
            <a:r>
              <a:rPr lang="en-US" altLang="zh-CN" sz="3000" dirty="0"/>
              <a:t>Emulate the instruction effects to find out the accessing field of an object</a:t>
            </a:r>
            <a:endParaRPr lang="en-US" sz="3000" dirty="0" smtClean="0"/>
          </a:p>
          <a:p>
            <a:endParaRPr lang="en-US" sz="30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
        <p:nvSpPr>
          <p:cNvPr id="7" name="TextBox 6"/>
          <p:cNvSpPr txBox="1"/>
          <p:nvPr/>
        </p:nvSpPr>
        <p:spPr>
          <a:xfrm>
            <a:off x="228600" y="3842413"/>
            <a:ext cx="2438400" cy="1384995"/>
          </a:xfrm>
          <a:prstGeom prst="rect">
            <a:avLst/>
          </a:prstGeom>
          <a:noFill/>
        </p:spPr>
        <p:txBody>
          <a:bodyPr wrap="square" rtlCol="0">
            <a:spAutoFit/>
          </a:bodyPr>
          <a:lstStyle/>
          <a:p>
            <a:r>
              <a:rPr lang="en-US" altLang="zh-CN" sz="2800" dirty="0" smtClean="0"/>
              <a:t>Object Manipulation (Read): </a:t>
            </a:r>
            <a:endParaRPr lang="zh-CN" altLang="en-US" sz="2800" dirty="0"/>
          </a:p>
        </p:txBody>
      </p:sp>
      <p:pic>
        <p:nvPicPr>
          <p:cNvPr id="9" name="Picture 8"/>
          <p:cNvPicPr>
            <a:picLocks noChangeAspect="1"/>
          </p:cNvPicPr>
          <p:nvPr/>
        </p:nvPicPr>
        <p:blipFill>
          <a:blip r:embed="rId3"/>
          <a:stretch>
            <a:fillRect/>
          </a:stretch>
        </p:blipFill>
        <p:spPr>
          <a:xfrm>
            <a:off x="2514600" y="2438400"/>
            <a:ext cx="5181600" cy="3567397"/>
          </a:xfrm>
          <a:prstGeom prst="rect">
            <a:avLst/>
          </a:prstGeom>
        </p:spPr>
      </p:pic>
    </p:spTree>
    <p:extLst>
      <p:ext uri="{BB962C8B-B14F-4D97-AF65-F5344CB8AC3E}">
        <p14:creationId xmlns:p14="http://schemas.microsoft.com/office/powerpoint/2010/main" val="7938746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a:t>Class Static Field Parsing Component</a:t>
            </a:r>
            <a:endParaRPr lang="en-US" dirty="0"/>
          </a:p>
        </p:txBody>
      </p:sp>
      <p:sp>
        <p:nvSpPr>
          <p:cNvPr id="3" name="Content Placeholder 2"/>
          <p:cNvSpPr>
            <a:spLocks noGrp="1"/>
          </p:cNvSpPr>
          <p:nvPr>
            <p:ph idx="1"/>
          </p:nvPr>
        </p:nvSpPr>
        <p:spPr>
          <a:xfrm>
            <a:off x="457200" y="1447800"/>
            <a:ext cx="8229600" cy="4800600"/>
          </a:xfrm>
        </p:spPr>
        <p:txBody>
          <a:bodyPr>
            <a:normAutofit/>
          </a:bodyPr>
          <a:lstStyle/>
          <a:p>
            <a:r>
              <a:rPr lang="en-US" altLang="zh-CN" sz="3000" dirty="0" smtClean="0"/>
              <a:t>Identify relevant class static field</a:t>
            </a:r>
          </a:p>
          <a:p>
            <a:r>
              <a:rPr lang="en-US" altLang="zh-CN" sz="3000" dirty="0" smtClean="0"/>
              <a:t>Parsing instructions manipulating class static field</a:t>
            </a:r>
          </a:p>
          <a:p>
            <a:r>
              <a:rPr lang="en-US" altLang="zh-CN" sz="3000" dirty="0" smtClean="0"/>
              <a:t>Not considering execution paths</a:t>
            </a:r>
          </a:p>
          <a:p>
            <a:endParaRPr lang="en-US" sz="3000" dirty="0" smtClean="0"/>
          </a:p>
          <a:p>
            <a:endParaRPr lang="en-US" sz="30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pic>
        <p:nvPicPr>
          <p:cNvPr id="6" name="Picture 5"/>
          <p:cNvPicPr>
            <a:picLocks noChangeAspect="1"/>
          </p:cNvPicPr>
          <p:nvPr/>
        </p:nvPicPr>
        <p:blipFill>
          <a:blip r:embed="rId3"/>
          <a:stretch>
            <a:fillRect/>
          </a:stretch>
        </p:blipFill>
        <p:spPr>
          <a:xfrm>
            <a:off x="3408048" y="3200400"/>
            <a:ext cx="3449952" cy="3228056"/>
          </a:xfrm>
          <a:prstGeom prst="rect">
            <a:avLst/>
          </a:prstGeom>
        </p:spPr>
      </p:pic>
    </p:spTree>
    <p:extLst>
      <p:ext uri="{BB962C8B-B14F-4D97-AF65-F5344CB8AC3E}">
        <p14:creationId xmlns:p14="http://schemas.microsoft.com/office/powerpoint/2010/main" val="3687919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Metadata Maintenance</a:t>
            </a:r>
            <a:endParaRPr lang="en-US" dirty="0"/>
          </a:p>
        </p:txBody>
      </p:sp>
      <p:sp>
        <p:nvSpPr>
          <p:cNvPr id="3" name="Content Placeholder 2"/>
          <p:cNvSpPr>
            <a:spLocks noGrp="1"/>
          </p:cNvSpPr>
          <p:nvPr>
            <p:ph idx="1"/>
          </p:nvPr>
        </p:nvSpPr>
        <p:spPr>
          <a:xfrm>
            <a:off x="457200" y="1447800"/>
            <a:ext cx="8229600" cy="4800600"/>
          </a:xfrm>
        </p:spPr>
        <p:txBody>
          <a:bodyPr>
            <a:normAutofit/>
          </a:bodyPr>
          <a:lstStyle/>
          <a:p>
            <a:r>
              <a:rPr lang="en-US" altLang="zh-CN" sz="3000" dirty="0"/>
              <a:t>Java </a:t>
            </a:r>
            <a:r>
              <a:rPr lang="en-US" altLang="zh-CN" sz="3000" dirty="0" smtClean="0"/>
              <a:t>object </a:t>
            </a:r>
            <a:r>
              <a:rPr lang="en-US" altLang="zh-CN" sz="3000" dirty="0"/>
              <a:t>can be organized as a tree-based </a:t>
            </a:r>
            <a:r>
              <a:rPr lang="en-US" altLang="zh-CN" sz="3000" dirty="0" smtClean="0"/>
              <a:t>structure</a:t>
            </a:r>
          </a:p>
          <a:p>
            <a:r>
              <a:rPr lang="en-US" altLang="zh-CN" sz="3000" dirty="0" smtClean="0"/>
              <a:t>Record Parsing result by </a:t>
            </a:r>
            <a:r>
              <a:rPr lang="en-US" altLang="zh-CN" sz="3200" dirty="0" smtClean="0"/>
              <a:t>breadth-first traversal of </a:t>
            </a:r>
            <a:r>
              <a:rPr lang="en-US" altLang="zh-CN" sz="3200" dirty="0"/>
              <a:t>the object trees</a:t>
            </a:r>
            <a:endParaRPr lang="en-US" altLang="zh-CN" sz="3000" dirty="0" smtClean="0"/>
          </a:p>
          <a:p>
            <a:endParaRPr lang="en-US" sz="3000" dirty="0" smtClean="0"/>
          </a:p>
          <a:p>
            <a:endParaRPr lang="en-US" sz="30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pic>
        <p:nvPicPr>
          <p:cNvPr id="6" name="Picture 5"/>
          <p:cNvPicPr>
            <a:picLocks noChangeAspect="1"/>
          </p:cNvPicPr>
          <p:nvPr/>
        </p:nvPicPr>
        <p:blipFill>
          <a:blip r:embed="rId3"/>
          <a:stretch>
            <a:fillRect/>
          </a:stretch>
        </p:blipFill>
        <p:spPr>
          <a:xfrm>
            <a:off x="36443" y="3410364"/>
            <a:ext cx="2669568" cy="2838036"/>
          </a:xfrm>
          <a:prstGeom prst="rect">
            <a:avLst/>
          </a:prstGeom>
        </p:spPr>
      </p:pic>
      <p:pic>
        <p:nvPicPr>
          <p:cNvPr id="8" name="Picture 7"/>
          <p:cNvPicPr>
            <a:picLocks noChangeAspect="1"/>
          </p:cNvPicPr>
          <p:nvPr/>
        </p:nvPicPr>
        <p:blipFill>
          <a:blip r:embed="rId4"/>
          <a:stretch>
            <a:fillRect/>
          </a:stretch>
        </p:blipFill>
        <p:spPr>
          <a:xfrm>
            <a:off x="2123473" y="4088296"/>
            <a:ext cx="7145866" cy="2133600"/>
          </a:xfrm>
          <a:prstGeom prst="rect">
            <a:avLst/>
          </a:prstGeom>
        </p:spPr>
      </p:pic>
    </p:spTree>
    <p:extLst>
      <p:ext uri="{BB962C8B-B14F-4D97-AF65-F5344CB8AC3E}">
        <p14:creationId xmlns:p14="http://schemas.microsoft.com/office/powerpoint/2010/main" val="3364803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a:xfrm>
            <a:off x="457200" y="1447800"/>
            <a:ext cx="8229600" cy="4800600"/>
          </a:xfrm>
        </p:spPr>
        <p:txBody>
          <a:bodyPr>
            <a:normAutofit/>
          </a:bodyPr>
          <a:lstStyle/>
          <a:p>
            <a:r>
              <a:rPr lang="en-US" altLang="zh-CN" sz="3200" dirty="0" smtClean="0"/>
              <a:t>Introduction</a:t>
            </a:r>
            <a:endParaRPr lang="en-US" sz="3200" dirty="0"/>
          </a:p>
          <a:p>
            <a:r>
              <a:rPr lang="en-US" sz="3200" dirty="0" smtClean="0"/>
              <a:t>Motivation and related works</a:t>
            </a:r>
          </a:p>
          <a:p>
            <a:r>
              <a:rPr lang="en-US" sz="3200" dirty="0" smtClean="0"/>
              <a:t>System design</a:t>
            </a:r>
          </a:p>
          <a:p>
            <a:r>
              <a:rPr lang="en-US" sz="3200" dirty="0" smtClean="0"/>
              <a:t>Technical details</a:t>
            </a:r>
          </a:p>
          <a:p>
            <a:r>
              <a:rPr lang="en-US" sz="3200" dirty="0" smtClean="0"/>
              <a:t>Evaluation</a:t>
            </a:r>
            <a:endParaRPr lang="en-US" sz="32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stretch>
            <a:fillRect/>
          </a:stretch>
        </p:blipFill>
        <p:spPr>
          <a:xfrm>
            <a:off x="251652" y="2076779"/>
            <a:ext cx="7518014" cy="3659807"/>
          </a:xfrm>
          <a:prstGeom prst="rect">
            <a:avLst/>
          </a:prstGeom>
        </p:spPr>
      </p:pic>
      <p:sp>
        <p:nvSpPr>
          <p:cNvPr id="2" name="Title 1"/>
          <p:cNvSpPr>
            <a:spLocks noGrp="1"/>
          </p:cNvSpPr>
          <p:nvPr>
            <p:ph type="title"/>
          </p:nvPr>
        </p:nvSpPr>
        <p:spPr/>
        <p:txBody>
          <a:bodyPr>
            <a:normAutofit/>
          </a:bodyPr>
          <a:lstStyle/>
          <a:p>
            <a:r>
              <a:rPr lang="en-US" altLang="zh-CN" dirty="0" smtClean="0"/>
              <a:t>Run-time Migration Component</a:t>
            </a:r>
            <a:endParaRPr lang="en-US" dirty="0"/>
          </a:p>
        </p:txBody>
      </p:sp>
      <p:sp>
        <p:nvSpPr>
          <p:cNvPr id="3" name="Content Placeholder 2"/>
          <p:cNvSpPr>
            <a:spLocks noGrp="1"/>
          </p:cNvSpPr>
          <p:nvPr>
            <p:ph idx="1"/>
          </p:nvPr>
        </p:nvSpPr>
        <p:spPr>
          <a:xfrm>
            <a:off x="457200" y="1447800"/>
            <a:ext cx="8229600" cy="4800600"/>
          </a:xfrm>
        </p:spPr>
        <p:txBody>
          <a:bodyPr>
            <a:normAutofit/>
          </a:bodyPr>
          <a:lstStyle/>
          <a:p>
            <a:endParaRPr lang="en-US" sz="30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
        <p:nvSpPr>
          <p:cNvPr id="6" name="TextBox 5"/>
          <p:cNvSpPr txBox="1"/>
          <p:nvPr/>
        </p:nvSpPr>
        <p:spPr>
          <a:xfrm>
            <a:off x="-44104" y="1648294"/>
            <a:ext cx="4889272" cy="523220"/>
          </a:xfrm>
          <a:prstGeom prst="rect">
            <a:avLst/>
          </a:prstGeom>
          <a:noFill/>
        </p:spPr>
        <p:txBody>
          <a:bodyPr wrap="square" rtlCol="0">
            <a:spAutoFit/>
          </a:bodyPr>
          <a:lstStyle/>
          <a:p>
            <a:r>
              <a:rPr lang="en-US" altLang="zh-CN" sz="2800" b="1" dirty="0" smtClean="0"/>
              <a:t>1. Method Invocation Tracking</a:t>
            </a:r>
            <a:endParaRPr lang="zh-CN" altLang="en-US" sz="2800" b="1" dirty="0"/>
          </a:p>
        </p:txBody>
      </p:sp>
      <p:sp>
        <p:nvSpPr>
          <p:cNvPr id="7" name="Right Arrow 6"/>
          <p:cNvSpPr/>
          <p:nvPr/>
        </p:nvSpPr>
        <p:spPr>
          <a:xfrm>
            <a:off x="2099739" y="3605887"/>
            <a:ext cx="3920061" cy="35306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a:p>
        </p:txBody>
      </p:sp>
      <p:sp>
        <p:nvSpPr>
          <p:cNvPr id="8" name="TextBox 7"/>
          <p:cNvSpPr txBox="1"/>
          <p:nvPr/>
        </p:nvSpPr>
        <p:spPr>
          <a:xfrm>
            <a:off x="2405139" y="2815217"/>
            <a:ext cx="3332451" cy="954107"/>
          </a:xfrm>
          <a:prstGeom prst="rect">
            <a:avLst/>
          </a:prstGeom>
          <a:noFill/>
        </p:spPr>
        <p:txBody>
          <a:bodyPr wrap="none" rtlCol="0">
            <a:spAutoFit/>
          </a:bodyPr>
          <a:lstStyle/>
          <a:p>
            <a:r>
              <a:rPr lang="en-US" altLang="zh-CN" sz="2800" b="1" dirty="0" smtClean="0"/>
              <a:t>2. </a:t>
            </a:r>
            <a:r>
              <a:rPr lang="en-US" altLang="zh-CN" sz="2800" b="1" dirty="0"/>
              <a:t>Context </a:t>
            </a:r>
            <a:r>
              <a:rPr lang="en-US" altLang="zh-CN" sz="2800" b="1" dirty="0" smtClean="0"/>
              <a:t>Migration </a:t>
            </a:r>
          </a:p>
          <a:p>
            <a:r>
              <a:rPr lang="en-US" altLang="zh-CN" sz="2800" b="1" dirty="0" smtClean="0"/>
              <a:t>to </a:t>
            </a:r>
            <a:r>
              <a:rPr lang="en-US" altLang="zh-CN" sz="2800" b="1" dirty="0"/>
              <a:t>the Cloud</a:t>
            </a:r>
            <a:endParaRPr lang="zh-CN" altLang="en-US" sz="2800" b="1" dirty="0"/>
          </a:p>
        </p:txBody>
      </p:sp>
      <p:sp>
        <p:nvSpPr>
          <p:cNvPr id="9" name="U-Turn Arrow 8"/>
          <p:cNvSpPr/>
          <p:nvPr/>
        </p:nvSpPr>
        <p:spPr>
          <a:xfrm rot="5400000">
            <a:off x="6963478" y="4160314"/>
            <a:ext cx="408146" cy="376467"/>
          </a:xfrm>
          <a:prstGeom prst="utur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solidFill>
                <a:schemeClr val="tx1"/>
              </a:solidFill>
            </a:endParaRPr>
          </a:p>
        </p:txBody>
      </p:sp>
      <p:sp>
        <p:nvSpPr>
          <p:cNvPr id="10" name="TextBox 9"/>
          <p:cNvSpPr txBox="1"/>
          <p:nvPr/>
        </p:nvSpPr>
        <p:spPr>
          <a:xfrm>
            <a:off x="7326686" y="3440606"/>
            <a:ext cx="1703800" cy="1815882"/>
          </a:xfrm>
          <a:prstGeom prst="rect">
            <a:avLst/>
          </a:prstGeom>
          <a:noFill/>
        </p:spPr>
        <p:txBody>
          <a:bodyPr wrap="none" rtlCol="0">
            <a:spAutoFit/>
          </a:bodyPr>
          <a:lstStyle/>
          <a:p>
            <a:r>
              <a:rPr lang="en-US" altLang="zh-CN" sz="2800" b="1" dirty="0" smtClean="0"/>
              <a:t>3. Context</a:t>
            </a:r>
          </a:p>
          <a:p>
            <a:r>
              <a:rPr lang="en-US" altLang="zh-CN" sz="2800" b="1" dirty="0" smtClean="0"/>
              <a:t>Reload </a:t>
            </a:r>
          </a:p>
          <a:p>
            <a:r>
              <a:rPr lang="en-US" altLang="zh-CN" sz="2800" b="1" dirty="0" smtClean="0"/>
              <a:t>on </a:t>
            </a:r>
            <a:r>
              <a:rPr lang="en-US" altLang="zh-CN" sz="2800" b="1" dirty="0"/>
              <a:t>the </a:t>
            </a:r>
            <a:endParaRPr lang="en-US" altLang="zh-CN" sz="2800" b="1" dirty="0" smtClean="0"/>
          </a:p>
          <a:p>
            <a:r>
              <a:rPr lang="en-US" altLang="zh-CN" sz="2800" b="1" dirty="0" smtClean="0"/>
              <a:t>Cloud</a:t>
            </a:r>
            <a:endParaRPr lang="zh-CN" altLang="en-US" sz="2800" b="1" dirty="0"/>
          </a:p>
        </p:txBody>
      </p:sp>
      <p:sp>
        <p:nvSpPr>
          <p:cNvPr id="11" name="TextBox 10"/>
          <p:cNvSpPr txBox="1"/>
          <p:nvPr/>
        </p:nvSpPr>
        <p:spPr>
          <a:xfrm>
            <a:off x="1741626" y="5641851"/>
            <a:ext cx="6349943" cy="523220"/>
          </a:xfrm>
          <a:prstGeom prst="rect">
            <a:avLst/>
          </a:prstGeom>
          <a:noFill/>
        </p:spPr>
        <p:txBody>
          <a:bodyPr wrap="none" rtlCol="0">
            <a:spAutoFit/>
          </a:bodyPr>
          <a:lstStyle/>
          <a:p>
            <a:r>
              <a:rPr lang="en-US" altLang="zh-CN" sz="2800" b="1" dirty="0" smtClean="0"/>
              <a:t>4. Context Migration Back </a:t>
            </a:r>
            <a:r>
              <a:rPr lang="en-US" altLang="zh-CN" sz="2800" b="1" dirty="0"/>
              <a:t>to Local </a:t>
            </a:r>
            <a:r>
              <a:rPr lang="en-US" altLang="zh-CN" sz="2800" b="1" dirty="0" smtClean="0"/>
              <a:t>Device</a:t>
            </a:r>
            <a:endParaRPr lang="zh-CN" altLang="en-US" sz="2800" b="1" dirty="0"/>
          </a:p>
        </p:txBody>
      </p:sp>
      <p:sp>
        <p:nvSpPr>
          <p:cNvPr id="13" name="Right Arrow 12"/>
          <p:cNvSpPr/>
          <p:nvPr/>
        </p:nvSpPr>
        <p:spPr>
          <a:xfrm flipH="1">
            <a:off x="2122930" y="5260959"/>
            <a:ext cx="3896870" cy="353068"/>
          </a:xfrm>
          <a:prstGeom prst="rightArrow">
            <a:avLst/>
          </a:prstGeom>
          <a:solidFill>
            <a:srgbClr val="FF33CC"/>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a:solidFill>
                <a:srgbClr val="FF33CC"/>
              </a:solidFill>
            </a:endParaRPr>
          </a:p>
        </p:txBody>
      </p:sp>
    </p:spTree>
    <p:extLst>
      <p:ext uri="{BB962C8B-B14F-4D97-AF65-F5344CB8AC3E}">
        <p14:creationId xmlns:p14="http://schemas.microsoft.com/office/powerpoint/2010/main" val="9415920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3"/>
          <a:stretch>
            <a:fillRect/>
          </a:stretch>
        </p:blipFill>
        <p:spPr>
          <a:xfrm>
            <a:off x="469099" y="2534536"/>
            <a:ext cx="8571621" cy="3767839"/>
          </a:xfrm>
          <a:prstGeom prst="rect">
            <a:avLst/>
          </a:prstGeom>
        </p:spPr>
      </p:pic>
      <p:sp>
        <p:nvSpPr>
          <p:cNvPr id="2" name="Title 1"/>
          <p:cNvSpPr>
            <a:spLocks noGrp="1"/>
          </p:cNvSpPr>
          <p:nvPr>
            <p:ph type="title"/>
          </p:nvPr>
        </p:nvSpPr>
        <p:spPr/>
        <p:txBody>
          <a:bodyPr>
            <a:normAutofit/>
          </a:bodyPr>
          <a:lstStyle/>
          <a:p>
            <a:r>
              <a:rPr lang="en-US" altLang="zh-CN" dirty="0"/>
              <a:t>Context Migration to the Cloud</a:t>
            </a:r>
            <a:endParaRPr lang="en-US" dirty="0"/>
          </a:p>
        </p:txBody>
      </p:sp>
      <p:sp>
        <p:nvSpPr>
          <p:cNvPr id="3" name="Content Placeholder 2"/>
          <p:cNvSpPr>
            <a:spLocks noGrp="1"/>
          </p:cNvSpPr>
          <p:nvPr>
            <p:ph idx="1"/>
          </p:nvPr>
        </p:nvSpPr>
        <p:spPr>
          <a:xfrm>
            <a:off x="457200" y="1447800"/>
            <a:ext cx="8229600" cy="4800600"/>
          </a:xfrm>
        </p:spPr>
        <p:txBody>
          <a:bodyPr>
            <a:normAutofit/>
          </a:bodyPr>
          <a:lstStyle/>
          <a:p>
            <a:r>
              <a:rPr lang="en-US" sz="3000" dirty="0" smtClean="0"/>
              <a:t>Offline parsing result metadata</a:t>
            </a:r>
          </a:p>
          <a:p>
            <a:r>
              <a:rPr lang="en-US" sz="3000" dirty="0" smtClean="0"/>
              <a:t>Dirty flag for every memory object by DSM</a:t>
            </a:r>
            <a:endParaRPr lang="en-US" sz="3000" dirty="0"/>
          </a:p>
        </p:txBody>
      </p:sp>
      <p:sp>
        <p:nvSpPr>
          <p:cNvPr id="4" name="Footer Placeholder 3"/>
          <p:cNvSpPr>
            <a:spLocks noGrp="1"/>
          </p:cNvSpPr>
          <p:nvPr>
            <p:ph type="ftr" sz="quarter" idx="11"/>
          </p:nvPr>
        </p:nvSpPr>
        <p:spPr>
          <a:xfrm>
            <a:off x="2957456" y="6475249"/>
            <a:ext cx="3200400" cy="365125"/>
          </a:xfrm>
        </p:spPr>
        <p:txBody>
          <a:bodyPr/>
          <a:lstStyle/>
          <a:p>
            <a:pPr fontAlgn="t"/>
            <a:r>
              <a:rPr lang="en-US" altLang="zh-CN" b="1" dirty="0"/>
              <a:t>IEEE INFOCOM 2015</a:t>
            </a:r>
          </a:p>
        </p:txBody>
      </p:sp>
      <p:sp>
        <p:nvSpPr>
          <p:cNvPr id="8" name="Oval 7"/>
          <p:cNvSpPr/>
          <p:nvPr/>
        </p:nvSpPr>
        <p:spPr>
          <a:xfrm>
            <a:off x="1181100" y="3448676"/>
            <a:ext cx="647700" cy="934078"/>
          </a:xfrm>
          <a:prstGeom prst="ellipse">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endParaRPr lang="zh-CN" altLang="en-US" b="1">
              <a:ln/>
              <a:solidFill>
                <a:schemeClr val="accent3"/>
              </a:solidFill>
            </a:endParaRPr>
          </a:p>
        </p:txBody>
      </p:sp>
      <p:sp>
        <p:nvSpPr>
          <p:cNvPr id="10" name="Oval 9"/>
          <p:cNvSpPr/>
          <p:nvPr/>
        </p:nvSpPr>
        <p:spPr>
          <a:xfrm>
            <a:off x="2209800" y="4382754"/>
            <a:ext cx="914400" cy="951246"/>
          </a:xfrm>
          <a:prstGeom prst="ellipse">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endParaRPr lang="zh-CN" altLang="en-US" b="1">
              <a:ln/>
              <a:solidFill>
                <a:schemeClr val="accent3"/>
              </a:solidFill>
            </a:endParaRPr>
          </a:p>
        </p:txBody>
      </p:sp>
      <p:sp>
        <p:nvSpPr>
          <p:cNvPr id="12" name="Oval 11"/>
          <p:cNvSpPr/>
          <p:nvPr/>
        </p:nvSpPr>
        <p:spPr>
          <a:xfrm>
            <a:off x="2030848" y="5218746"/>
            <a:ext cx="647700" cy="934078"/>
          </a:xfrm>
          <a:prstGeom prst="ellipse">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endParaRPr lang="zh-CN" altLang="en-US" b="1">
              <a:ln/>
              <a:solidFill>
                <a:schemeClr val="accent3"/>
              </a:solidFill>
            </a:endParaRPr>
          </a:p>
        </p:txBody>
      </p:sp>
      <p:sp>
        <p:nvSpPr>
          <p:cNvPr id="15" name="Oval 14"/>
          <p:cNvSpPr/>
          <p:nvPr/>
        </p:nvSpPr>
        <p:spPr>
          <a:xfrm>
            <a:off x="7543800" y="5401299"/>
            <a:ext cx="609600" cy="751525"/>
          </a:xfrm>
          <a:prstGeom prst="ellipse">
            <a:avLst/>
          </a:prstGeom>
          <a:noFill/>
          <a:ln w="63500">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endParaRPr lang="zh-CN" altLang="en-US" b="1">
              <a:ln/>
              <a:solidFill>
                <a:schemeClr val="accent3"/>
              </a:solidFill>
            </a:endParaRPr>
          </a:p>
        </p:txBody>
      </p:sp>
      <p:pic>
        <p:nvPicPr>
          <p:cNvPr id="18" name="Picture 17"/>
          <p:cNvPicPr>
            <a:picLocks noChangeAspect="1"/>
          </p:cNvPicPr>
          <p:nvPr/>
        </p:nvPicPr>
        <p:blipFill>
          <a:blip r:embed="rId4"/>
          <a:stretch>
            <a:fillRect/>
          </a:stretch>
        </p:blipFill>
        <p:spPr>
          <a:xfrm>
            <a:off x="3218969" y="3467698"/>
            <a:ext cx="3227914" cy="2337333"/>
          </a:xfrm>
          <a:prstGeom prst="rect">
            <a:avLst/>
          </a:prstGeom>
        </p:spPr>
      </p:pic>
      <p:pic>
        <p:nvPicPr>
          <p:cNvPr id="19" name="Picture 18"/>
          <p:cNvPicPr>
            <a:picLocks noChangeAspect="1"/>
          </p:cNvPicPr>
          <p:nvPr/>
        </p:nvPicPr>
        <p:blipFill>
          <a:blip r:embed="rId5"/>
          <a:stretch>
            <a:fillRect/>
          </a:stretch>
        </p:blipFill>
        <p:spPr>
          <a:xfrm>
            <a:off x="3218969" y="5744094"/>
            <a:ext cx="3302805" cy="810256"/>
          </a:xfrm>
          <a:prstGeom prst="rect">
            <a:avLst/>
          </a:prstGeom>
        </p:spPr>
      </p:pic>
    </p:spTree>
    <p:extLst>
      <p:ext uri="{BB962C8B-B14F-4D97-AF65-F5344CB8AC3E}">
        <p14:creationId xmlns:p14="http://schemas.microsoft.com/office/powerpoint/2010/main" val="268129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12"/>
                                        </p:tgtEl>
                                      </p:cBhvr>
                                    </p:animEffect>
                                    <p:set>
                                      <p:cBhvr>
                                        <p:cTn id="23" dur="1" fill="hold">
                                          <p:stCondLst>
                                            <p:cond delay="499"/>
                                          </p:stCondLst>
                                        </p:cTn>
                                        <p:tgtEl>
                                          <p:spTgt spid="12"/>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500"/>
                                        <p:tgtEl>
                                          <p:spTgt spid="18"/>
                                        </p:tgtEl>
                                      </p:cBhvr>
                                    </p:animEffect>
                                    <p:set>
                                      <p:cBhvr>
                                        <p:cTn id="26" dur="1" fill="hold">
                                          <p:stCondLst>
                                            <p:cond delay="499"/>
                                          </p:stCondLst>
                                        </p:cTn>
                                        <p:tgtEl>
                                          <p:spTgt spid="18"/>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0" grpId="0" animBg="1"/>
      <p:bldP spid="10" grpId="1" animBg="1"/>
      <p:bldP spid="12" grpId="0" animBg="1"/>
      <p:bldP spid="12" grpId="1" animBg="1"/>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a:xfrm>
            <a:off x="457200" y="1447800"/>
            <a:ext cx="8229600" cy="4800600"/>
          </a:xfrm>
        </p:spPr>
        <p:txBody>
          <a:bodyPr>
            <a:normAutofit/>
          </a:bodyPr>
          <a:lstStyle/>
          <a:p>
            <a:r>
              <a:rPr lang="en-US" altLang="zh-CN" sz="3200" dirty="0" smtClean="0"/>
              <a:t>Introduction</a:t>
            </a:r>
            <a:endParaRPr lang="en-US" sz="3200" dirty="0"/>
          </a:p>
          <a:p>
            <a:r>
              <a:rPr lang="en-US" sz="3200" dirty="0" smtClean="0"/>
              <a:t>Motivation</a:t>
            </a:r>
            <a:r>
              <a:rPr lang="en-US" altLang="zh-CN" sz="3200" dirty="0"/>
              <a:t> and related works</a:t>
            </a:r>
            <a:endParaRPr lang="en-US" sz="3200" dirty="0"/>
          </a:p>
          <a:p>
            <a:r>
              <a:rPr lang="en-US" sz="3200" dirty="0"/>
              <a:t>System design</a:t>
            </a:r>
          </a:p>
          <a:p>
            <a:r>
              <a:rPr lang="en-US" sz="3200" dirty="0"/>
              <a:t>Technical details</a:t>
            </a:r>
          </a:p>
          <a:p>
            <a:r>
              <a:rPr lang="en-US" sz="3200" dirty="0" smtClean="0">
                <a:solidFill>
                  <a:srgbClr val="FF0000"/>
                </a:solidFill>
              </a:rPr>
              <a:t>Evaluation</a:t>
            </a:r>
            <a:endParaRPr lang="en-US" sz="32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Tree>
    <p:extLst>
      <p:ext uri="{BB962C8B-B14F-4D97-AF65-F5344CB8AC3E}">
        <p14:creationId xmlns:p14="http://schemas.microsoft.com/office/powerpoint/2010/main" val="4379080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Performance Evaluations</a:t>
            </a:r>
            <a:endParaRPr lang="en-US" dirty="0"/>
          </a:p>
        </p:txBody>
      </p:sp>
      <p:sp>
        <p:nvSpPr>
          <p:cNvPr id="3" name="Content Placeholder 2"/>
          <p:cNvSpPr>
            <a:spLocks noGrp="1"/>
          </p:cNvSpPr>
          <p:nvPr>
            <p:ph idx="1"/>
          </p:nvPr>
        </p:nvSpPr>
        <p:spPr>
          <a:xfrm>
            <a:off x="457200" y="1447800"/>
            <a:ext cx="8229600" cy="4800600"/>
          </a:xfrm>
        </p:spPr>
        <p:txBody>
          <a:bodyPr>
            <a:normAutofit/>
          </a:bodyPr>
          <a:lstStyle/>
          <a:p>
            <a:pPr marL="342900" lvl="1" indent="-342900">
              <a:buClr>
                <a:srgbClr val="F3B50F"/>
              </a:buClr>
            </a:pPr>
            <a:r>
              <a:rPr lang="en-US" altLang="zh-CN" sz="3000" dirty="0" smtClean="0"/>
              <a:t>Evaluation </a:t>
            </a:r>
            <a:r>
              <a:rPr lang="en-US" altLang="zh-CN" sz="3000" dirty="0"/>
              <a:t>metrics:</a:t>
            </a:r>
          </a:p>
          <a:p>
            <a:pPr lvl="1"/>
            <a:r>
              <a:rPr lang="en-US" altLang="zh-CN" sz="2600" dirty="0"/>
              <a:t>Method execution time</a:t>
            </a:r>
          </a:p>
          <a:p>
            <a:pPr lvl="1"/>
            <a:r>
              <a:rPr lang="en-US" altLang="zh-CN" sz="2600" dirty="0"/>
              <a:t>Amount of energy saved</a:t>
            </a:r>
          </a:p>
          <a:p>
            <a:pPr lvl="1"/>
            <a:r>
              <a:rPr lang="en-US" altLang="zh-CN" sz="2600" dirty="0"/>
              <a:t>Amount of data </a:t>
            </a:r>
            <a:r>
              <a:rPr lang="en-US" altLang="zh-CN" sz="2600" dirty="0" smtClean="0"/>
              <a:t>transmission</a:t>
            </a:r>
            <a:endParaRPr lang="en-US" altLang="zh-CN" dirty="0" smtClean="0"/>
          </a:p>
          <a:p>
            <a:pPr marL="342900" lvl="1" indent="-342900">
              <a:buClr>
                <a:srgbClr val="F3B50F"/>
              </a:buClr>
            </a:pPr>
            <a:r>
              <a:rPr lang="en-US" altLang="zh-CN" sz="3000" dirty="0" smtClean="0"/>
              <a:t>Comparison with existing work:</a:t>
            </a:r>
            <a:endParaRPr lang="en-US" altLang="zh-CN" sz="3600" dirty="0"/>
          </a:p>
          <a:p>
            <a:pPr lvl="1"/>
            <a:r>
              <a:rPr lang="en-US" altLang="zh-CN" sz="2600" dirty="0" smtClean="0"/>
              <a:t>For some experiments, we compare our system with COMET on data transmission and overhead</a:t>
            </a:r>
            <a:endParaRPr lang="en-US" altLang="zh-CN" sz="26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Tree>
    <p:extLst>
      <p:ext uri="{BB962C8B-B14F-4D97-AF65-F5344CB8AC3E}">
        <p14:creationId xmlns:p14="http://schemas.microsoft.com/office/powerpoint/2010/main" val="16805919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Evaluation Setup</a:t>
            </a:r>
            <a:endParaRPr lang="en-US" dirty="0"/>
          </a:p>
        </p:txBody>
      </p:sp>
      <p:sp>
        <p:nvSpPr>
          <p:cNvPr id="3" name="Content Placeholder 2"/>
          <p:cNvSpPr>
            <a:spLocks noGrp="1"/>
          </p:cNvSpPr>
          <p:nvPr>
            <p:ph idx="1"/>
          </p:nvPr>
        </p:nvSpPr>
        <p:spPr>
          <a:xfrm>
            <a:off x="457200" y="1447800"/>
            <a:ext cx="8229600" cy="4800600"/>
          </a:xfrm>
        </p:spPr>
        <p:txBody>
          <a:bodyPr>
            <a:normAutofit/>
          </a:bodyPr>
          <a:lstStyle/>
          <a:p>
            <a:r>
              <a:rPr lang="en-US" altLang="zh-CN" sz="3000" dirty="0"/>
              <a:t>Evaluation against </a:t>
            </a:r>
            <a:r>
              <a:rPr lang="en-US" altLang="zh-CN" sz="3000" dirty="0" smtClean="0"/>
              <a:t>real </a:t>
            </a:r>
            <a:r>
              <a:rPr lang="en-US" altLang="zh-CN" sz="3000" dirty="0"/>
              <a:t>Android mobile apps</a:t>
            </a:r>
          </a:p>
          <a:p>
            <a:pPr lvl="1"/>
            <a:r>
              <a:rPr lang="en-US" altLang="zh-CN" sz="2600" dirty="0" smtClean="0"/>
              <a:t>Metro trip planner, Poker assistant, Sudoku game</a:t>
            </a:r>
            <a:endParaRPr lang="en-US" altLang="zh-CN" dirty="0" smtClean="0"/>
          </a:p>
          <a:p>
            <a:r>
              <a:rPr lang="en-US" altLang="zh-CN" dirty="0" smtClean="0"/>
              <a:t>Offloading decision</a:t>
            </a:r>
          </a:p>
          <a:p>
            <a:pPr lvl="1"/>
            <a:r>
              <a:rPr lang="en-US" altLang="zh-CN" sz="2600" dirty="0" smtClean="0"/>
              <a:t>Same as COMET - History average execution time over a threshold</a:t>
            </a:r>
            <a:endParaRPr lang="en-US" altLang="zh-CN" sz="2600" dirty="0"/>
          </a:p>
          <a:p>
            <a:r>
              <a:rPr lang="en-US" altLang="zh-CN" dirty="0"/>
              <a:t>Experiments</a:t>
            </a:r>
          </a:p>
          <a:p>
            <a:pPr lvl="1"/>
            <a:r>
              <a:rPr lang="en-US" altLang="zh-CN" sz="2600" dirty="0" smtClean="0"/>
              <a:t>30 </a:t>
            </a:r>
            <a:r>
              <a:rPr lang="en-US" altLang="zh-CN" sz="2600" dirty="0"/>
              <a:t>times with different input </a:t>
            </a:r>
            <a:r>
              <a:rPr lang="en-US" altLang="zh-CN" sz="2600" dirty="0" smtClean="0"/>
              <a:t>datasets for each application</a:t>
            </a:r>
            <a:endParaRPr lang="en-US" altLang="zh-CN" sz="26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Tree>
    <p:extLst>
      <p:ext uri="{BB962C8B-B14F-4D97-AF65-F5344CB8AC3E}">
        <p14:creationId xmlns:p14="http://schemas.microsoft.com/office/powerpoint/2010/main" val="25896689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Offloading Effectiveness</a:t>
            </a:r>
            <a:endParaRPr lang="en-US" dirty="0"/>
          </a:p>
        </p:txBody>
      </p:sp>
      <p:pic>
        <p:nvPicPr>
          <p:cNvPr id="5" name="Content Placeholder 4"/>
          <p:cNvPicPr>
            <a:picLocks noGrp="1" noChangeAspect="1"/>
          </p:cNvPicPr>
          <p:nvPr>
            <p:ph idx="1"/>
          </p:nvPr>
        </p:nvPicPr>
        <p:blipFill>
          <a:blip r:embed="rId3"/>
          <a:stretch>
            <a:fillRect/>
          </a:stretch>
        </p:blipFill>
        <p:spPr>
          <a:xfrm>
            <a:off x="11373" y="1524000"/>
            <a:ext cx="9121254" cy="3467007"/>
          </a:xfrm>
          <a:prstGeom prst="rect">
            <a:avLst/>
          </a:prstGeom>
        </p:spPr>
      </p:pic>
      <p:sp>
        <p:nvSpPr>
          <p:cNvPr id="4" name="Footer Placeholder 3"/>
          <p:cNvSpPr>
            <a:spLocks noGrp="1"/>
          </p:cNvSpPr>
          <p:nvPr>
            <p:ph type="ftr" sz="quarter" idx="11"/>
          </p:nvPr>
        </p:nvSpPr>
        <p:spPr/>
        <p:txBody>
          <a:bodyPr/>
          <a:lstStyle/>
          <a:p>
            <a:pPr fontAlgn="t"/>
            <a:r>
              <a:rPr lang="en-US" altLang="zh-CN" b="1" dirty="0"/>
              <a:t>IEEE INFOCOM 2015</a:t>
            </a:r>
          </a:p>
        </p:txBody>
      </p:sp>
      <p:sp>
        <p:nvSpPr>
          <p:cNvPr id="6" name="TextBox 5"/>
          <p:cNvSpPr txBox="1"/>
          <p:nvPr/>
        </p:nvSpPr>
        <p:spPr>
          <a:xfrm>
            <a:off x="1143000" y="4991007"/>
            <a:ext cx="2674130" cy="523220"/>
          </a:xfrm>
          <a:prstGeom prst="rect">
            <a:avLst/>
          </a:prstGeom>
          <a:noFill/>
        </p:spPr>
        <p:txBody>
          <a:bodyPr wrap="none" rtlCol="0">
            <a:spAutoFit/>
          </a:bodyPr>
          <a:lstStyle/>
          <a:p>
            <a:r>
              <a:rPr lang="en-US" altLang="zh-CN" sz="2800" dirty="0" smtClean="0">
                <a:solidFill>
                  <a:srgbClr val="FF0000"/>
                </a:solidFill>
              </a:rPr>
              <a:t>5 times </a:t>
            </a:r>
            <a:r>
              <a:rPr lang="en-US" altLang="zh-CN" sz="2800" dirty="0" smtClean="0"/>
              <a:t>speed up</a:t>
            </a:r>
            <a:endParaRPr lang="zh-CN" altLang="en-US" sz="2800" dirty="0"/>
          </a:p>
        </p:txBody>
      </p:sp>
      <p:sp>
        <p:nvSpPr>
          <p:cNvPr id="7" name="TextBox 6"/>
          <p:cNvSpPr txBox="1"/>
          <p:nvPr/>
        </p:nvSpPr>
        <p:spPr>
          <a:xfrm>
            <a:off x="5715000" y="4991007"/>
            <a:ext cx="2797561" cy="523220"/>
          </a:xfrm>
          <a:prstGeom prst="rect">
            <a:avLst/>
          </a:prstGeom>
          <a:noFill/>
        </p:spPr>
        <p:txBody>
          <a:bodyPr wrap="none" rtlCol="0">
            <a:spAutoFit/>
          </a:bodyPr>
          <a:lstStyle/>
          <a:p>
            <a:r>
              <a:rPr lang="en-US" altLang="zh-CN" sz="2800" dirty="0" smtClean="0">
                <a:solidFill>
                  <a:srgbClr val="FF0000"/>
                </a:solidFill>
              </a:rPr>
              <a:t>40% </a:t>
            </a:r>
            <a:r>
              <a:rPr lang="en-US" altLang="zh-CN" sz="2800" dirty="0" smtClean="0"/>
              <a:t>energy saved</a:t>
            </a:r>
            <a:endParaRPr lang="zh-CN" altLang="en-US" sz="2800" dirty="0"/>
          </a:p>
        </p:txBody>
      </p:sp>
    </p:spTree>
    <p:extLst>
      <p:ext uri="{BB962C8B-B14F-4D97-AF65-F5344CB8AC3E}">
        <p14:creationId xmlns:p14="http://schemas.microsoft.com/office/powerpoint/2010/main" val="25246460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Offloading Effectiveness</a:t>
            </a:r>
            <a:endParaRPr lang="en-US"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
        <p:nvSpPr>
          <p:cNvPr id="6" name="TextBox 5"/>
          <p:cNvSpPr txBox="1"/>
          <p:nvPr/>
        </p:nvSpPr>
        <p:spPr>
          <a:xfrm>
            <a:off x="121337" y="4467787"/>
            <a:ext cx="9022663" cy="523220"/>
          </a:xfrm>
          <a:prstGeom prst="rect">
            <a:avLst/>
          </a:prstGeom>
          <a:noFill/>
        </p:spPr>
        <p:txBody>
          <a:bodyPr wrap="none" rtlCol="0">
            <a:spAutoFit/>
          </a:bodyPr>
          <a:lstStyle/>
          <a:p>
            <a:r>
              <a:rPr lang="en-US" altLang="zh-CN" sz="2800" dirty="0" smtClean="0"/>
              <a:t>Reduce </a:t>
            </a:r>
            <a:r>
              <a:rPr lang="en-US" altLang="zh-CN" sz="2800" dirty="0" smtClean="0">
                <a:solidFill>
                  <a:srgbClr val="FF0000"/>
                </a:solidFill>
              </a:rPr>
              <a:t>40%</a:t>
            </a:r>
            <a:r>
              <a:rPr lang="en-US" altLang="zh-CN" sz="2800" dirty="0" smtClean="0"/>
              <a:t> of data transmission for the first time offloading</a:t>
            </a:r>
            <a:endParaRPr lang="zh-CN" altLang="en-US" sz="2800" dirty="0"/>
          </a:p>
        </p:txBody>
      </p:sp>
      <p:sp>
        <p:nvSpPr>
          <p:cNvPr id="7" name="TextBox 6"/>
          <p:cNvSpPr txBox="1"/>
          <p:nvPr/>
        </p:nvSpPr>
        <p:spPr>
          <a:xfrm>
            <a:off x="122474" y="4940350"/>
            <a:ext cx="9701284" cy="523220"/>
          </a:xfrm>
          <a:prstGeom prst="rect">
            <a:avLst/>
          </a:prstGeom>
          <a:noFill/>
        </p:spPr>
        <p:txBody>
          <a:bodyPr wrap="square" rtlCol="0">
            <a:spAutoFit/>
          </a:bodyPr>
          <a:lstStyle/>
          <a:p>
            <a:r>
              <a:rPr lang="en-US" altLang="zh-CN" sz="2800" dirty="0" smtClean="0"/>
              <a:t>Reduce </a:t>
            </a:r>
            <a:r>
              <a:rPr lang="en-US" altLang="zh-CN" sz="2800" dirty="0" smtClean="0">
                <a:solidFill>
                  <a:srgbClr val="FF0000"/>
                </a:solidFill>
              </a:rPr>
              <a:t>70% </a:t>
            </a:r>
            <a:r>
              <a:rPr lang="en-US" altLang="zh-CN" sz="2800" dirty="0" smtClean="0"/>
              <a:t>of data transmission after first time offloading</a:t>
            </a:r>
            <a:endParaRPr lang="zh-CN" altLang="en-US" sz="2800" dirty="0"/>
          </a:p>
        </p:txBody>
      </p:sp>
      <p:sp>
        <p:nvSpPr>
          <p:cNvPr id="10" name="Content Placeholder 9"/>
          <p:cNvSpPr>
            <a:spLocks noGrp="1"/>
          </p:cNvSpPr>
          <p:nvPr>
            <p:ph idx="1"/>
          </p:nvPr>
        </p:nvSpPr>
        <p:spPr/>
        <p:txBody>
          <a:bodyPr/>
          <a:lstStyle/>
          <a:p>
            <a:r>
              <a:rPr lang="en-US" altLang="zh-CN" dirty="0" smtClean="0"/>
              <a:t>Amount of data transmission during workload offloading</a:t>
            </a:r>
            <a:endParaRPr lang="zh-CN" altLang="en-US" dirty="0"/>
          </a:p>
        </p:txBody>
      </p:sp>
      <p:pic>
        <p:nvPicPr>
          <p:cNvPr id="11" name="Picture 10"/>
          <p:cNvPicPr>
            <a:picLocks noChangeAspect="1"/>
          </p:cNvPicPr>
          <p:nvPr/>
        </p:nvPicPr>
        <p:blipFill>
          <a:blip r:embed="rId3"/>
          <a:stretch>
            <a:fillRect/>
          </a:stretch>
        </p:blipFill>
        <p:spPr>
          <a:xfrm>
            <a:off x="23884" y="2618917"/>
            <a:ext cx="8991600" cy="1637917"/>
          </a:xfrm>
          <a:prstGeom prst="rect">
            <a:avLst/>
          </a:prstGeom>
        </p:spPr>
      </p:pic>
    </p:spTree>
    <p:extLst>
      <p:ext uri="{BB962C8B-B14F-4D97-AF65-F5344CB8AC3E}">
        <p14:creationId xmlns:p14="http://schemas.microsoft.com/office/powerpoint/2010/main" val="9616691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Parsing complexity</a:t>
            </a:r>
            <a:endParaRPr lang="en-US"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pic>
        <p:nvPicPr>
          <p:cNvPr id="3" name="Content Placeholder 2"/>
          <p:cNvPicPr>
            <a:picLocks noGrp="1" noChangeAspect="1"/>
          </p:cNvPicPr>
          <p:nvPr>
            <p:ph idx="1"/>
          </p:nvPr>
        </p:nvPicPr>
        <p:blipFill>
          <a:blip r:embed="rId3"/>
          <a:stretch>
            <a:fillRect/>
          </a:stretch>
        </p:blipFill>
        <p:spPr>
          <a:xfrm>
            <a:off x="412845" y="1413963"/>
            <a:ext cx="8229600" cy="1557141"/>
          </a:xfrm>
          <a:prstGeom prst="rect">
            <a:avLst/>
          </a:prstGeom>
        </p:spPr>
      </p:pic>
      <p:pic>
        <p:nvPicPr>
          <p:cNvPr id="5" name="Picture 4"/>
          <p:cNvPicPr>
            <a:picLocks noChangeAspect="1"/>
          </p:cNvPicPr>
          <p:nvPr/>
        </p:nvPicPr>
        <p:blipFill>
          <a:blip r:embed="rId4"/>
          <a:stretch>
            <a:fillRect/>
          </a:stretch>
        </p:blipFill>
        <p:spPr>
          <a:xfrm>
            <a:off x="990600" y="3076634"/>
            <a:ext cx="4645270" cy="3279716"/>
          </a:xfrm>
          <a:prstGeom prst="rect">
            <a:avLst/>
          </a:prstGeom>
        </p:spPr>
      </p:pic>
      <p:sp>
        <p:nvSpPr>
          <p:cNvPr id="8" name="TextBox 7"/>
          <p:cNvSpPr txBox="1"/>
          <p:nvPr/>
        </p:nvSpPr>
        <p:spPr>
          <a:xfrm>
            <a:off x="5867400" y="3242067"/>
            <a:ext cx="3124200" cy="2677656"/>
          </a:xfrm>
          <a:prstGeom prst="rect">
            <a:avLst/>
          </a:prstGeom>
          <a:noFill/>
        </p:spPr>
        <p:txBody>
          <a:bodyPr wrap="square" rtlCol="0">
            <a:spAutoFit/>
          </a:bodyPr>
          <a:lstStyle/>
          <a:p>
            <a:r>
              <a:rPr lang="en-US" altLang="zh-CN" sz="2400" dirty="0" smtClean="0"/>
              <a:t>By reducing the nested branching depth, we can reduce the parse time significantly without affecting too much parsing method coverage</a:t>
            </a:r>
          </a:p>
        </p:txBody>
      </p:sp>
    </p:spTree>
    <p:extLst>
      <p:ext uri="{BB962C8B-B14F-4D97-AF65-F5344CB8AC3E}">
        <p14:creationId xmlns:p14="http://schemas.microsoft.com/office/powerpoint/2010/main" val="35953768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Offloading Overhead</a:t>
            </a:r>
            <a:endParaRPr lang="en-US"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
        <p:nvSpPr>
          <p:cNvPr id="7" name="Content Placeholder 6"/>
          <p:cNvSpPr>
            <a:spLocks noGrp="1"/>
          </p:cNvSpPr>
          <p:nvPr>
            <p:ph idx="1"/>
          </p:nvPr>
        </p:nvSpPr>
        <p:spPr/>
        <p:txBody>
          <a:bodyPr/>
          <a:lstStyle/>
          <a:p>
            <a:r>
              <a:rPr lang="en-US" altLang="zh-CN" dirty="0" smtClean="0"/>
              <a:t>Measured as </a:t>
            </a:r>
            <a:r>
              <a:rPr lang="en-US" altLang="zh-CN" dirty="0"/>
              <a:t>average amount of time spent on </a:t>
            </a:r>
            <a:r>
              <a:rPr lang="en-US" altLang="zh-CN" dirty="0" smtClean="0"/>
              <a:t>collecting the </a:t>
            </a:r>
            <a:r>
              <a:rPr lang="en-US" altLang="zh-CN" dirty="0"/>
              <a:t>memory contexts to be migrated</a:t>
            </a:r>
            <a:endParaRPr lang="zh-CN" altLang="en-US" dirty="0"/>
          </a:p>
        </p:txBody>
      </p:sp>
      <p:pic>
        <p:nvPicPr>
          <p:cNvPr id="9" name="Picture 8"/>
          <p:cNvPicPr>
            <a:picLocks noChangeAspect="1"/>
          </p:cNvPicPr>
          <p:nvPr/>
        </p:nvPicPr>
        <p:blipFill>
          <a:blip r:embed="rId3"/>
          <a:stretch>
            <a:fillRect/>
          </a:stretch>
        </p:blipFill>
        <p:spPr>
          <a:xfrm>
            <a:off x="920011" y="2129654"/>
            <a:ext cx="5372187" cy="4236932"/>
          </a:xfrm>
          <a:prstGeom prst="rect">
            <a:avLst/>
          </a:prstGeom>
        </p:spPr>
      </p:pic>
      <p:sp>
        <p:nvSpPr>
          <p:cNvPr id="10" name="TextBox 9"/>
          <p:cNvSpPr txBox="1"/>
          <p:nvPr/>
        </p:nvSpPr>
        <p:spPr>
          <a:xfrm>
            <a:off x="6292198" y="3502967"/>
            <a:ext cx="2868862" cy="461665"/>
          </a:xfrm>
          <a:prstGeom prst="rect">
            <a:avLst/>
          </a:prstGeom>
          <a:noFill/>
        </p:spPr>
        <p:txBody>
          <a:bodyPr wrap="none" rtlCol="0">
            <a:spAutoFit/>
          </a:bodyPr>
          <a:lstStyle/>
          <a:p>
            <a:r>
              <a:rPr lang="en-US" altLang="zh-CN" sz="2400" dirty="0" smtClean="0"/>
              <a:t>Slightly less overhead</a:t>
            </a:r>
            <a:endParaRPr lang="zh-CN" altLang="en-US" sz="2400" dirty="0"/>
          </a:p>
        </p:txBody>
      </p:sp>
    </p:spTree>
    <p:extLst>
      <p:ext uri="{BB962C8B-B14F-4D97-AF65-F5344CB8AC3E}">
        <p14:creationId xmlns:p14="http://schemas.microsoft.com/office/powerpoint/2010/main" val="36515721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Questions?</a:t>
            </a:r>
          </a:p>
          <a:p>
            <a:endParaRPr lang="en-US" dirty="0" smtClean="0"/>
          </a:p>
          <a:p>
            <a:r>
              <a:rPr lang="en-US" dirty="0" smtClean="0"/>
              <a:t>The paper and slides are also available at:</a:t>
            </a:r>
          </a:p>
          <a:p>
            <a:pPr>
              <a:buNone/>
            </a:pPr>
            <a:r>
              <a:rPr lang="en-US" dirty="0" smtClean="0"/>
              <a:t>	http://web.eecs.utk.edu/~weigao</a:t>
            </a:r>
            <a:endParaRPr lang="en-US"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a:xfrm>
            <a:off x="457200" y="1447800"/>
            <a:ext cx="8229600" cy="4800600"/>
          </a:xfrm>
        </p:spPr>
        <p:txBody>
          <a:bodyPr>
            <a:normAutofit/>
          </a:bodyPr>
          <a:lstStyle/>
          <a:p>
            <a:r>
              <a:rPr lang="en-US" sz="3200" dirty="0" smtClean="0">
                <a:solidFill>
                  <a:srgbClr val="FF0000"/>
                </a:solidFill>
              </a:rPr>
              <a:t>Introduction</a:t>
            </a:r>
          </a:p>
          <a:p>
            <a:r>
              <a:rPr lang="en-US" sz="3200" dirty="0" smtClean="0"/>
              <a:t>Motivation</a:t>
            </a:r>
            <a:r>
              <a:rPr lang="en-US" altLang="zh-CN" sz="3200" dirty="0"/>
              <a:t> and related works</a:t>
            </a:r>
            <a:endParaRPr lang="en-US" sz="3200" dirty="0" smtClean="0"/>
          </a:p>
          <a:p>
            <a:r>
              <a:rPr lang="en-US" sz="3200" dirty="0" smtClean="0"/>
              <a:t>System design</a:t>
            </a:r>
          </a:p>
          <a:p>
            <a:r>
              <a:rPr lang="en-US" sz="3200" dirty="0" smtClean="0"/>
              <a:t>Technical details</a:t>
            </a:r>
          </a:p>
          <a:p>
            <a:r>
              <a:rPr lang="en-US" sz="3200" dirty="0" smtClean="0"/>
              <a:t>Evaluation</a:t>
            </a:r>
            <a:endParaRPr lang="en-US" sz="32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Tree>
    <p:extLst>
      <p:ext uri="{BB962C8B-B14F-4D97-AF65-F5344CB8AC3E}">
        <p14:creationId xmlns:p14="http://schemas.microsoft.com/office/powerpoint/2010/main" val="1892546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43000"/>
          </a:xfrm>
        </p:spPr>
        <p:txBody>
          <a:bodyPr>
            <a:noAutofit/>
          </a:bodyPr>
          <a:lstStyle/>
          <a:p>
            <a:r>
              <a:rPr lang="en-US" altLang="zh-CN" dirty="0"/>
              <a:t>Cloud Computing for Mobile Devices</a:t>
            </a:r>
            <a:endParaRPr lang="en-US" dirty="0"/>
          </a:p>
        </p:txBody>
      </p:sp>
      <p:sp>
        <p:nvSpPr>
          <p:cNvPr id="3" name="Content Placeholder 2"/>
          <p:cNvSpPr>
            <a:spLocks noGrp="1"/>
          </p:cNvSpPr>
          <p:nvPr>
            <p:ph idx="1"/>
          </p:nvPr>
        </p:nvSpPr>
        <p:spPr/>
        <p:txBody>
          <a:bodyPr/>
          <a:lstStyle/>
          <a:p>
            <a:r>
              <a:rPr lang="en-US" altLang="zh-CN" sz="3000" dirty="0"/>
              <a:t>Contradiction between limited battery and complex mobile applications</a:t>
            </a:r>
          </a:p>
          <a:p>
            <a:pPr lvl="1"/>
            <a:endParaRPr lang="en-US" altLang="zh-CN" dirty="0"/>
          </a:p>
          <a:p>
            <a:pPr lvl="1"/>
            <a:endParaRPr lang="en-US" altLang="zh-CN" dirty="0"/>
          </a:p>
          <a:p>
            <a:pPr lvl="1"/>
            <a:endParaRPr lang="en-US" altLang="zh-CN" dirty="0"/>
          </a:p>
          <a:p>
            <a:pPr lvl="1"/>
            <a:endParaRPr lang="en-US" altLang="zh-CN" dirty="0"/>
          </a:p>
          <a:p>
            <a:pPr lvl="1"/>
            <a:endParaRPr lang="en-US" altLang="zh-CN" dirty="0"/>
          </a:p>
          <a:p>
            <a:r>
              <a:rPr lang="en-US" altLang="zh-CN" dirty="0"/>
              <a:t> </a:t>
            </a:r>
            <a:r>
              <a:rPr lang="en-US" altLang="zh-CN" sz="3000" dirty="0"/>
              <a:t>Mobile Cloud Computing (MCC)</a:t>
            </a:r>
          </a:p>
          <a:p>
            <a:pPr lvl="1"/>
            <a:r>
              <a:rPr lang="en-US" altLang="zh-CN" sz="2600" dirty="0"/>
              <a:t>Offloading local computations to remote </a:t>
            </a:r>
            <a:r>
              <a:rPr lang="en-US" altLang="zh-CN" sz="2600" dirty="0" smtClean="0"/>
              <a:t>execution</a:t>
            </a:r>
            <a:endParaRPr lang="en-US" altLang="zh-CN" sz="2600" dirty="0"/>
          </a:p>
          <a:p>
            <a:endParaRPr lang="en-US" sz="30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pic>
        <p:nvPicPr>
          <p:cNvPr id="20" name="Picture 2" descr="http://venturebeat.files.wordpress.com/2011/11/apple-siri-app-icon-thum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65970" y="2209800"/>
            <a:ext cx="860596" cy="860596"/>
          </a:xfrm>
          <a:prstGeom prst="rect">
            <a:avLst/>
          </a:prstGeom>
          <a:noFill/>
          <a:extLst>
            <a:ext uri="{909E8E84-426E-40dd-AFC4-6F175D3DCCD1}">
              <a14:hiddenFill xmlns="" xmlns:a14="http://schemas.microsoft.com/office/drawing/2010/main">
                <a:solidFill>
                  <a:srgbClr val="FFFFFF"/>
                </a:solidFill>
              </a14:hiddenFill>
            </a:ext>
          </a:extLst>
        </p:spPr>
      </p:pic>
      <p:pic>
        <p:nvPicPr>
          <p:cNvPr id="21" name="Picture 4" descr="http://a306.phobos.apple.com/us/r30/Purple4/v4/7c/6b/1b/7c6b1b4b-3a09-60e6-7a0a-4f840c0970bf/mzl.nvkwvrz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22563" y="3184525"/>
            <a:ext cx="733425" cy="733425"/>
          </a:xfrm>
          <a:prstGeom prst="rect">
            <a:avLst/>
          </a:prstGeom>
          <a:noFill/>
          <a:extLst>
            <a:ext uri="{909E8E84-426E-40dd-AFC4-6F175D3DCCD1}">
              <a14:hiddenFill xmlns="" xmlns:a14="http://schemas.microsoft.com/office/drawing/2010/main">
                <a:solidFill>
                  <a:srgbClr val="FFFFFF"/>
                </a:solidFill>
              </a14:hiddenFill>
            </a:ext>
          </a:extLst>
        </p:spPr>
      </p:pic>
      <p:pic>
        <p:nvPicPr>
          <p:cNvPr id="22" name="Picture 6" descr="http://alliosnews.com/wp-content/uploads/2014/02/MyFitnessPal-Ico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3142004"/>
            <a:ext cx="896937" cy="847108"/>
          </a:xfrm>
          <a:prstGeom prst="rect">
            <a:avLst/>
          </a:prstGeom>
          <a:noFill/>
          <a:extLst>
            <a:ext uri="{909E8E84-426E-40dd-AFC4-6F175D3DCCD1}">
              <a14:hiddenFill xmlns="" xmlns:a14="http://schemas.microsoft.com/office/drawing/2010/main">
                <a:solidFill>
                  <a:srgbClr val="FFFFFF"/>
                </a:solidFill>
              </a14:hiddenFill>
            </a:ext>
          </a:extLst>
        </p:spPr>
      </p:pic>
      <p:pic>
        <p:nvPicPr>
          <p:cNvPr id="23" name="Picture 8" descr="http://files.softicons.com/download/application-icons/bloc-icons-by-lukeedee/png/512x512/Ches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80260" y="2209800"/>
            <a:ext cx="818030" cy="818030"/>
          </a:xfrm>
          <a:prstGeom prst="rect">
            <a:avLst/>
          </a:prstGeom>
          <a:noFill/>
          <a:extLst>
            <a:ext uri="{909E8E84-426E-40dd-AFC4-6F175D3DCCD1}">
              <a14:hiddenFill xmlns="" xmlns:a14="http://schemas.microsoft.com/office/drawing/2010/main">
                <a:solidFill>
                  <a:srgbClr val="FFFFFF"/>
                </a:solidFill>
              </a14:hiddenFill>
            </a:ext>
          </a:extLst>
        </p:spPr>
      </p:pic>
      <p:sp>
        <p:nvSpPr>
          <p:cNvPr id="25" name="Left-Right Arrow 24"/>
          <p:cNvSpPr/>
          <p:nvPr/>
        </p:nvSpPr>
        <p:spPr>
          <a:xfrm>
            <a:off x="3913647" y="2684930"/>
            <a:ext cx="1828800" cy="685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18" descr="http://files.softicons.com/download/internet-icons/web-hosting-icons-by-heart-internet/png/256/data-cente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5722" y="2171144"/>
            <a:ext cx="1943656" cy="194365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43000"/>
          </a:xfrm>
        </p:spPr>
        <p:txBody>
          <a:bodyPr>
            <a:noAutofit/>
          </a:bodyPr>
          <a:lstStyle/>
          <a:p>
            <a:r>
              <a:rPr lang="en-US" altLang="zh-CN" dirty="0" smtClean="0"/>
              <a:t>General Problems for Offloading</a:t>
            </a:r>
            <a:endParaRPr lang="en-US" dirty="0"/>
          </a:p>
        </p:txBody>
      </p:sp>
      <p:sp>
        <p:nvSpPr>
          <p:cNvPr id="3" name="Content Placeholder 2"/>
          <p:cNvSpPr>
            <a:spLocks noGrp="1"/>
          </p:cNvSpPr>
          <p:nvPr>
            <p:ph idx="1"/>
          </p:nvPr>
        </p:nvSpPr>
        <p:spPr/>
        <p:txBody>
          <a:bodyPr/>
          <a:lstStyle/>
          <a:p>
            <a:r>
              <a:rPr lang="en-US" altLang="zh-CN" sz="3000" dirty="0" smtClean="0"/>
              <a:t>What to offload</a:t>
            </a:r>
            <a:endParaRPr lang="en-US" altLang="zh-CN" sz="3000" dirty="0"/>
          </a:p>
          <a:p>
            <a:pPr lvl="1"/>
            <a:r>
              <a:rPr lang="en-US" altLang="zh-CN" sz="2600" dirty="0" smtClean="0"/>
              <a:t>Developers’ annotation, such as MAUI, </a:t>
            </a:r>
            <a:r>
              <a:rPr lang="en-US" altLang="zh-CN" sz="2600" dirty="0" err="1" smtClean="0"/>
              <a:t>ThinkAir</a:t>
            </a:r>
            <a:r>
              <a:rPr lang="en-US" altLang="zh-CN" sz="2600" dirty="0" smtClean="0"/>
              <a:t> </a:t>
            </a:r>
          </a:p>
          <a:p>
            <a:pPr lvl="1"/>
            <a:r>
              <a:rPr lang="en-US" altLang="zh-CN" sz="2600" dirty="0" smtClean="0"/>
              <a:t>Online profiling, such as Odessa, COMET</a:t>
            </a:r>
          </a:p>
          <a:p>
            <a:r>
              <a:rPr lang="en-US" altLang="zh-CN" sz="3000" dirty="0" smtClean="0"/>
              <a:t>How to offload (Our Focus)</a:t>
            </a:r>
          </a:p>
          <a:p>
            <a:pPr lvl="1"/>
            <a:r>
              <a:rPr lang="en-US" altLang="zh-CN" sz="2600" dirty="0" smtClean="0"/>
              <a:t>Wrap the offloading method as RPC, like MAUI</a:t>
            </a:r>
          </a:p>
          <a:p>
            <a:pPr lvl="1"/>
            <a:r>
              <a:rPr lang="en-US" altLang="zh-CN" sz="2600" dirty="0" smtClean="0"/>
              <a:t>VM synthesis, like </a:t>
            </a:r>
            <a:r>
              <a:rPr lang="en-US" altLang="zh-CN" sz="2600" dirty="0" err="1" smtClean="0"/>
              <a:t>CloneCloud</a:t>
            </a:r>
            <a:r>
              <a:rPr lang="en-US" altLang="zh-CN" sz="2600" dirty="0" smtClean="0"/>
              <a:t>, COMET</a:t>
            </a:r>
          </a:p>
          <a:p>
            <a:endParaRPr lang="en-US" sz="30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Tree>
    <p:extLst>
      <p:ext uri="{BB962C8B-B14F-4D97-AF65-F5344CB8AC3E}">
        <p14:creationId xmlns:p14="http://schemas.microsoft.com/office/powerpoint/2010/main" val="3707599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a:xfrm>
            <a:off x="457200" y="1447800"/>
            <a:ext cx="8229600" cy="4800600"/>
          </a:xfrm>
        </p:spPr>
        <p:txBody>
          <a:bodyPr>
            <a:normAutofit/>
          </a:bodyPr>
          <a:lstStyle/>
          <a:p>
            <a:r>
              <a:rPr lang="en-US" sz="3200" dirty="0" smtClean="0"/>
              <a:t>Introduction</a:t>
            </a:r>
            <a:endParaRPr lang="en-US" sz="3200" dirty="0"/>
          </a:p>
          <a:p>
            <a:r>
              <a:rPr lang="en-US" sz="3200" dirty="0" smtClean="0">
                <a:solidFill>
                  <a:srgbClr val="FF0000"/>
                </a:solidFill>
              </a:rPr>
              <a:t>Motivation and related works</a:t>
            </a:r>
            <a:endParaRPr lang="en-US" sz="3200" dirty="0">
              <a:solidFill>
                <a:srgbClr val="FF0000"/>
              </a:solidFill>
            </a:endParaRPr>
          </a:p>
          <a:p>
            <a:r>
              <a:rPr lang="en-US" sz="3200" dirty="0" smtClean="0"/>
              <a:t>System design</a:t>
            </a:r>
          </a:p>
          <a:p>
            <a:r>
              <a:rPr lang="en-US" sz="3200" dirty="0" smtClean="0"/>
              <a:t>Technical details</a:t>
            </a:r>
          </a:p>
          <a:p>
            <a:r>
              <a:rPr lang="en-US" sz="3200" dirty="0" smtClean="0"/>
              <a:t>Evaluation</a:t>
            </a:r>
            <a:endParaRPr lang="en-US" sz="32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Tree>
    <p:extLst>
      <p:ext uri="{BB962C8B-B14F-4D97-AF65-F5344CB8AC3E}">
        <p14:creationId xmlns:p14="http://schemas.microsoft.com/office/powerpoint/2010/main" val="326606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43000"/>
          </a:xfrm>
        </p:spPr>
        <p:txBody>
          <a:bodyPr>
            <a:noAutofit/>
          </a:bodyPr>
          <a:lstStyle/>
          <a:p>
            <a:r>
              <a:rPr lang="en-US" altLang="zh-CN" dirty="0" smtClean="0"/>
              <a:t>Existing Work</a:t>
            </a:r>
            <a:endParaRPr lang="en-US" dirty="0"/>
          </a:p>
        </p:txBody>
      </p:sp>
      <p:sp>
        <p:nvSpPr>
          <p:cNvPr id="3" name="Content Placeholder 2"/>
          <p:cNvSpPr>
            <a:spLocks noGrp="1"/>
          </p:cNvSpPr>
          <p:nvPr>
            <p:ph idx="1"/>
          </p:nvPr>
        </p:nvSpPr>
        <p:spPr/>
        <p:txBody>
          <a:bodyPr/>
          <a:lstStyle/>
          <a:p>
            <a:r>
              <a:rPr lang="en-US" altLang="zh-CN" sz="3200" dirty="0" smtClean="0"/>
              <a:t>Restrict to </a:t>
            </a:r>
            <a:r>
              <a:rPr lang="en-US" altLang="zh-CN" sz="3200" dirty="0"/>
              <a:t>a specific set of system </a:t>
            </a:r>
            <a:r>
              <a:rPr lang="en-US" altLang="zh-CN" sz="3200" dirty="0" smtClean="0"/>
              <a:t>frameworks and mobile applications</a:t>
            </a:r>
            <a:endParaRPr lang="en-US" altLang="zh-CN" sz="3000" dirty="0"/>
          </a:p>
          <a:p>
            <a:pPr lvl="1"/>
            <a:r>
              <a:rPr lang="en-US" altLang="zh-CN" sz="2600" dirty="0" smtClean="0"/>
              <a:t>Unable to support existing mobile applications without modification, like MAUI and </a:t>
            </a:r>
            <a:r>
              <a:rPr lang="en-US" altLang="zh-CN" sz="2600" dirty="0" err="1" smtClean="0"/>
              <a:t>ThinkAir</a:t>
            </a:r>
            <a:endParaRPr lang="en-US" altLang="zh-CN" sz="3000" dirty="0" smtClean="0"/>
          </a:p>
          <a:p>
            <a:r>
              <a:rPr lang="en-US" altLang="zh-CN" sz="3200" dirty="0" smtClean="0"/>
              <a:t>Migrate </a:t>
            </a:r>
            <a:r>
              <a:rPr lang="en-US" altLang="zh-CN" sz="3200" dirty="0"/>
              <a:t>a large </a:t>
            </a:r>
            <a:r>
              <a:rPr lang="en-US" altLang="zh-CN" sz="3200" dirty="0" smtClean="0"/>
              <a:t>amount of </a:t>
            </a:r>
            <a:r>
              <a:rPr lang="en-US" altLang="zh-CN" sz="3200" dirty="0"/>
              <a:t>application </a:t>
            </a:r>
            <a:r>
              <a:rPr lang="en-US" altLang="zh-CN" sz="3200" dirty="0" smtClean="0"/>
              <a:t>contexts</a:t>
            </a:r>
            <a:endParaRPr lang="en-US" altLang="zh-CN" sz="3000" dirty="0"/>
          </a:p>
          <a:p>
            <a:pPr lvl="1"/>
            <a:r>
              <a:rPr lang="en-US" altLang="zh-CN" sz="2600" dirty="0" smtClean="0"/>
              <a:t>Unnecessary contexts have been sent, like </a:t>
            </a:r>
            <a:r>
              <a:rPr lang="en-US" altLang="zh-CN" sz="2600" dirty="0" err="1" smtClean="0"/>
              <a:t>CloneCloud</a:t>
            </a:r>
            <a:r>
              <a:rPr lang="en-US" altLang="zh-CN" sz="2600" dirty="0" smtClean="0"/>
              <a:t> and COMET</a:t>
            </a:r>
          </a:p>
          <a:p>
            <a:pPr lvl="1"/>
            <a:r>
              <a:rPr lang="en-US" altLang="zh-CN" sz="2600" dirty="0" smtClean="0"/>
              <a:t>Wireless </a:t>
            </a:r>
            <a:r>
              <a:rPr lang="en-US" altLang="zh-CN" sz="2600" dirty="0"/>
              <a:t>communication is expensive! </a:t>
            </a:r>
          </a:p>
          <a:p>
            <a:endParaRPr lang="en-US" sz="30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spTree>
    <p:extLst>
      <p:ext uri="{BB962C8B-B14F-4D97-AF65-F5344CB8AC3E}">
        <p14:creationId xmlns:p14="http://schemas.microsoft.com/office/powerpoint/2010/main" val="2139692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sz="3000" dirty="0" smtClean="0"/>
              <a:t>Only part of memory contexts are necessary.</a:t>
            </a:r>
            <a:endParaRPr lang="en-US" sz="3000" dirty="0"/>
          </a:p>
        </p:txBody>
      </p:sp>
      <p:sp>
        <p:nvSpPr>
          <p:cNvPr id="4" name="Footer Placeholder 3"/>
          <p:cNvSpPr>
            <a:spLocks noGrp="1"/>
          </p:cNvSpPr>
          <p:nvPr>
            <p:ph type="ftr" sz="quarter" idx="11"/>
          </p:nvPr>
        </p:nvSpPr>
        <p:spPr>
          <a:xfrm>
            <a:off x="2971800" y="6501012"/>
            <a:ext cx="3200400" cy="365125"/>
          </a:xfrm>
        </p:spPr>
        <p:txBody>
          <a:bodyPr/>
          <a:lstStyle/>
          <a:p>
            <a:pPr fontAlgn="t"/>
            <a:r>
              <a:rPr lang="en-US" altLang="zh-CN" b="1" dirty="0"/>
              <a:t>IEEE INFOCOM 2015</a:t>
            </a:r>
          </a:p>
        </p:txBody>
      </p:sp>
      <p:pic>
        <p:nvPicPr>
          <p:cNvPr id="14" name="Picture 13"/>
          <p:cNvPicPr>
            <a:picLocks noChangeAspect="1"/>
          </p:cNvPicPr>
          <p:nvPr/>
        </p:nvPicPr>
        <p:blipFill>
          <a:blip r:embed="rId3"/>
          <a:stretch>
            <a:fillRect/>
          </a:stretch>
        </p:blipFill>
        <p:spPr>
          <a:xfrm>
            <a:off x="176242" y="1676400"/>
            <a:ext cx="4014758" cy="5113397"/>
          </a:xfrm>
          <a:prstGeom prst="rect">
            <a:avLst/>
          </a:prstGeom>
        </p:spPr>
      </p:pic>
      <p:pic>
        <p:nvPicPr>
          <p:cNvPr id="19" name="Picture 18"/>
          <p:cNvPicPr>
            <a:picLocks noChangeAspect="1"/>
          </p:cNvPicPr>
          <p:nvPr/>
        </p:nvPicPr>
        <p:blipFill>
          <a:blip r:embed="rId4"/>
          <a:stretch>
            <a:fillRect/>
          </a:stretch>
        </p:blipFill>
        <p:spPr>
          <a:xfrm>
            <a:off x="4404250" y="1799186"/>
            <a:ext cx="4537004" cy="4867823"/>
          </a:xfrm>
          <a:prstGeom prst="rect">
            <a:avLst/>
          </a:prstGeom>
        </p:spPr>
      </p:pic>
      <p:cxnSp>
        <p:nvCxnSpPr>
          <p:cNvPr id="21" name="Straight Arrow Connector 20"/>
          <p:cNvCxnSpPr/>
          <p:nvPr/>
        </p:nvCxnSpPr>
        <p:spPr>
          <a:xfrm>
            <a:off x="4038600" y="2057399"/>
            <a:ext cx="533400" cy="45720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581400" y="3276600"/>
            <a:ext cx="990600" cy="956497"/>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572000" y="4233097"/>
            <a:ext cx="1524000" cy="1862903"/>
          </a:xfrm>
          <a:prstGeom prst="rect">
            <a:avLst/>
          </a:prstGeom>
          <a:noFill/>
          <a:ln w="1174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Rectangle 14"/>
          <p:cNvSpPr/>
          <p:nvPr/>
        </p:nvSpPr>
        <p:spPr>
          <a:xfrm>
            <a:off x="4554220" y="2362201"/>
            <a:ext cx="1524000" cy="1600200"/>
          </a:xfrm>
          <a:prstGeom prst="rect">
            <a:avLst/>
          </a:prstGeom>
          <a:noFill/>
          <a:ln w="1174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Straight Connector 11"/>
          <p:cNvCxnSpPr/>
          <p:nvPr/>
        </p:nvCxnSpPr>
        <p:spPr>
          <a:xfrm>
            <a:off x="4572000" y="2362200"/>
            <a:ext cx="1524000" cy="160020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4572000" y="2514600"/>
            <a:ext cx="1506220" cy="144780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7162800" y="4545496"/>
            <a:ext cx="914400" cy="407504"/>
          </a:xfrm>
          <a:prstGeom prst="ellipse">
            <a:avLst/>
          </a:prstGeom>
          <a:noFill/>
          <a:ln w="666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Oval 21"/>
          <p:cNvSpPr/>
          <p:nvPr/>
        </p:nvSpPr>
        <p:spPr>
          <a:xfrm>
            <a:off x="8025074" y="3680690"/>
            <a:ext cx="822850" cy="407504"/>
          </a:xfrm>
          <a:prstGeom prst="ellipse">
            <a:avLst/>
          </a:prstGeom>
          <a:noFill/>
          <a:ln w="666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Oval 22"/>
          <p:cNvSpPr/>
          <p:nvPr/>
        </p:nvSpPr>
        <p:spPr>
          <a:xfrm>
            <a:off x="6596711" y="3733800"/>
            <a:ext cx="914400" cy="407504"/>
          </a:xfrm>
          <a:prstGeom prst="ellipse">
            <a:avLst/>
          </a:prstGeom>
          <a:noFill/>
          <a:ln w="666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Rectangle 19"/>
          <p:cNvSpPr/>
          <p:nvPr/>
        </p:nvSpPr>
        <p:spPr>
          <a:xfrm>
            <a:off x="6603337" y="2385290"/>
            <a:ext cx="1626263" cy="434110"/>
          </a:xfrm>
          <a:prstGeom prst="rect">
            <a:avLst/>
          </a:prstGeom>
          <a:noFill/>
          <a:ln w="666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4" name="Straight Connector 23"/>
          <p:cNvCxnSpPr/>
          <p:nvPr/>
        </p:nvCxnSpPr>
        <p:spPr>
          <a:xfrm flipH="1">
            <a:off x="6609963" y="2385290"/>
            <a:ext cx="1619637" cy="43411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609963" y="2438400"/>
            <a:ext cx="1619637" cy="38100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6582705" y="2956586"/>
            <a:ext cx="1342096" cy="442799"/>
          </a:xfrm>
          <a:prstGeom prst="rect">
            <a:avLst/>
          </a:prstGeom>
          <a:noFill/>
          <a:ln w="666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2" name="Straight Connector 31"/>
          <p:cNvCxnSpPr/>
          <p:nvPr/>
        </p:nvCxnSpPr>
        <p:spPr>
          <a:xfrm flipV="1">
            <a:off x="6589330" y="2962900"/>
            <a:ext cx="1311008" cy="446491"/>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589330" y="3009697"/>
            <a:ext cx="1318849" cy="359382"/>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76242" y="3124200"/>
            <a:ext cx="3405158" cy="167640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6"/>
          <p:cNvSpPr/>
          <p:nvPr/>
        </p:nvSpPr>
        <p:spPr>
          <a:xfrm>
            <a:off x="176242" y="1905000"/>
            <a:ext cx="3862358" cy="11189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67951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8" grpId="0" animBg="1"/>
      <p:bldP spid="22" grpId="0" animBg="1"/>
      <p:bldP spid="23" grpId="0" animBg="1"/>
      <p:bldP spid="20" grpId="0" animBg="1"/>
      <p:bldP spid="31" grpId="0" animBg="1"/>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sz="3000" dirty="0" smtClean="0"/>
              <a:t>Only part of memory contexts are necessary.</a:t>
            </a:r>
            <a:endParaRPr lang="en-US" sz="3000" dirty="0"/>
          </a:p>
        </p:txBody>
      </p:sp>
      <p:sp>
        <p:nvSpPr>
          <p:cNvPr id="4" name="Footer Placeholder 3"/>
          <p:cNvSpPr>
            <a:spLocks noGrp="1"/>
          </p:cNvSpPr>
          <p:nvPr>
            <p:ph type="ftr" sz="quarter" idx="11"/>
          </p:nvPr>
        </p:nvSpPr>
        <p:spPr/>
        <p:txBody>
          <a:bodyPr/>
          <a:lstStyle/>
          <a:p>
            <a:pPr fontAlgn="t"/>
            <a:r>
              <a:rPr lang="en-US" altLang="zh-CN" b="1" dirty="0"/>
              <a:t>IEEE INFOCOM 2015</a:t>
            </a:r>
          </a:p>
        </p:txBody>
      </p:sp>
      <p:pic>
        <p:nvPicPr>
          <p:cNvPr id="14" name="Picture 13"/>
          <p:cNvPicPr>
            <a:picLocks noChangeAspect="1"/>
          </p:cNvPicPr>
          <p:nvPr/>
        </p:nvPicPr>
        <p:blipFill>
          <a:blip r:embed="rId3"/>
          <a:stretch>
            <a:fillRect/>
          </a:stretch>
        </p:blipFill>
        <p:spPr>
          <a:xfrm>
            <a:off x="1600200" y="1708143"/>
            <a:ext cx="5334273" cy="5013332"/>
          </a:xfrm>
          <a:prstGeom prst="rect">
            <a:avLst/>
          </a:prstGeom>
        </p:spPr>
      </p:pic>
      <p:sp>
        <p:nvSpPr>
          <p:cNvPr id="19" name="Rectangle 18"/>
          <p:cNvSpPr/>
          <p:nvPr/>
        </p:nvSpPr>
        <p:spPr>
          <a:xfrm>
            <a:off x="5257800" y="2438400"/>
            <a:ext cx="1295400" cy="304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Rectangle 19"/>
          <p:cNvSpPr/>
          <p:nvPr/>
        </p:nvSpPr>
        <p:spPr>
          <a:xfrm>
            <a:off x="3276600" y="2731880"/>
            <a:ext cx="1295400" cy="23992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Straight Connector 21"/>
          <p:cNvCxnSpPr/>
          <p:nvPr/>
        </p:nvCxnSpPr>
        <p:spPr>
          <a:xfrm>
            <a:off x="4572000" y="2971800"/>
            <a:ext cx="990600" cy="381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5562600" y="2743200"/>
            <a:ext cx="305073" cy="609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562600" y="3340935"/>
            <a:ext cx="1562101" cy="127552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flipV="1">
            <a:off x="4038601" y="4572000"/>
            <a:ext cx="3086100" cy="44457"/>
          </a:xfrm>
          <a:prstGeom prst="line">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4724401" y="4616457"/>
            <a:ext cx="2400300" cy="1482884"/>
          </a:xfrm>
          <a:prstGeom prst="line">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2324100" y="2470840"/>
            <a:ext cx="1638300" cy="2723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0" name="Straight Connector 39"/>
          <p:cNvCxnSpPr/>
          <p:nvPr/>
        </p:nvCxnSpPr>
        <p:spPr>
          <a:xfrm flipV="1">
            <a:off x="1181100" y="2498384"/>
            <a:ext cx="1104900" cy="24481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181100" y="2743200"/>
            <a:ext cx="0" cy="147160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181100" y="4214809"/>
            <a:ext cx="685801" cy="107950"/>
          </a:xfrm>
          <a:prstGeom prst="line">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1409972" y="5638800"/>
            <a:ext cx="2400029" cy="32067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2" name="Straight Connector 51"/>
          <p:cNvCxnSpPr/>
          <p:nvPr/>
        </p:nvCxnSpPr>
        <p:spPr>
          <a:xfrm flipV="1">
            <a:off x="1733550" y="5638800"/>
            <a:ext cx="0" cy="32068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1447800" y="5638800"/>
            <a:ext cx="285750" cy="32067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flipV="1">
            <a:off x="1409972" y="5638800"/>
            <a:ext cx="323578" cy="32067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478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39" grpId="0" animBg="1"/>
      <p:bldP spid="5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10489</TotalTime>
  <Words>4079</Words>
  <Application>Microsoft Office PowerPoint</Application>
  <PresentationFormat>On-screen Show (4:3)</PresentationFormat>
  <Paragraphs>248</Paragraphs>
  <Slides>29</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宋体</vt:lpstr>
      <vt:lpstr>Arial</vt:lpstr>
      <vt:lpstr>Calibri</vt:lpstr>
      <vt:lpstr>Wingdings</vt:lpstr>
      <vt:lpstr>Office Theme</vt:lpstr>
      <vt:lpstr>Code Offload with Least Context Migration in the Mobile Cloud </vt:lpstr>
      <vt:lpstr>Outline </vt:lpstr>
      <vt:lpstr>Outline </vt:lpstr>
      <vt:lpstr>Cloud Computing for Mobile Devices</vt:lpstr>
      <vt:lpstr>General Problems for Offloading</vt:lpstr>
      <vt:lpstr>Outline </vt:lpstr>
      <vt:lpstr>Existing Work</vt:lpstr>
      <vt:lpstr>Motivation</vt:lpstr>
      <vt:lpstr>Motivation</vt:lpstr>
      <vt:lpstr>Outline </vt:lpstr>
      <vt:lpstr>Insights</vt:lpstr>
      <vt:lpstr>System Design</vt:lpstr>
      <vt:lpstr>Outline </vt:lpstr>
      <vt:lpstr>Input data sources for method</vt:lpstr>
      <vt:lpstr>Offline Parsing Components</vt:lpstr>
      <vt:lpstr>Method Argument Parsing Component</vt:lpstr>
      <vt:lpstr>Method Argument Parsing Component</vt:lpstr>
      <vt:lpstr>Class Static Field Parsing Component</vt:lpstr>
      <vt:lpstr>Metadata Maintenance</vt:lpstr>
      <vt:lpstr>Run-time Migration Component</vt:lpstr>
      <vt:lpstr>Context Migration to the Cloud</vt:lpstr>
      <vt:lpstr>Outline </vt:lpstr>
      <vt:lpstr>Performance Evaluations</vt:lpstr>
      <vt:lpstr>Evaluation Setup</vt:lpstr>
      <vt:lpstr>Offloading Effectiveness</vt:lpstr>
      <vt:lpstr>Offloading Effectiveness</vt:lpstr>
      <vt:lpstr>Parsing complexity</vt:lpstr>
      <vt:lpstr>Offloading Overhead</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455 Embedded System Design</dc:title>
  <dc:creator>Wei Gao</dc:creator>
  <cp:lastModifiedBy>Yong Li</cp:lastModifiedBy>
  <cp:revision>759</cp:revision>
  <dcterms:created xsi:type="dcterms:W3CDTF">2006-08-16T00:00:00Z</dcterms:created>
  <dcterms:modified xsi:type="dcterms:W3CDTF">2015-04-29T16:02:43Z</dcterms:modified>
</cp:coreProperties>
</file>