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57" r:id="rId4"/>
    <p:sldId id="275" r:id="rId5"/>
    <p:sldId id="278" r:id="rId6"/>
    <p:sldId id="276" r:id="rId7"/>
    <p:sldId id="277" r:id="rId8"/>
    <p:sldId id="279" r:id="rId9"/>
    <p:sldId id="280" r:id="rId10"/>
    <p:sldId id="281" r:id="rId11"/>
    <p:sldId id="285" r:id="rId12"/>
    <p:sldId id="286" r:id="rId13"/>
    <p:sldId id="287" r:id="rId14"/>
    <p:sldId id="282" r:id="rId15"/>
    <p:sldId id="288" r:id="rId16"/>
    <p:sldId id="289" r:id="rId17"/>
    <p:sldId id="293" r:id="rId18"/>
    <p:sldId id="295" r:id="rId19"/>
    <p:sldId id="290" r:id="rId20"/>
    <p:sldId id="291" r:id="rId21"/>
    <p:sldId id="296" r:id="rId22"/>
    <p:sldId id="283" r:id="rId23"/>
    <p:sldId id="294" r:id="rId24"/>
    <p:sldId id="292" r:id="rId25"/>
    <p:sldId id="284"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386"/>
    <a:srgbClr val="002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46" autoAdjust="0"/>
  </p:normalViewPr>
  <p:slideViewPr>
    <p:cSldViewPr>
      <p:cViewPr>
        <p:scale>
          <a:sx n="50" d="100"/>
          <a:sy n="50" d="100"/>
        </p:scale>
        <p:origin x="1740" y="2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02305-CAD1-4253-8E0C-54FC2B94E747}" type="datetimeFigureOut">
              <a:rPr lang="en-US" smtClean="0"/>
              <a:pPr/>
              <a:t>4/14/2014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5B2E1-8D05-42B5-B4D8-0F5AD18FA141}" type="slidenum">
              <a:rPr lang="en-US" smtClean="0"/>
              <a:pPr/>
              <a:t>‹#›</a:t>
            </a:fld>
            <a:endParaRPr lang="en-US"/>
          </a:p>
        </p:txBody>
      </p:sp>
    </p:spTree>
    <p:extLst>
      <p:ext uri="{BB962C8B-B14F-4D97-AF65-F5344CB8AC3E}">
        <p14:creationId xmlns:p14="http://schemas.microsoft.com/office/powerpoint/2010/main" val="82204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a:t>
            </a:fld>
            <a:endParaRPr lang="en-US"/>
          </a:p>
        </p:txBody>
      </p:sp>
    </p:spTree>
    <p:extLst>
      <p:ext uri="{BB962C8B-B14F-4D97-AF65-F5344CB8AC3E}">
        <p14:creationId xmlns:p14="http://schemas.microsoft.com/office/powerpoint/2010/main" val="3005721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3</a:t>
            </a:fld>
            <a:endParaRPr lang="en-US"/>
          </a:p>
        </p:txBody>
      </p:sp>
    </p:spTree>
    <p:extLst>
      <p:ext uri="{BB962C8B-B14F-4D97-AF65-F5344CB8AC3E}">
        <p14:creationId xmlns:p14="http://schemas.microsoft.com/office/powerpoint/2010/main" val="149634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you can see from this example, S want to send data</a:t>
            </a:r>
            <a:r>
              <a:rPr lang="en-US" baseline="0" dirty="0" smtClean="0"/>
              <a:t> to D but does not have end-to-end links to D, so S has to determine whether to use A or B as relay. Suppose we know that B’s probability to contact D (0.7) is higher than that of A (0.5), than S is able to make the correct relay selection decision as B, and B will carry and forward data to the destination. In general, such relay selection may take multiple hops, as A may further select C as relay.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4</a:t>
            </a:fld>
            <a:endParaRPr lang="en-US"/>
          </a:p>
        </p:txBody>
      </p:sp>
    </p:spTree>
    <p:extLst>
      <p:ext uri="{BB962C8B-B14F-4D97-AF65-F5344CB8AC3E}">
        <p14:creationId xmlns:p14="http://schemas.microsoft.com/office/powerpoint/2010/main" val="2131852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Forwarding metric: in</a:t>
            </a:r>
            <a:r>
              <a:rPr lang="en-US" baseline="0" dirty="0" smtClean="0"/>
              <a:t> the example in the previous slide, node A and B have different capabilities of contacting the destination D in the future.</a:t>
            </a:r>
          </a:p>
          <a:p>
            <a:endParaRPr lang="en-US" baseline="0" dirty="0" smtClean="0"/>
          </a:p>
          <a:p>
            <a:r>
              <a:rPr lang="en-US" baseline="0" dirty="0" smtClean="0"/>
              <a:t>The forwarding strategy can select both A and B as relays, or just pick up one (A or B) as relay. Each additional relay will anyway, more or less, increase the likelihood of data delivery, but also increase the cost. Therefore, the story lies on: whether a relay could provide sufficient contribution to data forwarding, so that selecting this relay is worthwhile. Different forwarding strategies have different standing points on this tradeoff.</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5</a:t>
            </a:fld>
            <a:endParaRPr lang="en-US"/>
          </a:p>
        </p:txBody>
      </p:sp>
    </p:spTree>
    <p:extLst>
      <p:ext uri="{BB962C8B-B14F-4D97-AF65-F5344CB8AC3E}">
        <p14:creationId xmlns:p14="http://schemas.microsoft.com/office/powerpoint/2010/main" val="197029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the forwarding redundancy is highly determined by the sequence of relay selection: A first, B second, then A selects C.</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8</a:t>
            </a:fld>
            <a:endParaRPr lang="en-US"/>
          </a:p>
        </p:txBody>
      </p:sp>
    </p:spTree>
    <p:extLst>
      <p:ext uri="{BB962C8B-B14F-4D97-AF65-F5344CB8AC3E}">
        <p14:creationId xmlns:p14="http://schemas.microsoft.com/office/powerpoint/2010/main" val="1219119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the size of the union of the sets </a:t>
            </a:r>
            <a:r>
              <a:rPr lang="en-US" dirty="0" err="1" smtClean="0"/>
              <a:t>N_i</a:t>
            </a:r>
            <a:r>
              <a:rPr lang="en-US" dirty="0" smtClean="0"/>
              <a:t>(t_1,t_2)</a:t>
            </a:r>
            <a:r>
              <a:rPr lang="en-US" baseline="0" dirty="0" smtClean="0"/>
              <a:t> is the total number of nodes which are contacted by *any* of the relays during this specific time period. The denominator, however, is simply summing up the </a:t>
            </a:r>
            <a:r>
              <a:rPr lang="en-US" baseline="0" dirty="0" err="1" smtClean="0"/>
              <a:t>individiaul</a:t>
            </a:r>
            <a:r>
              <a:rPr lang="en-US" baseline="0" dirty="0" smtClean="0"/>
              <a:t> </a:t>
            </a:r>
            <a:r>
              <a:rPr lang="en-US" baseline="0" dirty="0" err="1" smtClean="0"/>
              <a:t>N_i’s</a:t>
            </a:r>
            <a:r>
              <a:rPr lang="en-US" baseline="0" dirty="0" smtClean="0"/>
              <a:t>, but different </a:t>
            </a:r>
            <a:r>
              <a:rPr lang="en-US" baseline="0" dirty="0" err="1" smtClean="0"/>
              <a:t>N_i’s</a:t>
            </a:r>
            <a:r>
              <a:rPr lang="en-US" baseline="0" dirty="0" smtClean="0"/>
              <a:t> may overlap with each other.</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9</a:t>
            </a:fld>
            <a:endParaRPr lang="en-US"/>
          </a:p>
        </p:txBody>
      </p:sp>
    </p:spTree>
    <p:extLst>
      <p:ext uri="{BB962C8B-B14F-4D97-AF65-F5344CB8AC3E}">
        <p14:creationId xmlns:p14="http://schemas.microsoft.com/office/powerpoint/2010/main" val="3456342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eliminating the redundancy, the relays</a:t>
            </a:r>
            <a:r>
              <a:rPr lang="en-US" baseline="0" dirty="0" smtClean="0"/>
              <a:t> B and C’s utilities are reduced accordingly, so as to reflect their actual contributions on data forwarding.</a:t>
            </a:r>
          </a:p>
          <a:p>
            <a:endParaRPr lang="en-US" baseline="0" dirty="0" smtClean="0"/>
          </a:p>
          <a:p>
            <a:r>
              <a:rPr lang="en-US" baseline="0" dirty="0" smtClean="0"/>
              <a:t>For example, for B, since A has been a relay when B is selected as a relay, B’s contact with G is redundant. Removal of such redundancy reduces B’s utility from 2.4 to 1.14 (using the formula in the previous slide).</a:t>
            </a:r>
          </a:p>
          <a:p>
            <a:endParaRPr lang="en-US" baseline="0" dirty="0" smtClean="0"/>
          </a:p>
          <a:p>
            <a:r>
              <a:rPr lang="en-US" baseline="0" dirty="0" smtClean="0"/>
              <a:t>Similarly, the redundancy of C on J is also removed. </a:t>
            </a:r>
          </a:p>
          <a:p>
            <a:endParaRPr lang="en-US" baseline="0" dirty="0" smtClean="0"/>
          </a:p>
          <a:p>
            <a:r>
              <a:rPr lang="en-US" baseline="0" dirty="0" smtClean="0"/>
              <a:t>For global redundancy elimination, we assume that every node in the network is aware of the complete CRI information among all the selected relays.</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18</a:t>
            </a:fld>
            <a:endParaRPr lang="en-US"/>
          </a:p>
        </p:txBody>
      </p:sp>
    </p:spTree>
    <p:extLst>
      <p:ext uri="{BB962C8B-B14F-4D97-AF65-F5344CB8AC3E}">
        <p14:creationId xmlns:p14="http://schemas.microsoft.com/office/powerpoint/2010/main" val="3749179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B is selected</a:t>
            </a:r>
            <a:r>
              <a:rPr lang="en-US" baseline="0" dirty="0" smtClean="0"/>
              <a:t> as the relay, A has been selected. So B gets A’s information from S. However, B does not know the existence of C, so the CRI at B and C could be incomplete and different.</a:t>
            </a:r>
          </a:p>
          <a:p>
            <a:endParaRPr lang="en-US" baseline="0" dirty="0" smtClean="0"/>
          </a:p>
          <a:p>
            <a:r>
              <a:rPr lang="en-US" baseline="0" dirty="0" smtClean="0"/>
              <a:t>When B contacts C, they exchange and merge their maintained CRI.</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19</a:t>
            </a:fld>
            <a:endParaRPr lang="en-US"/>
          </a:p>
        </p:txBody>
      </p:sp>
    </p:spTree>
    <p:extLst>
      <p:ext uri="{BB962C8B-B14F-4D97-AF65-F5344CB8AC3E}">
        <p14:creationId xmlns:p14="http://schemas.microsoft.com/office/powerpoint/2010/main" val="3552583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accuracy improvement methods include stages both before and after the relay selection process.</a:t>
            </a:r>
          </a:p>
          <a:p>
            <a:endParaRPr lang="en-US" baseline="0" dirty="0" smtClean="0"/>
          </a:p>
          <a:p>
            <a:r>
              <a:rPr lang="en-US" baseline="0" dirty="0" smtClean="0"/>
              <a:t>Pre-regulation: before relay selection</a:t>
            </a:r>
          </a:p>
          <a:p>
            <a:endParaRPr lang="en-US" baseline="0" dirty="0" smtClean="0"/>
          </a:p>
          <a:p>
            <a:r>
              <a:rPr lang="en-US" baseline="0" dirty="0" smtClean="0"/>
              <a:t>Posterior adjustment: after relay selection</a:t>
            </a:r>
            <a:endParaRPr lang="en-US" dirty="0"/>
          </a:p>
        </p:txBody>
      </p:sp>
      <p:sp>
        <p:nvSpPr>
          <p:cNvPr id="4" name="Slide Number Placeholder 3"/>
          <p:cNvSpPr>
            <a:spLocks noGrp="1"/>
          </p:cNvSpPr>
          <p:nvPr>
            <p:ph type="sldNum" sz="quarter" idx="10"/>
          </p:nvPr>
        </p:nvSpPr>
        <p:spPr/>
        <p:txBody>
          <a:bodyPr/>
          <a:lstStyle/>
          <a:p>
            <a:fld id="{C3D5B2E1-8D05-42B5-B4D8-0F5AD18FA141}" type="slidenum">
              <a:rPr lang="en-US" smtClean="0"/>
              <a:pPr/>
              <a:t>21</a:t>
            </a:fld>
            <a:endParaRPr lang="en-US"/>
          </a:p>
        </p:txBody>
      </p:sp>
    </p:spTree>
    <p:extLst>
      <p:ext uri="{BB962C8B-B14F-4D97-AF65-F5344CB8AC3E}">
        <p14:creationId xmlns:p14="http://schemas.microsoft.com/office/powerpoint/2010/main" val="39774604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a:effectLst>
            <a:outerShdw blurRad="50800" dist="38100" dir="2700000" algn="ctr" rotWithShape="0">
              <a:srgbClr val="000000">
                <a:alpha val="40000"/>
              </a:srgbClr>
            </a:outerShdw>
          </a:effectLst>
        </p:spPr>
        <p:txBody>
          <a:bodyPr/>
          <a:lstStyle>
            <a:lvl1pPr>
              <a:defRPr>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432175"/>
            <a:ext cx="6400800" cy="1752600"/>
          </a:xfrm>
          <a:effectLst>
            <a:outerShdw blurRad="50800" dist="38100" dir="2700000" algn="ctr" rotWithShape="0">
              <a:srgbClr val="000000">
                <a:alpha val="40000"/>
              </a:srgbClr>
            </a:outerShdw>
          </a:effectLst>
        </p:spPr>
        <p:txBody>
          <a:bodyPr/>
          <a:lstStyle>
            <a:lvl1pPr marL="0" indent="0" algn="ctr">
              <a:buNone/>
              <a:defRPr>
                <a:solidFill>
                  <a:srgbClr val="002B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A8D7623-1EAB-4CEE-BE90-2C194FD08A13}" type="datetime1">
              <a:rPr lang="en-US" smtClean="0"/>
              <a:t>4/14/2014</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10" name="Picture 2" descr="https://encrypted-tbn2.google.com/images?q=tbn:ANd9GcSyBrXKkCN63PPilcolS8QLZMnBcUjGgebeawuil71JRvdKJjeBUQ"/>
          <p:cNvPicPr>
            <a:picLocks noChangeAspect="1" noChangeArrowheads="1"/>
          </p:cNvPicPr>
          <p:nvPr userDrawn="1"/>
        </p:nvPicPr>
        <p:blipFill>
          <a:blip r:embed="rId2" cstate="print"/>
          <a:srcRect/>
          <a:stretch>
            <a:fillRect/>
          </a:stretch>
        </p:blipFill>
        <p:spPr bwMode="auto">
          <a:xfrm>
            <a:off x="76200" y="6301740"/>
            <a:ext cx="1600200" cy="480060"/>
          </a:xfrm>
          <a:prstGeom prst="rect">
            <a:avLst/>
          </a:prstGeom>
          <a:noFill/>
        </p:spPr>
      </p:pic>
      <p:pic>
        <p:nvPicPr>
          <p:cNvPr id="8" name="Picture 48" descr="psu"/>
          <p:cNvPicPr>
            <a:picLocks noChangeAspect="1" noChangeArrowheads="1"/>
          </p:cNvPicPr>
          <p:nvPr userDrawn="1"/>
        </p:nvPicPr>
        <p:blipFill>
          <a:blip r:embed="rId3" cstate="print"/>
          <a:srcRect/>
          <a:stretch>
            <a:fillRect/>
          </a:stretch>
        </p:blipFill>
        <p:spPr bwMode="auto">
          <a:xfrm>
            <a:off x="7543800" y="6096000"/>
            <a:ext cx="1447800" cy="671512"/>
          </a:xfrm>
          <a:prstGeom prst="rect">
            <a:avLst/>
          </a:prstGeom>
          <a:noFill/>
        </p:spPr>
      </p:pic>
      <p:pic>
        <p:nvPicPr>
          <p:cNvPr id="94210" name="Picture 2" descr="http://uacs.uark.edu/Content/images/UA_Logo_Horizontal.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7600" y="6249880"/>
            <a:ext cx="1967599" cy="471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6DCEF-38C5-4748-807F-531156BB09BB}" type="datetime1">
              <a:rPr lang="en-US" smtClean="0"/>
              <a:t>4/14/2014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INFOCOM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5B4050-F47B-4B32-A4A8-F22C0D92E7AF}" type="datetime1">
              <a:rPr lang="en-US" smtClean="0"/>
              <a:t>4/14/2014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INFOCOM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p:cNvSpPr/>
          <p:nvPr userDrawn="1"/>
        </p:nvSpPr>
        <p:spPr>
          <a:xfrm>
            <a:off x="0" y="0"/>
            <a:ext cx="9144000" cy="1143000"/>
          </a:xfrm>
          <a:prstGeom prst="rect">
            <a:avLst/>
          </a:prstGeom>
          <a:solidFill>
            <a:srgbClr val="002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lstStyle>
            <a:lvl1pPr algn="l">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5029200"/>
          </a:xfrm>
        </p:spPr>
        <p:txBody>
          <a:bodyPr/>
          <a:lstStyle>
            <a:lvl1pPr>
              <a:buClr>
                <a:srgbClr val="F3B50F"/>
              </a:buClr>
              <a:buSzPct val="90000"/>
              <a:buFont typeface="Wingdings" pitchFamily="2" charset="2"/>
              <a:buChar char="§"/>
              <a:defRPr sz="2800"/>
            </a:lvl1pPr>
            <a:lvl2pPr>
              <a:buClr>
                <a:srgbClr val="558ED5"/>
              </a:buClr>
              <a:buSzPct val="90000"/>
              <a:buFont typeface="Wingdings" pitchFamily="2" charset="2"/>
              <a:buChar char="§"/>
              <a:defRPr sz="2400"/>
            </a:lvl2pPr>
            <a:lvl3pPr>
              <a:buClr>
                <a:srgbClr val="E66C7D"/>
              </a:buClr>
              <a:buSzPct val="90000"/>
              <a:defRPr sz="20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EA68EAB-44D8-4618-BCA1-18C3211E97CF}" type="datetime1">
              <a:rPr lang="en-US" smtClean="0"/>
              <a:t>4/14/2014</a:t>
            </a:fld>
            <a:endParaRPr lang="en-US"/>
          </a:p>
        </p:txBody>
      </p:sp>
      <p:sp>
        <p:nvSpPr>
          <p:cNvPr id="6" name="Slide Number Placeholder 5"/>
          <p:cNvSpPr>
            <a:spLocks noGrp="1"/>
          </p:cNvSpPr>
          <p:nvPr>
            <p:ph type="sldNum" sz="quarter" idx="12"/>
          </p:nvPr>
        </p:nvSpPr>
        <p:spPr/>
        <p:txBody>
          <a:bodyPr/>
          <a:lstStyle>
            <a:lvl1pPr>
              <a:defRPr sz="1400">
                <a:solidFill>
                  <a:schemeClr val="tx1"/>
                </a:solidFill>
              </a:defRPr>
            </a:lvl1pPr>
          </a:lstStyle>
          <a:p>
            <a:fld id="{B6F15528-21DE-4FAA-801E-634DDDAF4B2B}" type="slidenum">
              <a:rPr lang="en-US" smtClean="0"/>
              <a:pPr/>
              <a:t>‹#›</a:t>
            </a:fld>
            <a:endParaRPr lang="en-US" dirty="0"/>
          </a:p>
        </p:txBody>
      </p:sp>
      <p:cxnSp>
        <p:nvCxnSpPr>
          <p:cNvPr id="7" name="Straight Connector 6"/>
          <p:cNvCxnSpPr/>
          <p:nvPr userDrawn="1"/>
        </p:nvCxnSpPr>
        <p:spPr>
          <a:xfrm>
            <a:off x="0" y="1143000"/>
            <a:ext cx="9144000" cy="0"/>
          </a:xfrm>
          <a:prstGeom prst="line">
            <a:avLst/>
          </a:prstGeom>
          <a:ln w="31750">
            <a:solidFill>
              <a:srgbClr val="F3B50F"/>
            </a:solidFill>
          </a:ln>
        </p:spPr>
        <p:style>
          <a:lnRef idx="1">
            <a:schemeClr val="accent1"/>
          </a:lnRef>
          <a:fillRef idx="0">
            <a:schemeClr val="accent1"/>
          </a:fillRef>
          <a:effectRef idx="0">
            <a:schemeClr val="accent1"/>
          </a:effectRef>
          <a:fontRef idx="minor">
            <a:schemeClr val="tx1"/>
          </a:fontRef>
        </p:style>
      </p:cxnSp>
      <p:pic>
        <p:nvPicPr>
          <p:cNvPr id="12290" name="Picture 2" descr="https://encrypted-tbn2.google.com/images?q=tbn:ANd9GcSyBrXKkCN63PPilcolS8QLZMnBcUjGgebeawuil71JRvdKJjeBUQ"/>
          <p:cNvPicPr>
            <a:picLocks noChangeAspect="1" noChangeArrowheads="1"/>
          </p:cNvPicPr>
          <p:nvPr userDrawn="1"/>
        </p:nvPicPr>
        <p:blipFill>
          <a:blip r:embed="rId2" cstate="print"/>
          <a:srcRect/>
          <a:stretch>
            <a:fillRect/>
          </a:stretch>
        </p:blipFill>
        <p:spPr bwMode="auto">
          <a:xfrm>
            <a:off x="76200" y="6301740"/>
            <a:ext cx="1600200" cy="480060"/>
          </a:xfrm>
          <a:prstGeom prst="rect">
            <a:avLst/>
          </a:prstGeom>
          <a:noFill/>
        </p:spPr>
      </p:pic>
      <p:pic>
        <p:nvPicPr>
          <p:cNvPr id="11" name="Picture 48" descr="psu"/>
          <p:cNvPicPr>
            <a:picLocks noChangeAspect="1" noChangeArrowheads="1"/>
          </p:cNvPicPr>
          <p:nvPr userDrawn="1"/>
        </p:nvPicPr>
        <p:blipFill>
          <a:blip r:embed="rId3" cstate="print"/>
          <a:srcRect/>
          <a:stretch>
            <a:fillRect/>
          </a:stretch>
        </p:blipFill>
        <p:spPr bwMode="auto">
          <a:xfrm>
            <a:off x="7543800" y="6096000"/>
            <a:ext cx="1447800" cy="671512"/>
          </a:xfrm>
          <a:prstGeom prst="rect">
            <a:avLst/>
          </a:prstGeom>
          <a:noFill/>
        </p:spPr>
      </p:pic>
      <p:pic>
        <p:nvPicPr>
          <p:cNvPr id="12" name="Picture 2" descr="http://uacs.uark.edu/Content/images/UA_Logo_Horizontal.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733800" y="6249880"/>
            <a:ext cx="1967599" cy="4715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F8CF60-9E89-4387-BFC8-34B544C54C0F}" type="datetime1">
              <a:rPr lang="en-US" smtClean="0"/>
              <a:t>4/14/2014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INFOCOM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510F6E-47D0-4BE5-BEC5-7DBAD1E1BEE3}" type="datetime1">
              <a:rPr lang="en-US" smtClean="0"/>
              <a:t>4/14/2014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INFOCOM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E46773-552F-4EB4-AEDE-15875D1B426B}" type="datetime1">
              <a:rPr lang="en-US" smtClean="0"/>
              <a:t>4/14/2014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INFOCOM 2013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57BD62-85A7-4B6A-B44C-23045F09BAE2}" type="datetime1">
              <a:rPr lang="en-US" smtClean="0"/>
              <a:t>4/14/2014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INFOCOM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B5CB0-FB2F-43CD-8D7F-644C909D6915}" type="datetime1">
              <a:rPr lang="en-US" smtClean="0"/>
              <a:t>4/14/2014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INFOCOM 2013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DE3270-8DA9-48A3-99E7-CE867F985F5A}" type="datetime1">
              <a:rPr lang="en-US" smtClean="0"/>
              <a:t>4/14/2014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INFOCOM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4FEEBD-3CE2-4C31-95F1-0A144D780F11}" type="datetime1">
              <a:rPr lang="en-US" smtClean="0"/>
              <a:t>4/14/2014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INFOCOM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D497-DB1C-4967-BB94-63273F746D69}" type="datetime1">
              <a:rPr lang="en-US" smtClean="0"/>
              <a:t>4/14/2014</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15.bin"/><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3.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6.emf"/><Relationship Id="rId5" Type="http://schemas.openxmlformats.org/officeDocument/2006/relationships/image" Target="../media/image8.png"/><Relationship Id="rId10" Type="http://schemas.openxmlformats.org/officeDocument/2006/relationships/oleObject" Target="../embeddings/oleObject3.bin"/><Relationship Id="rId4" Type="http://schemas.openxmlformats.org/officeDocument/2006/relationships/image" Target="../media/image7.png"/><Relationship Id="rId9"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5.wmf"/><Relationship Id="rId3" Type="http://schemas.openxmlformats.org/officeDocument/2006/relationships/notesSlide" Target="../notesSlides/notesSlide6.xml"/><Relationship Id="rId7" Type="http://schemas.openxmlformats.org/officeDocument/2006/relationships/image" Target="../media/image12.wmf"/><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0225"/>
            <a:ext cx="7772400" cy="2822575"/>
          </a:xfrm>
        </p:spPr>
        <p:txBody>
          <a:bodyPr>
            <a:normAutofit/>
          </a:bodyPr>
          <a:lstStyle/>
          <a:p>
            <a:r>
              <a:rPr lang="en-US" sz="4000" dirty="0" smtClean="0">
                <a:solidFill>
                  <a:srgbClr val="004386"/>
                </a:solidFill>
              </a:rPr>
              <a:t>Forwarding Redundancy in Opportunistic Mobile Networks: Investigation and Elimination</a:t>
            </a:r>
            <a:endParaRPr lang="en-US" dirty="0"/>
          </a:p>
        </p:txBody>
      </p:sp>
      <p:sp>
        <p:nvSpPr>
          <p:cNvPr id="3" name="Subtitle 2"/>
          <p:cNvSpPr>
            <a:spLocks noGrp="1"/>
          </p:cNvSpPr>
          <p:nvPr>
            <p:ph type="subTitle" idx="1"/>
          </p:nvPr>
        </p:nvSpPr>
        <p:spPr>
          <a:xfrm>
            <a:off x="1371600" y="3124200"/>
            <a:ext cx="6400800" cy="2511425"/>
          </a:xfrm>
        </p:spPr>
        <p:txBody>
          <a:bodyPr>
            <a:normAutofit fontScale="85000" lnSpcReduction="20000"/>
          </a:bodyPr>
          <a:lstStyle/>
          <a:p>
            <a:endParaRPr lang="en-US" dirty="0" smtClean="0">
              <a:solidFill>
                <a:schemeClr val="tx1"/>
              </a:solidFill>
            </a:endParaRPr>
          </a:p>
          <a:p>
            <a:r>
              <a:rPr lang="en-US" dirty="0" smtClean="0">
                <a:solidFill>
                  <a:srgbClr val="C00000"/>
                </a:solidFill>
              </a:rPr>
              <a:t>Wei Gao</a:t>
            </a:r>
            <a:r>
              <a:rPr lang="en-US" baseline="30000" dirty="0" smtClean="0">
                <a:solidFill>
                  <a:srgbClr val="C00000"/>
                </a:solidFill>
              </a:rPr>
              <a:t>1</a:t>
            </a:r>
            <a:r>
              <a:rPr lang="en-US" dirty="0" smtClean="0">
                <a:solidFill>
                  <a:srgbClr val="C00000"/>
                </a:solidFill>
              </a:rPr>
              <a:t>, </a:t>
            </a:r>
            <a:r>
              <a:rPr lang="en-US" dirty="0" err="1" smtClean="0">
                <a:solidFill>
                  <a:srgbClr val="C00000"/>
                </a:solidFill>
              </a:rPr>
              <a:t>Qinghua</a:t>
            </a:r>
            <a:r>
              <a:rPr lang="en-US" dirty="0" smtClean="0">
                <a:solidFill>
                  <a:srgbClr val="C00000"/>
                </a:solidFill>
              </a:rPr>
              <a:t> Li</a:t>
            </a:r>
            <a:r>
              <a:rPr lang="en-US" baseline="30000" dirty="0" smtClean="0">
                <a:solidFill>
                  <a:srgbClr val="C00000"/>
                </a:solidFill>
              </a:rPr>
              <a:t>2 </a:t>
            </a:r>
            <a:r>
              <a:rPr lang="en-US" dirty="0" smtClean="0">
                <a:solidFill>
                  <a:srgbClr val="C00000"/>
                </a:solidFill>
              </a:rPr>
              <a:t>and </a:t>
            </a:r>
            <a:r>
              <a:rPr lang="en-US" dirty="0" err="1" smtClean="0">
                <a:solidFill>
                  <a:srgbClr val="C00000"/>
                </a:solidFill>
              </a:rPr>
              <a:t>Guohong</a:t>
            </a:r>
            <a:r>
              <a:rPr lang="en-US" dirty="0" smtClean="0">
                <a:solidFill>
                  <a:srgbClr val="C00000"/>
                </a:solidFill>
              </a:rPr>
              <a:t> Cao</a:t>
            </a:r>
            <a:r>
              <a:rPr lang="en-US" baseline="30000" dirty="0">
                <a:solidFill>
                  <a:srgbClr val="C00000"/>
                </a:solidFill>
              </a:rPr>
              <a:t>3</a:t>
            </a:r>
            <a:endParaRPr lang="en-US" baseline="30000" dirty="0" smtClean="0">
              <a:solidFill>
                <a:srgbClr val="C00000"/>
              </a:solidFill>
            </a:endParaRPr>
          </a:p>
          <a:p>
            <a:endParaRPr lang="en-US" dirty="0" smtClean="0">
              <a:solidFill>
                <a:srgbClr val="C00000"/>
              </a:solidFill>
            </a:endParaRPr>
          </a:p>
          <a:p>
            <a:r>
              <a:rPr lang="en-US" baseline="30000" dirty="0" smtClean="0">
                <a:solidFill>
                  <a:srgbClr val="C00000"/>
                </a:solidFill>
              </a:rPr>
              <a:t>1</a:t>
            </a:r>
            <a:r>
              <a:rPr lang="en-US" dirty="0" smtClean="0">
                <a:solidFill>
                  <a:srgbClr val="C00000"/>
                </a:solidFill>
              </a:rPr>
              <a:t>The University of Tennessee, Knoxville</a:t>
            </a:r>
          </a:p>
          <a:p>
            <a:r>
              <a:rPr lang="en-US" baseline="30000" dirty="0" smtClean="0">
                <a:solidFill>
                  <a:srgbClr val="C00000"/>
                </a:solidFill>
              </a:rPr>
              <a:t>1</a:t>
            </a:r>
            <a:r>
              <a:rPr lang="en-US" dirty="0" smtClean="0">
                <a:solidFill>
                  <a:srgbClr val="C00000"/>
                </a:solidFill>
              </a:rPr>
              <a:t>University of Arkansas</a:t>
            </a:r>
            <a:endParaRPr lang="en-US" dirty="0">
              <a:solidFill>
                <a:srgbClr val="C00000"/>
              </a:solidFill>
            </a:endParaRPr>
          </a:p>
          <a:p>
            <a:r>
              <a:rPr lang="en-US" baseline="30000" dirty="0" smtClean="0">
                <a:solidFill>
                  <a:srgbClr val="C00000"/>
                </a:solidFill>
              </a:rPr>
              <a:t>3</a:t>
            </a:r>
            <a:r>
              <a:rPr lang="en-US" dirty="0" smtClean="0">
                <a:solidFill>
                  <a:srgbClr val="C00000"/>
                </a:solidFill>
              </a:rPr>
              <a:t>The Pennsylvania State University</a:t>
            </a:r>
          </a:p>
          <a:p>
            <a:endParaRPr lang="en-US"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sz="3200" dirty="0" smtClean="0"/>
              <a:t>Introduction</a:t>
            </a:r>
          </a:p>
          <a:p>
            <a:r>
              <a:rPr lang="en-US" sz="3200" dirty="0" smtClean="0"/>
              <a:t>Motivation and focus</a:t>
            </a:r>
          </a:p>
          <a:p>
            <a:r>
              <a:rPr lang="en-US" sz="3200" b="1" dirty="0" smtClean="0">
                <a:solidFill>
                  <a:srgbClr val="FF0000"/>
                </a:solidFill>
              </a:rPr>
              <a:t>Investigation of forwarding redundancy</a:t>
            </a:r>
          </a:p>
          <a:p>
            <a:r>
              <a:rPr lang="en-US" sz="3200" dirty="0" smtClean="0"/>
              <a:t>Elimination of forwarding redundancy</a:t>
            </a:r>
          </a:p>
          <a:p>
            <a:r>
              <a:rPr lang="en-US" sz="3200" dirty="0" smtClean="0"/>
              <a:t>Performance evaluation</a:t>
            </a:r>
          </a:p>
          <a:p>
            <a:r>
              <a:rPr lang="en-US" sz="3200" dirty="0" smtClean="0"/>
              <a:t>Conclusion</a:t>
            </a:r>
          </a:p>
          <a:p>
            <a:endParaRPr lang="en-US" sz="3200" dirty="0"/>
          </a:p>
        </p:txBody>
      </p:sp>
    </p:spTree>
    <p:extLst>
      <p:ext uri="{BB962C8B-B14F-4D97-AF65-F5344CB8AC3E}">
        <p14:creationId xmlns:p14="http://schemas.microsoft.com/office/powerpoint/2010/main" val="329717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Investigations</a:t>
            </a:r>
            <a:endParaRPr lang="en-US" dirty="0"/>
          </a:p>
        </p:txBody>
      </p:sp>
      <p:sp>
        <p:nvSpPr>
          <p:cNvPr id="3" name="Content Placeholder 2"/>
          <p:cNvSpPr>
            <a:spLocks noGrp="1"/>
          </p:cNvSpPr>
          <p:nvPr>
            <p:ph idx="1"/>
          </p:nvPr>
        </p:nvSpPr>
        <p:spPr/>
        <p:txBody>
          <a:bodyPr/>
          <a:lstStyle/>
          <a:p>
            <a:r>
              <a:rPr lang="en-US" dirty="0" smtClean="0"/>
              <a:t>Trace-based studies</a:t>
            </a:r>
          </a:p>
          <a:p>
            <a:pPr lvl="1"/>
            <a:r>
              <a:rPr lang="en-US" dirty="0" smtClean="0"/>
              <a:t>Experimental validation of the existence of forwarding redundancy in practice</a:t>
            </a:r>
          </a:p>
          <a:p>
            <a:pPr lvl="1"/>
            <a:r>
              <a:rPr lang="en-US" dirty="0" smtClean="0"/>
              <a:t>Traces: contacts </a:t>
            </a:r>
            <a:r>
              <a:rPr lang="en-US" dirty="0"/>
              <a:t>among mobile </a:t>
            </a:r>
            <a:r>
              <a:rPr lang="en-US" dirty="0" smtClean="0"/>
              <a:t>devices with </a:t>
            </a:r>
            <a:r>
              <a:rPr lang="en-US" dirty="0"/>
              <a:t>Bluetooth or </a:t>
            </a:r>
            <a:r>
              <a:rPr lang="en-US" dirty="0" err="1"/>
              <a:t>WiFi</a:t>
            </a:r>
            <a:r>
              <a:rPr lang="en-US" dirty="0"/>
              <a:t> interfaces </a:t>
            </a:r>
            <a:r>
              <a:rPr lang="en-US" dirty="0" smtClean="0"/>
              <a:t>moving in various scenarios</a:t>
            </a:r>
          </a:p>
          <a:p>
            <a:pPr lvl="1"/>
            <a:endParaRPr lang="en-US" dirty="0"/>
          </a:p>
        </p:txBody>
      </p:sp>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366" y="3657600"/>
            <a:ext cx="72866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788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43200"/>
            <a:ext cx="8153400" cy="338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Impact of Forwarding Redundancy</a:t>
            </a:r>
            <a:endParaRPr lang="en-US" dirty="0"/>
          </a:p>
        </p:txBody>
      </p:sp>
      <p:sp>
        <p:nvSpPr>
          <p:cNvPr id="3" name="Content Placeholder 2"/>
          <p:cNvSpPr>
            <a:spLocks noGrp="1"/>
          </p:cNvSpPr>
          <p:nvPr>
            <p:ph idx="1"/>
          </p:nvPr>
        </p:nvSpPr>
        <p:spPr/>
        <p:txBody>
          <a:bodyPr>
            <a:normAutofit/>
          </a:bodyPr>
          <a:lstStyle/>
          <a:p>
            <a:r>
              <a:rPr lang="en-US" sz="2400" dirty="0" smtClean="0"/>
              <a:t>Data forwarding experiments with random sources and destinations</a:t>
            </a:r>
          </a:p>
          <a:p>
            <a:pPr lvl="1"/>
            <a:r>
              <a:rPr lang="en-US" sz="2000" dirty="0" smtClean="0"/>
              <a:t>The increase of data delivery ratio becomes smaller when more relays are selected, due to the forwarding redundancy among relays</a:t>
            </a:r>
            <a:endParaRPr lang="en-US" sz="2000" dirty="0"/>
          </a:p>
        </p:txBody>
      </p:sp>
    </p:spTree>
    <p:extLst>
      <p:ext uri="{BB962C8B-B14F-4D97-AF65-F5344CB8AC3E}">
        <p14:creationId xmlns:p14="http://schemas.microsoft.com/office/powerpoint/2010/main" val="23017945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 Analysis</a:t>
            </a:r>
            <a:endParaRPr lang="en-US" dirty="0"/>
          </a:p>
        </p:txBody>
      </p:sp>
      <p:sp>
        <p:nvSpPr>
          <p:cNvPr id="3" name="Content Placeholder 2"/>
          <p:cNvSpPr>
            <a:spLocks noGrp="1"/>
          </p:cNvSpPr>
          <p:nvPr>
            <p:ph idx="1"/>
          </p:nvPr>
        </p:nvSpPr>
        <p:spPr/>
        <p:txBody>
          <a:bodyPr>
            <a:normAutofit/>
          </a:bodyPr>
          <a:lstStyle/>
          <a:p>
            <a:r>
              <a:rPr lang="en-US" sz="2400" dirty="0" smtClean="0"/>
              <a:t>Correlation between data delivery ratio and redundancy percentage</a:t>
            </a:r>
          </a:p>
          <a:p>
            <a:pPr lvl="1"/>
            <a:r>
              <a:rPr lang="en-US" sz="2000" dirty="0" smtClean="0"/>
              <a:t>Inflection points in all cases</a:t>
            </a:r>
          </a:p>
          <a:p>
            <a:pPr lvl="1"/>
            <a:r>
              <a:rPr lang="en-US" sz="2000" dirty="0" smtClean="0"/>
              <a:t>Small amount of redundancy helps improve performance </a:t>
            </a:r>
          </a:p>
          <a:p>
            <a:pPr lvl="1"/>
            <a:r>
              <a:rPr lang="en-US" sz="2000" dirty="0" smtClean="0"/>
              <a:t>Excessive redundancy is simply unnecessary</a:t>
            </a:r>
            <a:endParaRPr lang="en-US" sz="2000" dirty="0"/>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 y="3276600"/>
            <a:ext cx="900112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2416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sz="3200" dirty="0" smtClean="0"/>
              <a:t>Introduction</a:t>
            </a:r>
          </a:p>
          <a:p>
            <a:r>
              <a:rPr lang="en-US" sz="3200" dirty="0" smtClean="0"/>
              <a:t>Motivation and focus</a:t>
            </a:r>
          </a:p>
          <a:p>
            <a:r>
              <a:rPr lang="en-US" sz="3200" dirty="0" smtClean="0"/>
              <a:t>Investigation of forwarding redundancy</a:t>
            </a:r>
          </a:p>
          <a:p>
            <a:r>
              <a:rPr lang="en-US" sz="3200" b="1" dirty="0" smtClean="0">
                <a:solidFill>
                  <a:srgbClr val="FF0000"/>
                </a:solidFill>
              </a:rPr>
              <a:t>Elimination of forwarding redundancy</a:t>
            </a:r>
          </a:p>
          <a:p>
            <a:r>
              <a:rPr lang="en-US" sz="3200" dirty="0" smtClean="0"/>
              <a:t>Performance evaluation</a:t>
            </a:r>
          </a:p>
          <a:p>
            <a:r>
              <a:rPr lang="en-US" sz="3200" dirty="0" smtClean="0"/>
              <a:t>Conclusion</a:t>
            </a:r>
          </a:p>
          <a:p>
            <a:endParaRPr lang="en-US" sz="3200" dirty="0"/>
          </a:p>
        </p:txBody>
      </p:sp>
    </p:spTree>
    <p:extLst>
      <p:ext uri="{BB962C8B-B14F-4D97-AF65-F5344CB8AC3E}">
        <p14:creationId xmlns:p14="http://schemas.microsoft.com/office/powerpoint/2010/main" val="1446382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Redundancy Elimination</a:t>
            </a:r>
            <a:endParaRPr lang="en-US" dirty="0"/>
          </a:p>
        </p:txBody>
      </p:sp>
      <p:sp>
        <p:nvSpPr>
          <p:cNvPr id="3" name="Content Placeholder 2"/>
          <p:cNvSpPr>
            <a:spLocks noGrp="1"/>
          </p:cNvSpPr>
          <p:nvPr>
            <p:ph idx="1"/>
          </p:nvPr>
        </p:nvSpPr>
        <p:spPr/>
        <p:txBody>
          <a:bodyPr/>
          <a:lstStyle/>
          <a:p>
            <a:r>
              <a:rPr lang="en-US" dirty="0" smtClean="0"/>
              <a:t>Identify and eliminate the forwarding redundancy </a:t>
            </a:r>
          </a:p>
          <a:p>
            <a:pPr lvl="1"/>
            <a:r>
              <a:rPr lang="en-US" dirty="0" smtClean="0"/>
              <a:t>Relays’ utilities should reflect their actual contributions to data forwarding </a:t>
            </a:r>
          </a:p>
          <a:p>
            <a:pPr lvl="2"/>
            <a:r>
              <a:rPr lang="en-US" dirty="0" smtClean="0"/>
              <a:t>Dynamic during the data forwarding process</a:t>
            </a:r>
          </a:p>
          <a:p>
            <a:pPr lvl="1"/>
            <a:r>
              <a:rPr lang="en-US" dirty="0" smtClean="0"/>
              <a:t>Ensure efficient utilization of network resources</a:t>
            </a:r>
          </a:p>
          <a:p>
            <a:r>
              <a:rPr lang="en-US" dirty="0" smtClean="0"/>
              <a:t>General idea: maintain the </a:t>
            </a:r>
            <a:r>
              <a:rPr lang="en-US" i="1" u="sng" dirty="0" smtClean="0"/>
              <a:t>Cumulative Relay Information (CRI)</a:t>
            </a:r>
            <a:r>
              <a:rPr lang="en-US" dirty="0" smtClean="0"/>
              <a:t> for each message</a:t>
            </a:r>
          </a:p>
          <a:p>
            <a:pPr lvl="1"/>
            <a:r>
              <a:rPr lang="en-US" dirty="0" smtClean="0"/>
              <a:t>Contact capabilities of relays being selected for forwarding this message</a:t>
            </a:r>
          </a:p>
          <a:p>
            <a:pPr lvl="1"/>
            <a:r>
              <a:rPr lang="en-US" dirty="0" smtClean="0"/>
              <a:t>Compare the utility of a new relay with the current CRI</a:t>
            </a:r>
          </a:p>
          <a:p>
            <a:pPr lvl="1"/>
            <a:endParaRPr lang="en-US" dirty="0" smtClean="0"/>
          </a:p>
        </p:txBody>
      </p:sp>
    </p:spTree>
    <p:extLst>
      <p:ext uri="{BB962C8B-B14F-4D97-AF65-F5344CB8AC3E}">
        <p14:creationId xmlns:p14="http://schemas.microsoft.com/office/powerpoint/2010/main" val="2359068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Elimination</a:t>
            </a:r>
            <a:endParaRPr lang="en-US" dirty="0"/>
          </a:p>
        </p:txBody>
      </p:sp>
      <p:sp>
        <p:nvSpPr>
          <p:cNvPr id="3" name="Content Placeholder 2"/>
          <p:cNvSpPr>
            <a:spLocks noGrp="1"/>
          </p:cNvSpPr>
          <p:nvPr>
            <p:ph idx="1"/>
          </p:nvPr>
        </p:nvSpPr>
        <p:spPr/>
        <p:txBody>
          <a:bodyPr/>
          <a:lstStyle/>
          <a:p>
            <a:r>
              <a:rPr lang="en-US" dirty="0" smtClean="0"/>
              <a:t>Global CRI maintains a quantity         for each node </a:t>
            </a:r>
            <a:r>
              <a:rPr lang="en-US" i="1" dirty="0" err="1" smtClean="0"/>
              <a:t>i</a:t>
            </a:r>
            <a:endParaRPr lang="en-US" i="1" dirty="0" smtClean="0"/>
          </a:p>
          <a:p>
            <a:pPr lvl="1"/>
            <a:r>
              <a:rPr lang="en-US" dirty="0" smtClean="0"/>
              <a:t>The cumulative capability of the current </a:t>
            </a:r>
            <a:r>
              <a:rPr lang="en-US" i="1" dirty="0" smtClean="0"/>
              <a:t>k</a:t>
            </a:r>
            <a:r>
              <a:rPr lang="en-US" dirty="0" smtClean="0"/>
              <a:t> relays contacting node </a:t>
            </a:r>
            <a:r>
              <a:rPr lang="en-US" i="1" dirty="0" err="1" smtClean="0"/>
              <a:t>i</a:t>
            </a:r>
            <a:r>
              <a:rPr lang="en-US" dirty="0" smtClean="0"/>
              <a:t>.</a:t>
            </a:r>
          </a:p>
          <a:p>
            <a:pPr lvl="1"/>
            <a:r>
              <a:rPr lang="en-US" dirty="0" smtClean="0"/>
              <a:t>When the </a:t>
            </a:r>
            <a:r>
              <a:rPr lang="en-US" i="1" dirty="0" smtClean="0"/>
              <a:t>(k+1)</a:t>
            </a:r>
            <a:r>
              <a:rPr lang="en-US" dirty="0" smtClean="0"/>
              <a:t>-</a:t>
            </a:r>
            <a:r>
              <a:rPr lang="en-US" dirty="0" err="1" smtClean="0"/>
              <a:t>th</a:t>
            </a:r>
            <a:r>
              <a:rPr lang="en-US" dirty="0" smtClean="0"/>
              <a:t> relay is selected, the CRI is updated as</a:t>
            </a:r>
          </a:p>
          <a:p>
            <a:pPr lvl="1"/>
            <a:endParaRPr lang="en-US" dirty="0"/>
          </a:p>
          <a:p>
            <a:pPr lvl="2"/>
            <a:endParaRPr lang="en-US" dirty="0" smtClean="0"/>
          </a:p>
          <a:p>
            <a:pPr lvl="2"/>
            <a:r>
              <a:rPr lang="en-US" dirty="0" smtClean="0"/>
              <a:t>             i</a:t>
            </a:r>
            <a:r>
              <a:rPr lang="en-US" dirty="0" smtClean="0"/>
              <a:t>s the capability of the (k+1)-</a:t>
            </a:r>
            <a:r>
              <a:rPr lang="en-US" dirty="0" err="1" smtClean="0"/>
              <a:t>th</a:t>
            </a:r>
            <a:r>
              <a:rPr lang="en-US" dirty="0" smtClean="0"/>
              <a:t> relay contacting node </a:t>
            </a:r>
            <a:r>
              <a:rPr lang="en-US" i="1" dirty="0" err="1" smtClean="0"/>
              <a:t>i</a:t>
            </a:r>
            <a:endParaRPr lang="en-US" i="1" dirty="0" smtClean="0"/>
          </a:p>
          <a:p>
            <a:r>
              <a:rPr lang="en-US" dirty="0" smtClean="0"/>
              <a:t>Forwarding redundancy caused by the </a:t>
            </a:r>
            <a:r>
              <a:rPr lang="en-US" i="1" dirty="0" smtClean="0"/>
              <a:t>(k+1)</a:t>
            </a:r>
            <a:r>
              <a:rPr lang="en-US" dirty="0" smtClean="0"/>
              <a:t>-</a:t>
            </a:r>
            <a:r>
              <a:rPr lang="en-US" dirty="0" err="1" smtClean="0"/>
              <a:t>th</a:t>
            </a:r>
            <a:r>
              <a:rPr lang="en-US" dirty="0" smtClean="0"/>
              <a:t> relay on node </a:t>
            </a:r>
            <a:r>
              <a:rPr lang="en-US" i="1" dirty="0" err="1" smtClean="0"/>
              <a:t>i</a:t>
            </a:r>
            <a:endParaRPr lang="en-US" i="1" dirty="0" smtClean="0"/>
          </a:p>
          <a:p>
            <a:pPr lvl="1"/>
            <a:r>
              <a:rPr lang="en-US" dirty="0" smtClean="0"/>
              <a:t>The difference between                and </a:t>
            </a:r>
          </a:p>
        </p:txBody>
      </p:sp>
      <p:graphicFrame>
        <p:nvGraphicFramePr>
          <p:cNvPr id="4" name="Object 3"/>
          <p:cNvGraphicFramePr>
            <a:graphicFrameLocks noChangeAspect="1"/>
          </p:cNvGraphicFramePr>
          <p:nvPr>
            <p:extLst>
              <p:ext uri="{D42A27DB-BD31-4B8C-83A1-F6EECF244321}">
                <p14:modId xmlns:p14="http://schemas.microsoft.com/office/powerpoint/2010/main" val="3184779451"/>
              </p:ext>
            </p:extLst>
          </p:nvPr>
        </p:nvGraphicFramePr>
        <p:xfrm>
          <a:off x="5519737" y="1244600"/>
          <a:ext cx="500063" cy="431800"/>
        </p:xfrm>
        <a:graphic>
          <a:graphicData uri="http://schemas.openxmlformats.org/presentationml/2006/ole">
            <mc:AlternateContent xmlns:mc="http://schemas.openxmlformats.org/markup-compatibility/2006">
              <mc:Choice xmlns:v="urn:schemas-microsoft-com:vml" Requires="v">
                <p:oleObj spid="_x0000_s68677" name="Formula" r:id="rId3" imgW="253080" imgH="217440" progId="Equation.Ribbit">
                  <p:embed/>
                </p:oleObj>
              </mc:Choice>
              <mc:Fallback>
                <p:oleObj name="Formula" r:id="rId3" imgW="253080" imgH="217440" progId="Equation.Ribbit">
                  <p:embed/>
                  <p:pic>
                    <p:nvPicPr>
                      <p:cNvPr id="0" name=""/>
                      <p:cNvPicPr/>
                      <p:nvPr/>
                    </p:nvPicPr>
                    <p:blipFill>
                      <a:blip r:embed="rId4"/>
                      <a:stretch>
                        <a:fillRect/>
                      </a:stretch>
                    </p:blipFill>
                    <p:spPr>
                      <a:xfrm>
                        <a:off x="5519737" y="1244600"/>
                        <a:ext cx="500063" cy="431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510507503"/>
              </p:ext>
            </p:extLst>
          </p:nvPr>
        </p:nvGraphicFramePr>
        <p:xfrm>
          <a:off x="1295400" y="3048000"/>
          <a:ext cx="2936875" cy="430212"/>
        </p:xfrm>
        <a:graphic>
          <a:graphicData uri="http://schemas.openxmlformats.org/presentationml/2006/ole">
            <mc:AlternateContent xmlns:mc="http://schemas.openxmlformats.org/markup-compatibility/2006">
              <mc:Choice xmlns:v="urn:schemas-microsoft-com:vml" Requires="v">
                <p:oleObj spid="_x0000_s68678" name="Formula" r:id="rId5" imgW="1481040" imgH="217440" progId="Equation.Ribbit">
                  <p:embed/>
                </p:oleObj>
              </mc:Choice>
              <mc:Fallback>
                <p:oleObj name="Formula" r:id="rId5" imgW="1481040" imgH="217440" progId="Equation.Ribbit">
                  <p:embed/>
                  <p:pic>
                    <p:nvPicPr>
                      <p:cNvPr id="0" name=""/>
                      <p:cNvPicPr/>
                      <p:nvPr/>
                    </p:nvPicPr>
                    <p:blipFill>
                      <a:blip r:embed="rId6"/>
                      <a:stretch>
                        <a:fillRect/>
                      </a:stretch>
                    </p:blipFill>
                    <p:spPr>
                      <a:xfrm>
                        <a:off x="1295400" y="3048000"/>
                        <a:ext cx="2936875" cy="4302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44594887"/>
              </p:ext>
            </p:extLst>
          </p:nvPr>
        </p:nvGraphicFramePr>
        <p:xfrm>
          <a:off x="1609725" y="3684588"/>
          <a:ext cx="676275" cy="430212"/>
        </p:xfrm>
        <a:graphic>
          <a:graphicData uri="http://schemas.openxmlformats.org/presentationml/2006/ole">
            <mc:AlternateContent xmlns:mc="http://schemas.openxmlformats.org/markup-compatibility/2006">
              <mc:Choice xmlns:v="urn:schemas-microsoft-com:vml" Requires="v">
                <p:oleObj spid="_x0000_s68679" name="Formula" r:id="rId7" imgW="340560" imgH="217440" progId="Equation.Ribbit">
                  <p:embed/>
                </p:oleObj>
              </mc:Choice>
              <mc:Fallback>
                <p:oleObj name="Formula" r:id="rId7" imgW="340560" imgH="217440" progId="Equation.Ribbit">
                  <p:embed/>
                  <p:pic>
                    <p:nvPicPr>
                      <p:cNvPr id="0" name=""/>
                      <p:cNvPicPr/>
                      <p:nvPr/>
                    </p:nvPicPr>
                    <p:blipFill>
                      <a:blip r:embed="rId8"/>
                      <a:stretch>
                        <a:fillRect/>
                      </a:stretch>
                    </p:blipFill>
                    <p:spPr>
                      <a:xfrm>
                        <a:off x="1609725" y="3684588"/>
                        <a:ext cx="676275" cy="43021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13362861"/>
              </p:ext>
            </p:extLst>
          </p:nvPr>
        </p:nvGraphicFramePr>
        <p:xfrm>
          <a:off x="4405313" y="5054600"/>
          <a:ext cx="776287" cy="431800"/>
        </p:xfrm>
        <a:graphic>
          <a:graphicData uri="http://schemas.openxmlformats.org/presentationml/2006/ole">
            <mc:AlternateContent xmlns:mc="http://schemas.openxmlformats.org/markup-compatibility/2006">
              <mc:Choice xmlns:v="urn:schemas-microsoft-com:vml" Requires="v">
                <p:oleObj spid="_x0000_s68680" name="Formula" r:id="rId9" imgW="391320" imgH="217440" progId="Equation.Ribbit">
                  <p:embed/>
                </p:oleObj>
              </mc:Choice>
              <mc:Fallback>
                <p:oleObj name="Formula" r:id="rId9" imgW="391320" imgH="217440" progId="Equation.Ribbit">
                  <p:embed/>
                  <p:pic>
                    <p:nvPicPr>
                      <p:cNvPr id="0" name=""/>
                      <p:cNvPicPr/>
                      <p:nvPr/>
                    </p:nvPicPr>
                    <p:blipFill>
                      <a:blip r:embed="rId10"/>
                      <a:stretch>
                        <a:fillRect/>
                      </a:stretch>
                    </p:blipFill>
                    <p:spPr>
                      <a:xfrm>
                        <a:off x="4405313" y="5054600"/>
                        <a:ext cx="776287" cy="431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980113286"/>
              </p:ext>
            </p:extLst>
          </p:nvPr>
        </p:nvGraphicFramePr>
        <p:xfrm>
          <a:off x="5943600" y="5054600"/>
          <a:ext cx="1557337" cy="431800"/>
        </p:xfrm>
        <a:graphic>
          <a:graphicData uri="http://schemas.openxmlformats.org/presentationml/2006/ole">
            <mc:AlternateContent xmlns:mc="http://schemas.openxmlformats.org/markup-compatibility/2006">
              <mc:Choice xmlns:v="urn:schemas-microsoft-com:vml" Requires="v">
                <p:oleObj spid="_x0000_s68681" name="Formula" r:id="rId11" imgW="786240" imgH="217440" progId="Equation.Ribbit">
                  <p:embed/>
                </p:oleObj>
              </mc:Choice>
              <mc:Fallback>
                <p:oleObj name="Formula" r:id="rId11" imgW="786240" imgH="217440" progId="Equation.Ribbit">
                  <p:embed/>
                  <p:pic>
                    <p:nvPicPr>
                      <p:cNvPr id="0" name=""/>
                      <p:cNvPicPr/>
                      <p:nvPr/>
                    </p:nvPicPr>
                    <p:blipFill>
                      <a:blip r:embed="rId12"/>
                      <a:stretch>
                        <a:fillRect/>
                      </a:stretch>
                    </p:blipFill>
                    <p:spPr>
                      <a:xfrm>
                        <a:off x="5943600" y="5054600"/>
                        <a:ext cx="1557337" cy="431800"/>
                      </a:xfrm>
                      <a:prstGeom prst="rect">
                        <a:avLst/>
                      </a:prstGeom>
                    </p:spPr>
                  </p:pic>
                </p:oleObj>
              </mc:Fallback>
            </mc:AlternateContent>
          </a:graphicData>
        </a:graphic>
      </p:graphicFrame>
    </p:spTree>
    <p:extLst>
      <p:ext uri="{BB962C8B-B14F-4D97-AF65-F5344CB8AC3E}">
        <p14:creationId xmlns:p14="http://schemas.microsoft.com/office/powerpoint/2010/main" val="2246966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Elimination</a:t>
            </a:r>
          </a:p>
        </p:txBody>
      </p:sp>
      <p:sp>
        <p:nvSpPr>
          <p:cNvPr id="3" name="Content Placeholder 2"/>
          <p:cNvSpPr>
            <a:spLocks noGrp="1"/>
          </p:cNvSpPr>
          <p:nvPr>
            <p:ph idx="1"/>
          </p:nvPr>
        </p:nvSpPr>
        <p:spPr/>
        <p:txBody>
          <a:bodyPr/>
          <a:lstStyle/>
          <a:p>
            <a:r>
              <a:rPr lang="en-US" dirty="0" smtClean="0"/>
              <a:t>CRI Computation varies according to different utility function</a:t>
            </a:r>
          </a:p>
          <a:p>
            <a:r>
              <a:rPr lang="en-US" dirty="0" smtClean="0"/>
              <a:t>Probabilistic utilities</a:t>
            </a:r>
          </a:p>
          <a:p>
            <a:pPr lvl="1"/>
            <a:r>
              <a:rPr lang="en-US" dirty="0"/>
              <a:t> </a:t>
            </a:r>
            <a:r>
              <a:rPr lang="en-US" dirty="0" smtClean="0"/>
              <a:t>           : the probability that the </a:t>
            </a:r>
            <a:r>
              <a:rPr lang="en-US" i="1" dirty="0" smtClean="0"/>
              <a:t>(k+1)</a:t>
            </a:r>
            <a:r>
              <a:rPr lang="en-US" dirty="0" smtClean="0"/>
              <a:t>-</a:t>
            </a:r>
            <a:r>
              <a:rPr lang="en-US" dirty="0" err="1" smtClean="0"/>
              <a:t>th</a:t>
            </a:r>
            <a:r>
              <a:rPr lang="en-US" dirty="0" smtClean="0"/>
              <a:t> relay contacts node </a:t>
            </a:r>
            <a:r>
              <a:rPr lang="en-US" i="1" dirty="0" err="1" smtClean="0"/>
              <a:t>i</a:t>
            </a:r>
            <a:endParaRPr lang="en-US" i="1" dirty="0" smtClean="0"/>
          </a:p>
          <a:p>
            <a:pPr lvl="1"/>
            <a:r>
              <a:rPr lang="en-US" dirty="0" smtClean="0"/>
              <a:t>            : the cumulative probability that node </a:t>
            </a:r>
            <a:r>
              <a:rPr lang="en-US" dirty="0" err="1" smtClean="0"/>
              <a:t>i</a:t>
            </a:r>
            <a:r>
              <a:rPr lang="en-US" dirty="0" smtClean="0"/>
              <a:t> is contacted by at least one of the </a:t>
            </a:r>
            <a:r>
              <a:rPr lang="en-US" i="1" dirty="0" smtClean="0"/>
              <a:t>k+1</a:t>
            </a:r>
            <a:r>
              <a:rPr lang="en-US" dirty="0" smtClean="0"/>
              <a:t> relays</a:t>
            </a:r>
          </a:p>
          <a:p>
            <a:pPr lvl="1"/>
            <a:r>
              <a:rPr lang="en-US" dirty="0" smtClean="0"/>
              <a:t>CRI update:</a:t>
            </a:r>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51549978"/>
              </p:ext>
            </p:extLst>
          </p:nvPr>
        </p:nvGraphicFramePr>
        <p:xfrm>
          <a:off x="1345405" y="2617788"/>
          <a:ext cx="676275" cy="430212"/>
        </p:xfrm>
        <a:graphic>
          <a:graphicData uri="http://schemas.openxmlformats.org/presentationml/2006/ole">
            <mc:AlternateContent xmlns:mc="http://schemas.openxmlformats.org/markup-compatibility/2006">
              <mc:Choice xmlns:v="urn:schemas-microsoft-com:vml" Requires="v">
                <p:oleObj spid="_x0000_s69671" name="Formula" r:id="rId3" imgW="340560" imgH="217440" progId="Equation.Ribbit">
                  <p:embed/>
                </p:oleObj>
              </mc:Choice>
              <mc:Fallback>
                <p:oleObj name="Formula" r:id="rId3" imgW="340560" imgH="217440" progId="Equation.Ribbit">
                  <p:embed/>
                  <p:pic>
                    <p:nvPicPr>
                      <p:cNvPr id="0" name=""/>
                      <p:cNvPicPr/>
                      <p:nvPr/>
                    </p:nvPicPr>
                    <p:blipFill>
                      <a:blip r:embed="rId4"/>
                      <a:stretch>
                        <a:fillRect/>
                      </a:stretch>
                    </p:blipFill>
                    <p:spPr>
                      <a:xfrm>
                        <a:off x="1345405" y="2617788"/>
                        <a:ext cx="676275" cy="430212"/>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686933750"/>
              </p:ext>
            </p:extLst>
          </p:nvPr>
        </p:nvGraphicFramePr>
        <p:xfrm>
          <a:off x="1295400" y="3454400"/>
          <a:ext cx="776287" cy="431800"/>
        </p:xfrm>
        <a:graphic>
          <a:graphicData uri="http://schemas.openxmlformats.org/presentationml/2006/ole">
            <mc:AlternateContent xmlns:mc="http://schemas.openxmlformats.org/markup-compatibility/2006">
              <mc:Choice xmlns:v="urn:schemas-microsoft-com:vml" Requires="v">
                <p:oleObj spid="_x0000_s69672" name="Formula" r:id="rId5" imgW="391320" imgH="217440" progId="Equation.Ribbit">
                  <p:embed/>
                </p:oleObj>
              </mc:Choice>
              <mc:Fallback>
                <p:oleObj name="Formula" r:id="rId5" imgW="391320" imgH="217440" progId="Equation.Ribbit">
                  <p:embed/>
                  <p:pic>
                    <p:nvPicPr>
                      <p:cNvPr id="0" name=""/>
                      <p:cNvPicPr/>
                      <p:nvPr/>
                    </p:nvPicPr>
                    <p:blipFill>
                      <a:blip r:embed="rId6"/>
                      <a:stretch>
                        <a:fillRect/>
                      </a:stretch>
                    </p:blipFill>
                    <p:spPr>
                      <a:xfrm>
                        <a:off x="1295400" y="3454400"/>
                        <a:ext cx="776287" cy="431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48962539"/>
              </p:ext>
            </p:extLst>
          </p:nvPr>
        </p:nvGraphicFramePr>
        <p:xfrm>
          <a:off x="1320617" y="4852194"/>
          <a:ext cx="4616450" cy="430212"/>
        </p:xfrm>
        <a:graphic>
          <a:graphicData uri="http://schemas.openxmlformats.org/presentationml/2006/ole">
            <mc:AlternateContent xmlns:mc="http://schemas.openxmlformats.org/markup-compatibility/2006">
              <mc:Choice xmlns:v="urn:schemas-microsoft-com:vml" Requires="v">
                <p:oleObj spid="_x0000_s69673" name="Formula" r:id="rId7" imgW="2329200" imgH="217440" progId="Equation.Ribbit">
                  <p:embed/>
                </p:oleObj>
              </mc:Choice>
              <mc:Fallback>
                <p:oleObj name="Formula" r:id="rId7" imgW="2329200" imgH="217440" progId="Equation.Ribbit">
                  <p:embed/>
                  <p:pic>
                    <p:nvPicPr>
                      <p:cNvPr id="0" name=""/>
                      <p:cNvPicPr/>
                      <p:nvPr/>
                    </p:nvPicPr>
                    <p:blipFill>
                      <a:blip r:embed="rId8"/>
                      <a:stretch>
                        <a:fillRect/>
                      </a:stretch>
                    </p:blipFill>
                    <p:spPr>
                      <a:xfrm>
                        <a:off x="1320617" y="4852194"/>
                        <a:ext cx="4616450" cy="430212"/>
                      </a:xfrm>
                      <a:prstGeom prst="rect">
                        <a:avLst/>
                      </a:prstGeom>
                    </p:spPr>
                  </p:pic>
                </p:oleObj>
              </mc:Fallback>
            </mc:AlternateContent>
          </a:graphicData>
        </a:graphic>
      </p:graphicFrame>
    </p:spTree>
    <p:extLst>
      <p:ext uri="{BB962C8B-B14F-4D97-AF65-F5344CB8AC3E}">
        <p14:creationId xmlns:p14="http://schemas.microsoft.com/office/powerpoint/2010/main" val="3924427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Elimination	</a:t>
            </a:r>
            <a:endParaRPr lang="en-US" dirty="0"/>
          </a:p>
        </p:txBody>
      </p:sp>
      <p:sp>
        <p:nvSpPr>
          <p:cNvPr id="3" name="Content Placeholder 2"/>
          <p:cNvSpPr>
            <a:spLocks noGrp="1"/>
          </p:cNvSpPr>
          <p:nvPr>
            <p:ph idx="1"/>
          </p:nvPr>
        </p:nvSpPr>
        <p:spPr/>
        <p:txBody>
          <a:bodyPr/>
          <a:lstStyle/>
          <a:p>
            <a:r>
              <a:rPr lang="en-US" dirty="0" smtClean="0"/>
              <a:t>An illustrative example</a:t>
            </a:r>
          </a:p>
          <a:p>
            <a:pPr lvl="1"/>
            <a:r>
              <a:rPr lang="en-US" dirty="0" smtClean="0"/>
              <a:t>Probabilistic utilities used as numbers on edges</a:t>
            </a:r>
            <a:endParaRPr lang="en-US" dirty="0"/>
          </a:p>
        </p:txBody>
      </p:sp>
      <p:pic>
        <p:nvPicPr>
          <p:cNvPr id="5" name="Picture 4"/>
          <p:cNvPicPr>
            <a:picLocks noChangeAspect="1"/>
          </p:cNvPicPr>
          <p:nvPr/>
        </p:nvPicPr>
        <p:blipFill>
          <a:blip r:embed="rId3"/>
          <a:stretch>
            <a:fillRect/>
          </a:stretch>
        </p:blipFill>
        <p:spPr>
          <a:xfrm>
            <a:off x="3329175" y="2744043"/>
            <a:ext cx="5776725" cy="2818557"/>
          </a:xfrm>
          <a:prstGeom prst="rect">
            <a:avLst/>
          </a:prstGeom>
        </p:spPr>
      </p:pic>
      <p:pic>
        <p:nvPicPr>
          <p:cNvPr id="4" name="Picture 3"/>
          <p:cNvPicPr>
            <a:picLocks noChangeAspect="1"/>
          </p:cNvPicPr>
          <p:nvPr/>
        </p:nvPicPr>
        <p:blipFill>
          <a:blip r:embed="rId4"/>
          <a:stretch>
            <a:fillRect/>
          </a:stretch>
        </p:blipFill>
        <p:spPr>
          <a:xfrm>
            <a:off x="0" y="2651095"/>
            <a:ext cx="3583646" cy="2838450"/>
          </a:xfrm>
          <a:prstGeom prst="rect">
            <a:avLst/>
          </a:prstGeom>
        </p:spPr>
      </p:pic>
      <p:sp>
        <p:nvSpPr>
          <p:cNvPr id="6" name="Oval 5"/>
          <p:cNvSpPr/>
          <p:nvPr/>
        </p:nvSpPr>
        <p:spPr>
          <a:xfrm>
            <a:off x="1981200" y="38862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4114800"/>
            <a:ext cx="8382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43800" y="4114800"/>
            <a:ext cx="1066800" cy="3810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489450"/>
            <a:ext cx="533400" cy="533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57800" y="4565650"/>
            <a:ext cx="838200" cy="38100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43800" y="4572000"/>
            <a:ext cx="1066800" cy="381000"/>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286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Elimination</a:t>
            </a:r>
            <a:endParaRPr lang="en-US" dirty="0"/>
          </a:p>
        </p:txBody>
      </p:sp>
      <p:sp>
        <p:nvSpPr>
          <p:cNvPr id="3" name="Content Placeholder 2"/>
          <p:cNvSpPr>
            <a:spLocks noGrp="1"/>
          </p:cNvSpPr>
          <p:nvPr>
            <p:ph idx="1"/>
          </p:nvPr>
        </p:nvSpPr>
        <p:spPr/>
        <p:txBody>
          <a:bodyPr/>
          <a:lstStyle/>
          <a:p>
            <a:r>
              <a:rPr lang="en-US" dirty="0" smtClean="0"/>
              <a:t>Each relay maintains CRI in a distributed manner based on its local knowledge</a:t>
            </a:r>
          </a:p>
          <a:p>
            <a:r>
              <a:rPr lang="en-US" i="1" u="sng" dirty="0" smtClean="0"/>
              <a:t>Challenge</a:t>
            </a:r>
            <a:r>
              <a:rPr lang="en-US" dirty="0" smtClean="0"/>
              <a:t>: CRI maintained at different relays may be incomplete and overlap with each other</a:t>
            </a:r>
          </a:p>
          <a:p>
            <a:r>
              <a:rPr lang="en-US" i="1" u="sng" dirty="0" smtClean="0"/>
              <a:t>Solution:</a:t>
            </a:r>
            <a:r>
              <a:rPr lang="en-US" dirty="0" smtClean="0"/>
              <a:t> maintain CRI at a more fine-grained level</a:t>
            </a:r>
            <a:endParaRPr lang="en-US" dirty="0"/>
          </a:p>
        </p:txBody>
      </p:sp>
      <p:pic>
        <p:nvPicPr>
          <p:cNvPr id="4" name="Picture 3"/>
          <p:cNvPicPr>
            <a:picLocks noChangeAspect="1"/>
          </p:cNvPicPr>
          <p:nvPr/>
        </p:nvPicPr>
        <p:blipFill>
          <a:blip r:embed="rId3"/>
          <a:stretch>
            <a:fillRect/>
          </a:stretch>
        </p:blipFill>
        <p:spPr>
          <a:xfrm>
            <a:off x="304800" y="3657600"/>
            <a:ext cx="3278846" cy="2597031"/>
          </a:xfrm>
          <a:prstGeom prst="rect">
            <a:avLst/>
          </a:prstGeom>
        </p:spPr>
      </p:pic>
      <p:pic>
        <p:nvPicPr>
          <p:cNvPr id="5" name="Picture 4"/>
          <p:cNvPicPr>
            <a:picLocks noChangeAspect="1"/>
          </p:cNvPicPr>
          <p:nvPr/>
        </p:nvPicPr>
        <p:blipFill>
          <a:blip r:embed="rId4"/>
          <a:stretch>
            <a:fillRect/>
          </a:stretch>
        </p:blipFill>
        <p:spPr>
          <a:xfrm>
            <a:off x="3850385" y="3657910"/>
            <a:ext cx="3693415" cy="2463489"/>
          </a:xfrm>
          <a:prstGeom prst="rect">
            <a:avLst/>
          </a:prstGeom>
        </p:spPr>
      </p:pic>
    </p:spTree>
    <p:extLst>
      <p:ext uri="{BB962C8B-B14F-4D97-AF65-F5344CB8AC3E}">
        <p14:creationId xmlns:p14="http://schemas.microsoft.com/office/powerpoint/2010/main" val="3845215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sz="3200" dirty="0" smtClean="0"/>
              <a:t>Introduction</a:t>
            </a:r>
          </a:p>
          <a:p>
            <a:r>
              <a:rPr lang="en-US" sz="3200" dirty="0" smtClean="0"/>
              <a:t>Motivation and focus</a:t>
            </a:r>
          </a:p>
          <a:p>
            <a:r>
              <a:rPr lang="en-US" sz="3200" dirty="0" smtClean="0"/>
              <a:t>Investigation of forwarding redundancy</a:t>
            </a:r>
          </a:p>
          <a:p>
            <a:r>
              <a:rPr lang="en-US" sz="3200" dirty="0" smtClean="0"/>
              <a:t>Elimination of forwarding redundancy</a:t>
            </a:r>
          </a:p>
          <a:p>
            <a:r>
              <a:rPr lang="en-US" sz="3200" dirty="0" smtClean="0"/>
              <a:t>Performance evaluation</a:t>
            </a:r>
          </a:p>
          <a:p>
            <a:r>
              <a:rPr lang="en-US" sz="3200" dirty="0" smtClean="0"/>
              <a:t>Conclusion</a:t>
            </a:r>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0" end="0"/>
                                            </p:txEl>
                                          </p:spTgt>
                                        </p:tgtEl>
                                        <p:attrNameLst>
                                          <p:attrName>style.fontStyle</p:attrName>
                                        </p:attrNameLst>
                                      </p:cBhvr>
                                      <p:to>
                                        <p:strVal val="normal"/>
                                      </p:to>
                                    </p:set>
                                    <p:set>
                                      <p:cBhvr override="childStyle">
                                        <p:cTn id="7" dur="indefinite"/>
                                        <p:tgtEl>
                                          <p:spTgt spid="3">
                                            <p:txEl>
                                              <p:pRg st="0" end="0"/>
                                            </p:txEl>
                                          </p:spTgt>
                                        </p:tgtEl>
                                        <p:attrNameLst>
                                          <p:attrName>style.fontWeight</p:attrName>
                                        </p:attrNameLst>
                                      </p:cBhvr>
                                      <p:to>
                                        <p:strVal val="bold"/>
                                      </p:to>
                                    </p:set>
                                    <p:set>
                                      <p:cBhvr override="childStyle">
                                        <p:cTn id="8" dur="indefinite"/>
                                        <p:tgtEl>
                                          <p:spTgt spid="3">
                                            <p:txEl>
                                              <p:pRg st="0" end="0"/>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3">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a:t>
            </a:r>
            <a:r>
              <a:rPr lang="en-US" dirty="0" smtClean="0"/>
              <a:t>Analysis</a:t>
            </a:r>
            <a:endParaRPr lang="en-US" dirty="0"/>
          </a:p>
        </p:txBody>
      </p:sp>
      <p:sp>
        <p:nvSpPr>
          <p:cNvPr id="3" name="Content Placeholder 2"/>
          <p:cNvSpPr>
            <a:spLocks noGrp="1"/>
          </p:cNvSpPr>
          <p:nvPr>
            <p:ph idx="1"/>
          </p:nvPr>
        </p:nvSpPr>
        <p:spPr/>
        <p:txBody>
          <a:bodyPr/>
          <a:lstStyle/>
          <a:p>
            <a:r>
              <a:rPr lang="en-US" dirty="0" smtClean="0"/>
              <a:t>Main reason for incorrect redundancy elimination: CRI incompleteness</a:t>
            </a:r>
          </a:p>
          <a:p>
            <a:pPr lvl="1"/>
            <a:r>
              <a:rPr lang="en-US" dirty="0" smtClean="0"/>
              <a:t>A relay may not be aware of the existence of some other relays</a:t>
            </a:r>
          </a:p>
          <a:p>
            <a:pPr lvl="1"/>
            <a:r>
              <a:rPr lang="en-US" dirty="0" smtClean="0"/>
              <a:t>“Blin</a:t>
            </a:r>
            <a:r>
              <a:rPr lang="en-US" dirty="0" smtClean="0"/>
              <a:t>d Zone”</a:t>
            </a:r>
            <a:endParaRPr lang="en-US" dirty="0"/>
          </a:p>
        </p:txBody>
      </p:sp>
      <p:pic>
        <p:nvPicPr>
          <p:cNvPr id="4" name="Picture 3"/>
          <p:cNvPicPr>
            <a:picLocks noChangeAspect="1"/>
          </p:cNvPicPr>
          <p:nvPr/>
        </p:nvPicPr>
        <p:blipFill>
          <a:blip r:embed="rId2"/>
          <a:stretch>
            <a:fillRect/>
          </a:stretch>
        </p:blipFill>
        <p:spPr>
          <a:xfrm>
            <a:off x="3813674" y="2971800"/>
            <a:ext cx="4873126" cy="2893807"/>
          </a:xfrm>
          <a:prstGeom prst="rect">
            <a:avLst/>
          </a:prstGeom>
        </p:spPr>
      </p:pic>
    </p:spTree>
    <p:extLst>
      <p:ext uri="{BB962C8B-B14F-4D97-AF65-F5344CB8AC3E}">
        <p14:creationId xmlns:p14="http://schemas.microsoft.com/office/powerpoint/2010/main" val="2453154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Improvement</a:t>
            </a:r>
            <a:endParaRPr lang="en-US" dirty="0"/>
          </a:p>
        </p:txBody>
      </p:sp>
      <p:sp>
        <p:nvSpPr>
          <p:cNvPr id="3" name="Content Placeholder 2"/>
          <p:cNvSpPr>
            <a:spLocks noGrp="1"/>
          </p:cNvSpPr>
          <p:nvPr>
            <p:ph idx="1"/>
          </p:nvPr>
        </p:nvSpPr>
        <p:spPr/>
        <p:txBody>
          <a:bodyPr/>
          <a:lstStyle/>
          <a:p>
            <a:r>
              <a:rPr lang="en-US" dirty="0" smtClean="0"/>
              <a:t>Pre-regulation of forwarding process</a:t>
            </a:r>
          </a:p>
          <a:p>
            <a:pPr lvl="1"/>
            <a:r>
              <a:rPr lang="en-US" dirty="0" smtClean="0"/>
              <a:t>Minimize the size of Blind Zones</a:t>
            </a:r>
          </a:p>
          <a:p>
            <a:r>
              <a:rPr lang="en-US" dirty="0" smtClean="0"/>
              <a:t>Posterior relay adjustment</a:t>
            </a:r>
          </a:p>
          <a:p>
            <a:pPr lvl="1"/>
            <a:r>
              <a:rPr lang="en-US" dirty="0" smtClean="0"/>
              <a:t>Detect both false-positive and false-negative errors of relay selection</a:t>
            </a:r>
          </a:p>
          <a:p>
            <a:pPr lvl="1"/>
            <a:r>
              <a:rPr lang="en-US" i="1" u="sng" dirty="0" smtClean="0"/>
              <a:t>False-positive:</a:t>
            </a:r>
            <a:r>
              <a:rPr lang="en-US" dirty="0" smtClean="0"/>
              <a:t> a node with high redundancy is incorrectly selected as a relay </a:t>
            </a:r>
          </a:p>
          <a:p>
            <a:pPr lvl="1"/>
            <a:r>
              <a:rPr lang="en-US" i="1" u="sng" dirty="0" smtClean="0"/>
              <a:t>False-negative:</a:t>
            </a:r>
            <a:r>
              <a:rPr lang="en-US" dirty="0" smtClean="0"/>
              <a:t> a node with high utility is incorrectly excluded from relay selection due to forwarding redundancy on other relays</a:t>
            </a:r>
            <a:endParaRPr lang="en-US" dirty="0"/>
          </a:p>
        </p:txBody>
      </p:sp>
    </p:spTree>
    <p:extLst>
      <p:ext uri="{BB962C8B-B14F-4D97-AF65-F5344CB8AC3E}">
        <p14:creationId xmlns:p14="http://schemas.microsoft.com/office/powerpoint/2010/main" val="253262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sz="3200" dirty="0" smtClean="0"/>
              <a:t>Introduction</a:t>
            </a:r>
          </a:p>
          <a:p>
            <a:r>
              <a:rPr lang="en-US" sz="3200" dirty="0" smtClean="0"/>
              <a:t>Motivation and focus</a:t>
            </a:r>
          </a:p>
          <a:p>
            <a:r>
              <a:rPr lang="en-US" sz="3200" dirty="0" smtClean="0"/>
              <a:t>Investigation of forwarding redundancy</a:t>
            </a:r>
          </a:p>
          <a:p>
            <a:r>
              <a:rPr lang="en-US" sz="3200" dirty="0" smtClean="0"/>
              <a:t>Elimination of forwarding redundancy</a:t>
            </a:r>
          </a:p>
          <a:p>
            <a:r>
              <a:rPr lang="en-US" sz="3200" b="1" dirty="0" smtClean="0">
                <a:solidFill>
                  <a:srgbClr val="FF0000"/>
                </a:solidFill>
              </a:rPr>
              <a:t>Performance evaluation</a:t>
            </a:r>
          </a:p>
          <a:p>
            <a:r>
              <a:rPr lang="en-US" sz="3200" dirty="0" smtClean="0"/>
              <a:t>Conclusion</a:t>
            </a:r>
          </a:p>
          <a:p>
            <a:endParaRPr lang="en-US" sz="3200" dirty="0"/>
          </a:p>
        </p:txBody>
      </p:sp>
    </p:spTree>
    <p:extLst>
      <p:ext uri="{BB962C8B-B14F-4D97-AF65-F5344CB8AC3E}">
        <p14:creationId xmlns:p14="http://schemas.microsoft.com/office/powerpoint/2010/main" val="244864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Performance of Redundancy Elimination</a:t>
            </a:r>
            <a:endParaRPr lang="en-US" sz="3600" dirty="0"/>
          </a:p>
        </p:txBody>
      </p:sp>
      <p:sp>
        <p:nvSpPr>
          <p:cNvPr id="3" name="Content Placeholder 2"/>
          <p:cNvSpPr>
            <a:spLocks noGrp="1"/>
          </p:cNvSpPr>
          <p:nvPr>
            <p:ph idx="1"/>
          </p:nvPr>
        </p:nvSpPr>
        <p:spPr/>
        <p:txBody>
          <a:bodyPr/>
          <a:lstStyle/>
          <a:p>
            <a:r>
              <a:rPr lang="en-US" dirty="0" smtClean="0"/>
              <a:t>MIT Reality trace</a:t>
            </a:r>
          </a:p>
          <a:p>
            <a:pPr lvl="1"/>
            <a:r>
              <a:rPr lang="en-US" dirty="0" smtClean="0"/>
              <a:t>One message is generated every hour from random data sources</a:t>
            </a:r>
          </a:p>
          <a:p>
            <a:pPr lvl="1"/>
            <a:r>
              <a:rPr lang="en-US" dirty="0" smtClean="0"/>
              <a:t>Use the local buffer more efficiently via redundancy elimination</a:t>
            </a:r>
            <a:endParaRPr lang="en-US" dirty="0"/>
          </a:p>
        </p:txBody>
      </p:sp>
      <p:pic>
        <p:nvPicPr>
          <p:cNvPr id="4" name="Picture 3"/>
          <p:cNvPicPr>
            <a:picLocks noChangeAspect="1"/>
          </p:cNvPicPr>
          <p:nvPr/>
        </p:nvPicPr>
        <p:blipFill>
          <a:blip r:embed="rId2"/>
          <a:stretch>
            <a:fillRect/>
          </a:stretch>
        </p:blipFill>
        <p:spPr>
          <a:xfrm>
            <a:off x="107262" y="3329025"/>
            <a:ext cx="9011338" cy="2614575"/>
          </a:xfrm>
          <a:prstGeom prst="rect">
            <a:avLst/>
          </a:prstGeom>
        </p:spPr>
      </p:pic>
    </p:spTree>
    <p:extLst>
      <p:ext uri="{BB962C8B-B14F-4D97-AF65-F5344CB8AC3E}">
        <p14:creationId xmlns:p14="http://schemas.microsoft.com/office/powerpoint/2010/main" val="3850083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Error Detection</a:t>
            </a:r>
            <a:endParaRPr lang="en-US" dirty="0"/>
          </a:p>
        </p:txBody>
      </p:sp>
      <p:sp>
        <p:nvSpPr>
          <p:cNvPr id="3" name="Content Placeholder 2"/>
          <p:cNvSpPr>
            <a:spLocks noGrp="1"/>
          </p:cNvSpPr>
          <p:nvPr>
            <p:ph idx="1"/>
          </p:nvPr>
        </p:nvSpPr>
        <p:spPr/>
        <p:txBody>
          <a:bodyPr/>
          <a:lstStyle/>
          <a:p>
            <a:r>
              <a:rPr lang="en-US" dirty="0" smtClean="0"/>
              <a:t>False positive error is more dominant, especially when the number of relays is small</a:t>
            </a:r>
          </a:p>
          <a:p>
            <a:r>
              <a:rPr lang="en-US" dirty="0" smtClean="0"/>
              <a:t>False positive errors are also easier to be detected</a:t>
            </a:r>
            <a:endParaRPr lang="en-US" dirty="0"/>
          </a:p>
        </p:txBody>
      </p:sp>
      <p:pic>
        <p:nvPicPr>
          <p:cNvPr id="4" name="Picture 3"/>
          <p:cNvPicPr>
            <a:picLocks noChangeAspect="1"/>
          </p:cNvPicPr>
          <p:nvPr/>
        </p:nvPicPr>
        <p:blipFill>
          <a:blip r:embed="rId2"/>
          <a:stretch>
            <a:fillRect/>
          </a:stretch>
        </p:blipFill>
        <p:spPr>
          <a:xfrm>
            <a:off x="762000" y="2744630"/>
            <a:ext cx="6781800" cy="3403620"/>
          </a:xfrm>
          <a:prstGeom prst="rect">
            <a:avLst/>
          </a:prstGeom>
        </p:spPr>
      </p:pic>
    </p:spTree>
    <p:extLst>
      <p:ext uri="{BB962C8B-B14F-4D97-AF65-F5344CB8AC3E}">
        <p14:creationId xmlns:p14="http://schemas.microsoft.com/office/powerpoint/2010/main" val="2801284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Forwarding redundancy in opportunistic mobile networks</a:t>
            </a:r>
          </a:p>
          <a:p>
            <a:pPr lvl="1"/>
            <a:r>
              <a:rPr lang="en-US" dirty="0" smtClean="0"/>
              <a:t>Generally ignored by current forwarding protocols</a:t>
            </a:r>
          </a:p>
          <a:p>
            <a:pPr lvl="1"/>
            <a:r>
              <a:rPr lang="en-US" dirty="0" smtClean="0"/>
              <a:t>Inefficient rela</a:t>
            </a:r>
            <a:r>
              <a:rPr lang="en-US" dirty="0" smtClean="0"/>
              <a:t>y selection and utilization of network resources</a:t>
            </a:r>
          </a:p>
          <a:p>
            <a:r>
              <a:rPr lang="en-US" dirty="0" smtClean="0"/>
              <a:t>Redundancy investigation</a:t>
            </a:r>
          </a:p>
          <a:p>
            <a:pPr lvl="1"/>
            <a:r>
              <a:rPr lang="en-US" dirty="0" smtClean="0"/>
              <a:t>Experimental validation of the existence of redundancy</a:t>
            </a:r>
          </a:p>
          <a:p>
            <a:r>
              <a:rPr lang="en-US" dirty="0" smtClean="0"/>
              <a:t>Redundancy elimination</a:t>
            </a:r>
          </a:p>
          <a:p>
            <a:pPr lvl="1"/>
            <a:r>
              <a:rPr lang="en-US" dirty="0" smtClean="0"/>
              <a:t>Elimination with global knowledge</a:t>
            </a:r>
          </a:p>
          <a:p>
            <a:pPr lvl="1"/>
            <a:r>
              <a:rPr lang="en-US" dirty="0" smtClean="0"/>
              <a:t>Distributed elimination at individual relays</a:t>
            </a:r>
          </a:p>
          <a:p>
            <a:pPr lvl="1"/>
            <a:r>
              <a:rPr lang="en-US" dirty="0" smtClean="0"/>
              <a:t>Elimination accuracy analysis and improvement</a:t>
            </a:r>
            <a:endParaRPr lang="en-US" dirty="0"/>
          </a:p>
        </p:txBody>
      </p:sp>
    </p:spTree>
    <p:extLst>
      <p:ext uri="{BB962C8B-B14F-4D97-AF65-F5344CB8AC3E}">
        <p14:creationId xmlns:p14="http://schemas.microsoft.com/office/powerpoint/2010/main" val="419480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Questions?</a:t>
            </a:r>
          </a:p>
          <a:p>
            <a:endParaRPr lang="en-US" dirty="0" smtClean="0"/>
          </a:p>
          <a:p>
            <a:r>
              <a:rPr lang="en-US" dirty="0" smtClean="0"/>
              <a:t>The paper and slides are also available at:</a:t>
            </a:r>
          </a:p>
          <a:p>
            <a:pPr>
              <a:buNone/>
            </a:pPr>
            <a:r>
              <a:rPr lang="en-US" dirty="0" smtClean="0"/>
              <a:t>	http://web.eecs.utk.edu/~weigao</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Opportunistic Mobile Networks</a:t>
            </a:r>
            <a:endParaRPr lang="en-US" sz="4000" dirty="0"/>
          </a:p>
        </p:txBody>
      </p:sp>
      <p:sp>
        <p:nvSpPr>
          <p:cNvPr id="3" name="Content Placeholder 2"/>
          <p:cNvSpPr>
            <a:spLocks noGrp="1"/>
          </p:cNvSpPr>
          <p:nvPr>
            <p:ph idx="1"/>
          </p:nvPr>
        </p:nvSpPr>
        <p:spPr/>
        <p:txBody>
          <a:bodyPr/>
          <a:lstStyle/>
          <a:p>
            <a:r>
              <a:rPr lang="en-US" dirty="0" smtClean="0"/>
              <a:t>Consist of hand-held personal mobile devices</a:t>
            </a:r>
          </a:p>
          <a:p>
            <a:pPr lvl="1"/>
            <a:r>
              <a:rPr lang="en-US" dirty="0" smtClean="0"/>
              <a:t>Laptops, PDAs, </a:t>
            </a:r>
            <a:r>
              <a:rPr lang="en-US" dirty="0" err="1" smtClean="0"/>
              <a:t>Smartphones</a:t>
            </a:r>
            <a:endParaRPr lang="en-US" dirty="0" smtClean="0"/>
          </a:p>
          <a:p>
            <a:r>
              <a:rPr lang="en-US" dirty="0" smtClean="0"/>
              <a:t>Opportunistic and intermittent network connectivity</a:t>
            </a:r>
          </a:p>
          <a:p>
            <a:pPr lvl="1"/>
            <a:r>
              <a:rPr lang="en-US" dirty="0" smtClean="0"/>
              <a:t>Result of node mobility, device power outage, or malicious attacks</a:t>
            </a:r>
          </a:p>
          <a:p>
            <a:pPr lvl="1"/>
            <a:r>
              <a:rPr lang="en-US" dirty="0" smtClean="0"/>
              <a:t>Hard to maintain end-to-end communication links</a:t>
            </a:r>
          </a:p>
          <a:p>
            <a:r>
              <a:rPr lang="en-US" dirty="0" smtClean="0"/>
              <a:t>Data transmission via opportunistic contacts</a:t>
            </a:r>
          </a:p>
          <a:p>
            <a:pPr lvl="1"/>
            <a:r>
              <a:rPr lang="en-US" dirty="0" smtClean="0"/>
              <a:t>Communication opportunity upon physical proximity</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 of Data Transmission</a:t>
            </a:r>
            <a:endParaRPr lang="en-US" dirty="0"/>
          </a:p>
        </p:txBody>
      </p:sp>
      <p:sp>
        <p:nvSpPr>
          <p:cNvPr id="3" name="Content Placeholder 2"/>
          <p:cNvSpPr>
            <a:spLocks noGrp="1"/>
          </p:cNvSpPr>
          <p:nvPr>
            <p:ph idx="1"/>
          </p:nvPr>
        </p:nvSpPr>
        <p:spPr/>
        <p:txBody>
          <a:bodyPr/>
          <a:lstStyle/>
          <a:p>
            <a:r>
              <a:rPr lang="en-US" sz="3000" dirty="0" smtClean="0"/>
              <a:t>Carry-and-Forward</a:t>
            </a:r>
          </a:p>
          <a:p>
            <a:pPr lvl="1"/>
            <a:r>
              <a:rPr lang="en-US" sz="2600" dirty="0" smtClean="0"/>
              <a:t>Mobile nodes physically carry data as relays</a:t>
            </a:r>
          </a:p>
          <a:p>
            <a:pPr lvl="1"/>
            <a:r>
              <a:rPr lang="en-US" sz="2600" dirty="0" smtClean="0"/>
              <a:t>Forwarding data opportunistically upon contacts</a:t>
            </a:r>
          </a:p>
          <a:p>
            <a:pPr lvl="1"/>
            <a:r>
              <a:rPr lang="en-US" sz="2600" b="1" i="1" u="sng" dirty="0" smtClean="0"/>
              <a:t>Major problem:</a:t>
            </a:r>
            <a:r>
              <a:rPr lang="en-US" sz="2600" dirty="0" smtClean="0"/>
              <a:t> appropriate relay selection</a:t>
            </a:r>
          </a:p>
          <a:p>
            <a:endParaRPr lang="en-US" dirty="0" smtClean="0"/>
          </a:p>
          <a:p>
            <a:endParaRPr lang="en-US" dirty="0" smtClean="0"/>
          </a:p>
          <a:p>
            <a:endParaRPr lang="en-US" dirty="0" smtClean="0"/>
          </a:p>
          <a:p>
            <a:endParaRPr lang="en-US" dirty="0"/>
          </a:p>
        </p:txBody>
      </p:sp>
      <p:pic>
        <p:nvPicPr>
          <p:cNvPr id="5" name="Picture 7"/>
          <p:cNvPicPr>
            <a:picLocks noChangeAspect="1" noChangeArrowheads="1"/>
          </p:cNvPicPr>
          <p:nvPr/>
        </p:nvPicPr>
        <p:blipFill>
          <a:blip r:embed="rId4" cstate="print"/>
          <a:srcRect/>
          <a:stretch>
            <a:fillRect/>
          </a:stretch>
        </p:blipFill>
        <p:spPr bwMode="auto">
          <a:xfrm>
            <a:off x="1889068" y="3444266"/>
            <a:ext cx="4522796" cy="1332532"/>
          </a:xfrm>
          <a:prstGeom prst="rect">
            <a:avLst/>
          </a:prstGeom>
          <a:noFill/>
          <a:ln w="9525">
            <a:noFill/>
            <a:miter lim="800000"/>
            <a:headEnd/>
            <a:tailEnd/>
          </a:ln>
        </p:spPr>
      </p:pic>
      <p:pic>
        <p:nvPicPr>
          <p:cNvPr id="6" name="Picture 5"/>
          <p:cNvPicPr>
            <a:picLocks noChangeAspect="1" noChangeArrowheads="1"/>
          </p:cNvPicPr>
          <p:nvPr/>
        </p:nvPicPr>
        <p:blipFill>
          <a:blip r:embed="rId5" cstate="print"/>
          <a:srcRect/>
          <a:stretch>
            <a:fillRect/>
          </a:stretch>
        </p:blipFill>
        <p:spPr bwMode="auto">
          <a:xfrm>
            <a:off x="5410200" y="4876800"/>
            <a:ext cx="1066800" cy="1066800"/>
          </a:xfrm>
          <a:prstGeom prst="rect">
            <a:avLst/>
          </a:prstGeom>
          <a:noFill/>
          <a:ln w="9525">
            <a:noFill/>
            <a:miter lim="800000"/>
            <a:headEnd/>
            <a:tailEnd/>
          </a:ln>
        </p:spPr>
      </p:pic>
      <p:graphicFrame>
        <p:nvGraphicFramePr>
          <p:cNvPr id="7" name="Object 17"/>
          <p:cNvGraphicFramePr>
            <a:graphicFrameLocks noChangeAspect="1"/>
          </p:cNvGraphicFramePr>
          <p:nvPr/>
        </p:nvGraphicFramePr>
        <p:xfrm>
          <a:off x="2819400" y="3657600"/>
          <a:ext cx="1100138" cy="1100138"/>
        </p:xfrm>
        <a:graphic>
          <a:graphicData uri="http://schemas.openxmlformats.org/presentationml/2006/ole">
            <mc:AlternateContent xmlns:mc="http://schemas.openxmlformats.org/markup-compatibility/2006">
              <mc:Choice xmlns:v="urn:schemas-microsoft-com:vml" Requires="v">
                <p:oleObj spid="_x0000_s65766" name="Visio" r:id="rId6" imgW="1861947" imgH="1861947" progId="Visio.Drawing.11">
                  <p:embed/>
                </p:oleObj>
              </mc:Choice>
              <mc:Fallback>
                <p:oleObj name="Visio" r:id="rId6" imgW="1861947" imgH="1861947" progId="Visio.Drawing.11">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0" y="3657600"/>
                        <a:ext cx="1100138"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Line 19"/>
          <p:cNvSpPr>
            <a:spLocks noChangeShapeType="1"/>
          </p:cNvSpPr>
          <p:nvPr/>
        </p:nvSpPr>
        <p:spPr bwMode="auto">
          <a:xfrm flipV="1">
            <a:off x="2590800" y="3886200"/>
            <a:ext cx="3048000" cy="243866"/>
          </a:xfrm>
          <a:prstGeom prst="line">
            <a:avLst/>
          </a:prstGeom>
          <a:noFill/>
          <a:ln w="38100">
            <a:solidFill>
              <a:srgbClr val="FF0000"/>
            </a:solidFill>
            <a:round/>
            <a:headEnd/>
            <a:tailEnd type="triangle" w="med" len="med"/>
          </a:ln>
          <a:effectLst/>
        </p:spPr>
        <p:txBody>
          <a:bodyPr/>
          <a:lstStyle/>
          <a:p>
            <a:endParaRPr lang="en-US"/>
          </a:p>
        </p:txBody>
      </p:sp>
      <p:sp>
        <p:nvSpPr>
          <p:cNvPr id="9" name="Rectangle 20"/>
          <p:cNvSpPr>
            <a:spLocks noChangeArrowheads="1"/>
          </p:cNvSpPr>
          <p:nvPr/>
        </p:nvSpPr>
        <p:spPr bwMode="auto">
          <a:xfrm>
            <a:off x="2286000" y="3810000"/>
            <a:ext cx="152400" cy="152400"/>
          </a:xfrm>
          <a:prstGeom prst="rect">
            <a:avLst/>
          </a:prstGeom>
          <a:solidFill>
            <a:srgbClr val="FF0000"/>
          </a:solidFill>
          <a:ln w="9525">
            <a:solidFill>
              <a:srgbClr val="FF0000"/>
            </a:solidFill>
            <a:miter lim="800000"/>
            <a:headEnd/>
            <a:tailEnd/>
          </a:ln>
          <a:effectLst/>
        </p:spPr>
        <p:txBody>
          <a:bodyPr wrap="none" anchor="ctr"/>
          <a:lstStyle/>
          <a:p>
            <a:endParaRPr lang="en-US"/>
          </a:p>
        </p:txBody>
      </p:sp>
      <p:graphicFrame>
        <p:nvGraphicFramePr>
          <p:cNvPr id="10" name="Object 29"/>
          <p:cNvGraphicFramePr>
            <a:graphicFrameLocks noChangeAspect="1"/>
          </p:cNvGraphicFramePr>
          <p:nvPr/>
        </p:nvGraphicFramePr>
        <p:xfrm>
          <a:off x="1828800" y="4587266"/>
          <a:ext cx="1143000" cy="1143000"/>
        </p:xfrm>
        <a:graphic>
          <a:graphicData uri="http://schemas.openxmlformats.org/presentationml/2006/ole">
            <mc:AlternateContent xmlns:mc="http://schemas.openxmlformats.org/markup-compatibility/2006">
              <mc:Choice xmlns:v="urn:schemas-microsoft-com:vml" Requires="v">
                <p:oleObj spid="_x0000_s65767" name="Visio" r:id="rId8" imgW="1861947" imgH="1861947" progId="Visio.Drawing.11">
                  <p:embed/>
                </p:oleObj>
              </mc:Choice>
              <mc:Fallback>
                <p:oleObj name="Visio" r:id="rId8" imgW="1861947" imgH="1861947" progId="Visio.Drawing.11">
                  <p:embed/>
                  <p:pic>
                    <p:nvPicPr>
                      <p:cNvPr id="0" name="Objec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587266"/>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30"/>
          <p:cNvSpPr>
            <a:spLocks noChangeArrowheads="1"/>
          </p:cNvSpPr>
          <p:nvPr/>
        </p:nvSpPr>
        <p:spPr bwMode="auto">
          <a:xfrm>
            <a:off x="2057400" y="3977666"/>
            <a:ext cx="152400" cy="152400"/>
          </a:xfrm>
          <a:prstGeom prst="rect">
            <a:avLst/>
          </a:prstGeom>
          <a:solidFill>
            <a:srgbClr val="0000FF"/>
          </a:solidFill>
          <a:ln w="9525">
            <a:solidFill>
              <a:srgbClr val="0000FF"/>
            </a:solidFill>
            <a:miter lim="800000"/>
            <a:headEnd/>
            <a:tailEnd/>
          </a:ln>
        </p:spPr>
        <p:txBody>
          <a:bodyPr wrap="none" anchor="ctr"/>
          <a:lstStyle/>
          <a:p>
            <a:endParaRPr lang="en-US"/>
          </a:p>
        </p:txBody>
      </p:sp>
      <p:graphicFrame>
        <p:nvGraphicFramePr>
          <p:cNvPr id="12" name="Object 32"/>
          <p:cNvGraphicFramePr>
            <a:graphicFrameLocks noChangeAspect="1"/>
          </p:cNvGraphicFramePr>
          <p:nvPr/>
        </p:nvGraphicFramePr>
        <p:xfrm>
          <a:off x="3886200" y="4739666"/>
          <a:ext cx="1066800" cy="1066800"/>
        </p:xfrm>
        <a:graphic>
          <a:graphicData uri="http://schemas.openxmlformats.org/presentationml/2006/ole">
            <mc:AlternateContent xmlns:mc="http://schemas.openxmlformats.org/markup-compatibility/2006">
              <mc:Choice xmlns:v="urn:schemas-microsoft-com:vml" Requires="v">
                <p:oleObj spid="_x0000_s65768" name="Visio" r:id="rId10" imgW="1861947" imgH="1861947" progId="Visio.Drawing.11">
                  <p:embed/>
                </p:oleObj>
              </mc:Choice>
              <mc:Fallback>
                <p:oleObj name="Visio" r:id="rId10" imgW="1861947" imgH="1861947" progId="Visio.Drawing.11">
                  <p:embed/>
                  <p:pic>
                    <p:nvPicPr>
                      <p:cNvPr id="0" name="Object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6200" y="4739666"/>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Line 33"/>
          <p:cNvSpPr>
            <a:spLocks noChangeShapeType="1"/>
          </p:cNvSpPr>
          <p:nvPr/>
        </p:nvSpPr>
        <p:spPr bwMode="auto">
          <a:xfrm>
            <a:off x="2590800" y="4282466"/>
            <a:ext cx="3200400" cy="914400"/>
          </a:xfrm>
          <a:prstGeom prst="line">
            <a:avLst/>
          </a:prstGeom>
          <a:noFill/>
          <a:ln w="38100">
            <a:solidFill>
              <a:srgbClr val="0000FF"/>
            </a:solidFill>
            <a:round/>
            <a:headEnd/>
            <a:tailEnd type="triangle" w="med" len="med"/>
          </a:ln>
        </p:spPr>
        <p:txBody>
          <a:bodyPr/>
          <a:lstStyle/>
          <a:p>
            <a:endParaRPr lang="en-US"/>
          </a:p>
        </p:txBody>
      </p:sp>
      <p:sp>
        <p:nvSpPr>
          <p:cNvPr id="14" name="Line 21"/>
          <p:cNvSpPr>
            <a:spLocks noChangeShapeType="1"/>
          </p:cNvSpPr>
          <p:nvPr/>
        </p:nvSpPr>
        <p:spPr bwMode="auto">
          <a:xfrm>
            <a:off x="2438400" y="4434866"/>
            <a:ext cx="0" cy="533400"/>
          </a:xfrm>
          <a:prstGeom prst="line">
            <a:avLst/>
          </a:prstGeom>
          <a:noFill/>
          <a:ln w="25400">
            <a:solidFill>
              <a:srgbClr val="009644"/>
            </a:solidFill>
            <a:prstDash val="dash"/>
            <a:round/>
            <a:headEnd/>
            <a:tailEnd type="triangle" w="med" len="med"/>
          </a:ln>
          <a:effectLst/>
        </p:spPr>
        <p:txBody>
          <a:bodyPr/>
          <a:lstStyle/>
          <a:p>
            <a:endParaRPr lang="en-US"/>
          </a:p>
        </p:txBody>
      </p:sp>
      <p:sp>
        <p:nvSpPr>
          <p:cNvPr id="15" name="Line 23"/>
          <p:cNvSpPr>
            <a:spLocks noChangeShapeType="1"/>
          </p:cNvSpPr>
          <p:nvPr/>
        </p:nvSpPr>
        <p:spPr bwMode="auto">
          <a:xfrm>
            <a:off x="2667000" y="4206266"/>
            <a:ext cx="533400" cy="0"/>
          </a:xfrm>
          <a:prstGeom prst="line">
            <a:avLst/>
          </a:prstGeom>
          <a:noFill/>
          <a:ln w="25400">
            <a:solidFill>
              <a:srgbClr val="009644"/>
            </a:solidFill>
            <a:prstDash val="dash"/>
            <a:round/>
            <a:headEnd/>
            <a:tailEnd type="triangle" w="med" len="med"/>
          </a:ln>
          <a:effectLst/>
        </p:spPr>
        <p:txBody>
          <a:bodyPr/>
          <a:lstStyle/>
          <a:p>
            <a:endParaRPr lang="en-US"/>
          </a:p>
        </p:txBody>
      </p:sp>
      <p:sp>
        <p:nvSpPr>
          <p:cNvPr id="16" name="Oval 24"/>
          <p:cNvSpPr>
            <a:spLocks noChangeArrowheads="1"/>
          </p:cNvSpPr>
          <p:nvPr/>
        </p:nvSpPr>
        <p:spPr bwMode="auto">
          <a:xfrm>
            <a:off x="3048000" y="3901466"/>
            <a:ext cx="609600" cy="609600"/>
          </a:xfrm>
          <a:prstGeom prst="ellipse">
            <a:avLst/>
          </a:prstGeom>
          <a:solidFill>
            <a:schemeClr val="bg1">
              <a:alpha val="0"/>
            </a:schemeClr>
          </a:solidFill>
          <a:ln w="25400">
            <a:solidFill>
              <a:srgbClr val="009644"/>
            </a:solidFill>
            <a:prstDash val="dash"/>
            <a:round/>
            <a:headEnd/>
            <a:tailEnd/>
          </a:ln>
          <a:effectLst/>
        </p:spPr>
        <p:txBody>
          <a:bodyPr wrap="none" anchor="ctr"/>
          <a:lstStyle/>
          <a:p>
            <a:endParaRPr lang="en-US"/>
          </a:p>
        </p:txBody>
      </p:sp>
      <p:sp>
        <p:nvSpPr>
          <p:cNvPr id="17" name="Line 33"/>
          <p:cNvSpPr>
            <a:spLocks noChangeShapeType="1"/>
          </p:cNvSpPr>
          <p:nvPr/>
        </p:nvSpPr>
        <p:spPr bwMode="auto">
          <a:xfrm flipV="1">
            <a:off x="3505200" y="4053866"/>
            <a:ext cx="2057400" cy="152400"/>
          </a:xfrm>
          <a:prstGeom prst="line">
            <a:avLst/>
          </a:prstGeom>
          <a:noFill/>
          <a:ln w="38100">
            <a:solidFill>
              <a:srgbClr val="009644"/>
            </a:solidFill>
            <a:prstDash val="dash"/>
            <a:round/>
            <a:headEnd/>
            <a:tailEnd type="triangle" w="med" len="med"/>
          </a:ln>
        </p:spPr>
        <p:txBody>
          <a:bodyPr/>
          <a:lstStyle/>
          <a:p>
            <a:endParaRPr lang="en-US"/>
          </a:p>
        </p:txBody>
      </p:sp>
      <p:sp>
        <p:nvSpPr>
          <p:cNvPr id="18" name="TextBox 17"/>
          <p:cNvSpPr txBox="1"/>
          <p:nvPr/>
        </p:nvSpPr>
        <p:spPr>
          <a:xfrm>
            <a:off x="3886200" y="4125601"/>
            <a:ext cx="612668" cy="461665"/>
          </a:xfrm>
          <a:prstGeom prst="rect">
            <a:avLst/>
          </a:prstGeom>
          <a:noFill/>
        </p:spPr>
        <p:txBody>
          <a:bodyPr wrap="none" rtlCol="0">
            <a:spAutoFit/>
          </a:bodyPr>
          <a:lstStyle/>
          <a:p>
            <a:r>
              <a:rPr lang="en-US" sz="2400" dirty="0" smtClean="0">
                <a:solidFill>
                  <a:srgbClr val="009644"/>
                </a:solidFill>
                <a:latin typeface="+mj-lt"/>
                <a:cs typeface="Times New Roman" pitchFamily="18" charset="0"/>
              </a:rPr>
              <a:t>0.7</a:t>
            </a:r>
            <a:endParaRPr lang="en-US" sz="2400" dirty="0">
              <a:solidFill>
                <a:srgbClr val="009644"/>
              </a:solidFill>
              <a:latin typeface="+mj-lt"/>
              <a:cs typeface="Times New Roman" pitchFamily="18" charset="0"/>
            </a:endParaRPr>
          </a:p>
        </p:txBody>
      </p:sp>
      <p:sp>
        <p:nvSpPr>
          <p:cNvPr id="19" name="Line 33"/>
          <p:cNvSpPr>
            <a:spLocks noChangeShapeType="1"/>
          </p:cNvSpPr>
          <p:nvPr/>
        </p:nvSpPr>
        <p:spPr bwMode="auto">
          <a:xfrm flipV="1">
            <a:off x="2590800" y="4130066"/>
            <a:ext cx="2971800" cy="990600"/>
          </a:xfrm>
          <a:prstGeom prst="line">
            <a:avLst/>
          </a:prstGeom>
          <a:noFill/>
          <a:ln w="38100">
            <a:solidFill>
              <a:srgbClr val="009644"/>
            </a:solidFill>
            <a:prstDash val="dash"/>
            <a:round/>
            <a:headEnd/>
            <a:tailEnd type="triangle" w="med" len="med"/>
          </a:ln>
        </p:spPr>
        <p:txBody>
          <a:bodyPr/>
          <a:lstStyle/>
          <a:p>
            <a:endParaRPr lang="en-US"/>
          </a:p>
        </p:txBody>
      </p:sp>
      <p:sp>
        <p:nvSpPr>
          <p:cNvPr id="20" name="TextBox 19"/>
          <p:cNvSpPr txBox="1"/>
          <p:nvPr/>
        </p:nvSpPr>
        <p:spPr>
          <a:xfrm>
            <a:off x="3048000" y="4892066"/>
            <a:ext cx="612668" cy="461665"/>
          </a:xfrm>
          <a:prstGeom prst="rect">
            <a:avLst/>
          </a:prstGeom>
          <a:noFill/>
        </p:spPr>
        <p:txBody>
          <a:bodyPr wrap="none" rtlCol="0">
            <a:spAutoFit/>
          </a:bodyPr>
          <a:lstStyle/>
          <a:p>
            <a:r>
              <a:rPr lang="en-US" sz="2400" dirty="0" smtClean="0">
                <a:solidFill>
                  <a:srgbClr val="009644"/>
                </a:solidFill>
                <a:latin typeface="+mj-lt"/>
                <a:cs typeface="Times New Roman" pitchFamily="18" charset="0"/>
              </a:rPr>
              <a:t>0.5</a:t>
            </a:r>
            <a:endParaRPr lang="en-US" sz="2400" dirty="0">
              <a:solidFill>
                <a:srgbClr val="009644"/>
              </a:solidFill>
              <a:latin typeface="+mj-l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4"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1000"/>
                                        <p:tgtEl>
                                          <p:spTgt spid="1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1000"/>
                                        <p:tgtEl>
                                          <p:spTgt spid="19"/>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linds(horizontal)">
                                      <p:cBhvr>
                                        <p:cTn id="49" dur="500"/>
                                        <p:tgtEl>
                                          <p:spTgt spid="16"/>
                                        </p:tgtEl>
                                      </p:cBhvr>
                                    </p:animEffect>
                                  </p:childTnLst>
                                </p:cTn>
                              </p:par>
                              <p:par>
                                <p:cTn id="50" presetID="3" presetClass="exit" presetSubtype="10" fill="hold" grpId="1" nodeType="withEffect">
                                  <p:stCondLst>
                                    <p:cond delay="0"/>
                                  </p:stCondLst>
                                  <p:childTnLst>
                                    <p:animEffect transition="out" filter="blinds(horizontal)">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grpId="1" nodeType="clickEffect">
                                  <p:stCondLst>
                                    <p:cond delay="0"/>
                                  </p:stCondLst>
                                  <p:childTnLst>
                                    <p:animEffect transition="out" filter="blinds(horizontal)">
                                      <p:cBhvr>
                                        <p:cTn id="59" dur="500"/>
                                        <p:tgtEl>
                                          <p:spTgt spid="17"/>
                                        </p:tgtEl>
                                      </p:cBhvr>
                                    </p:animEffect>
                                    <p:set>
                                      <p:cBhvr>
                                        <p:cTn id="60" dur="1" fill="hold">
                                          <p:stCondLst>
                                            <p:cond delay="499"/>
                                          </p:stCondLst>
                                        </p:cTn>
                                        <p:tgtEl>
                                          <p:spTgt spid="17"/>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3" presetClass="exit" presetSubtype="10" fill="hold" grpId="1" nodeType="withEffect">
                                  <p:stCondLst>
                                    <p:cond delay="0"/>
                                  </p:stCondLst>
                                  <p:childTnLst>
                                    <p:animEffect transition="out" filter="blinds(horizontal)">
                                      <p:cBhvr>
                                        <p:cTn id="65" dur="500"/>
                                        <p:tgtEl>
                                          <p:spTgt spid="16"/>
                                        </p:tgtEl>
                                      </p:cBhvr>
                                    </p:animEffect>
                                    <p:set>
                                      <p:cBhvr>
                                        <p:cTn id="66" dur="1" fill="hold">
                                          <p:stCondLst>
                                            <p:cond delay="499"/>
                                          </p:stCondLst>
                                        </p:cTn>
                                        <p:tgtEl>
                                          <p:spTgt spid="16"/>
                                        </p:tgtEl>
                                        <p:attrNameLst>
                                          <p:attrName>style.visibility</p:attrName>
                                        </p:attrNameLst>
                                      </p:cBhvr>
                                      <p:to>
                                        <p:strVal val="hidden"/>
                                      </p:to>
                                    </p:set>
                                  </p:childTnLst>
                                </p:cTn>
                              </p:par>
                              <p:par>
                                <p:cTn id="67" presetID="3" presetClass="exit" presetSubtype="10" fill="hold" grpId="1" nodeType="withEffect">
                                  <p:stCondLst>
                                    <p:cond delay="0"/>
                                  </p:stCondLst>
                                  <p:childTnLst>
                                    <p:animEffect transition="out" filter="blinds(horizontal)">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par>
                                <p:cTn id="70" presetID="3" presetClass="exit" presetSubtype="10" fill="hold" grpId="1" nodeType="withEffect">
                                  <p:stCondLst>
                                    <p:cond delay="0"/>
                                  </p:stCondLst>
                                  <p:childTnLst>
                                    <p:animEffect transition="out" filter="blinds(horizontal)">
                                      <p:cBhvr>
                                        <p:cTn id="71" dur="500"/>
                                        <p:tgtEl>
                                          <p:spTgt spid="14"/>
                                        </p:tgtEl>
                                      </p:cBhvr>
                                    </p:animEffect>
                                    <p:set>
                                      <p:cBhvr>
                                        <p:cTn id="72" dur="1" fill="hold">
                                          <p:stCondLst>
                                            <p:cond delay="499"/>
                                          </p:stCondLst>
                                        </p:cTn>
                                        <p:tgtEl>
                                          <p:spTgt spid="14"/>
                                        </p:tgtEl>
                                        <p:attrNameLst>
                                          <p:attrName>style.visibility</p:attrName>
                                        </p:attrNameLst>
                                      </p:cBhvr>
                                      <p:to>
                                        <p:strVal val="hidden"/>
                                      </p:to>
                                    </p:set>
                                  </p:childTnLst>
                                </p:cTn>
                              </p:par>
                              <p:par>
                                <p:cTn id="73" presetID="3" presetClass="exit" presetSubtype="10" fill="hold" grpId="2" nodeType="withEffect">
                                  <p:stCondLst>
                                    <p:cond delay="0"/>
                                  </p:stCondLst>
                                  <p:childTnLst>
                                    <p:animEffect transition="out" filter="blinds(horizontal)">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3" presetClass="exit" presetSubtype="10" fill="hold" grpId="2" nodeType="withEffect">
                                  <p:stCondLst>
                                    <p:cond delay="0"/>
                                  </p:stCondLst>
                                  <p:childTnLst>
                                    <p:animEffect transition="out" filter="blinds(horizontal)">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par>
                                <p:cTn id="79" presetID="3" presetClass="exit" presetSubtype="10" fill="hold" grpId="2" nodeType="withEffect">
                                  <p:stCondLst>
                                    <p:cond delay="0"/>
                                  </p:stCondLst>
                                  <p:childTnLst>
                                    <p:animEffect transition="out" filter="blinds(horizontal)">
                                      <p:cBhvr>
                                        <p:cTn id="80" dur="500"/>
                                        <p:tgtEl>
                                          <p:spTgt spid="16"/>
                                        </p:tgtEl>
                                      </p:cBhvr>
                                    </p:animEffect>
                                    <p:set>
                                      <p:cBhvr>
                                        <p:cTn id="81" dur="1" fill="hold">
                                          <p:stCondLst>
                                            <p:cond delay="499"/>
                                          </p:stCondLst>
                                        </p:cTn>
                                        <p:tgtEl>
                                          <p:spTgt spid="16"/>
                                        </p:tgtEl>
                                        <p:attrNameLst>
                                          <p:attrName>style.visibility</p:attrName>
                                        </p:attrNameLst>
                                      </p:cBhvr>
                                      <p:to>
                                        <p:strVal val="hidden"/>
                                      </p:to>
                                    </p:set>
                                  </p:childTnLst>
                                </p:cTn>
                              </p:par>
                              <p:par>
                                <p:cTn id="82" presetID="0" presetClass="path" presetSubtype="0" accel="50000" decel="50000" fill="hold" grpId="0" nodeType="withEffect">
                                  <p:stCondLst>
                                    <p:cond delay="0"/>
                                  </p:stCondLst>
                                  <p:childTnLst>
                                    <p:animMotion origin="layout" path="M 3.33333E-6 2.22222E-6 L 0.10833 -0.01111 " pathEditMode="relative" ptsTypes="AA">
                                      <p:cBhvr>
                                        <p:cTn id="83" dur="1000" fill="hold"/>
                                        <p:tgtEl>
                                          <p:spTgt spid="9"/>
                                        </p:tgtEl>
                                        <p:attrNameLst>
                                          <p:attrName>ppt_x</p:attrName>
                                          <p:attrName>ppt_y</p:attrName>
                                        </p:attrNameLst>
                                      </p:cBhvr>
                                    </p:animMotion>
                                  </p:childTnLst>
                                </p:cTn>
                              </p:par>
                            </p:childTnLst>
                          </p:cTn>
                        </p:par>
                      </p:childTnLst>
                    </p:cTn>
                  </p:par>
                  <p:par>
                    <p:cTn id="84" fill="hold">
                      <p:stCondLst>
                        <p:cond delay="indefinite"/>
                      </p:stCondLst>
                      <p:childTnLst>
                        <p:par>
                          <p:cTn id="85" fill="hold">
                            <p:stCondLst>
                              <p:cond delay="0"/>
                            </p:stCondLst>
                            <p:childTnLst>
                              <p:par>
                                <p:cTn id="86" presetID="0" presetClass="path" presetSubtype="0" accel="50000" decel="50000" fill="hold" nodeType="clickEffect">
                                  <p:stCondLst>
                                    <p:cond delay="0"/>
                                  </p:stCondLst>
                                  <p:childTnLst>
                                    <p:animMotion origin="layout" path="M 0 0 L 0.10834 -0.02223 " pathEditMode="relative" ptsTypes="AA">
                                      <p:cBhvr>
                                        <p:cTn id="87" dur="1000" fill="hold"/>
                                        <p:tgtEl>
                                          <p:spTgt spid="7"/>
                                        </p:tgtEl>
                                        <p:attrNameLst>
                                          <p:attrName>ppt_x</p:attrName>
                                          <p:attrName>ppt_y</p:attrName>
                                        </p:attrNameLst>
                                      </p:cBhvr>
                                    </p:animMotion>
                                  </p:childTnLst>
                                </p:cTn>
                              </p:par>
                              <p:par>
                                <p:cTn id="88" presetID="0" presetClass="path" presetSubtype="0" accel="50000" decel="50000" fill="hold" grpId="1" nodeType="withEffect">
                                  <p:stCondLst>
                                    <p:cond delay="0"/>
                                  </p:stCondLst>
                                  <p:childTnLst>
                                    <p:animMotion origin="layout" path="M 0.10834 -0.01111 L 0.21667 -0.03334 " pathEditMode="relative" rAng="0" ptsTypes="AA">
                                      <p:cBhvr>
                                        <p:cTn id="89" dur="1000" fill="hold"/>
                                        <p:tgtEl>
                                          <p:spTgt spid="9"/>
                                        </p:tgtEl>
                                        <p:attrNameLst>
                                          <p:attrName>ppt_x</p:attrName>
                                          <p:attrName>ppt_y</p:attrName>
                                        </p:attrNameLst>
                                      </p:cBhvr>
                                      <p:rCtr x="54" y="-11"/>
                                    </p:animMotion>
                                  </p:childTnLst>
                                </p:cTn>
                              </p:par>
                            </p:childTnLst>
                          </p:cTn>
                        </p:par>
                      </p:childTnLst>
                    </p:cTn>
                  </p:par>
                  <p:par>
                    <p:cTn id="90" fill="hold">
                      <p:stCondLst>
                        <p:cond delay="indefinite"/>
                      </p:stCondLst>
                      <p:childTnLst>
                        <p:par>
                          <p:cTn id="91" fill="hold">
                            <p:stCondLst>
                              <p:cond delay="0"/>
                            </p:stCondLst>
                            <p:childTnLst>
                              <p:par>
                                <p:cTn id="92" presetID="0" presetClass="path" presetSubtype="0" accel="50000" decel="50000" fill="hold" nodeType="clickEffect">
                                  <p:stCondLst>
                                    <p:cond delay="0"/>
                                  </p:stCondLst>
                                  <p:childTnLst>
                                    <p:animMotion origin="layout" path="M 0.10833 -0.02223 L 0.18993 -0.04676 " pathEditMode="relative" rAng="0" ptsTypes="AA">
                                      <p:cBhvr>
                                        <p:cTn id="93" dur="1000" fill="hold"/>
                                        <p:tgtEl>
                                          <p:spTgt spid="7"/>
                                        </p:tgtEl>
                                        <p:attrNameLst>
                                          <p:attrName>ppt_x</p:attrName>
                                          <p:attrName>ppt_y</p:attrName>
                                        </p:attrNameLst>
                                      </p:cBhvr>
                                      <p:rCtr x="41" y="-12"/>
                                    </p:animMotion>
                                  </p:childTnLst>
                                </p:cTn>
                              </p:par>
                              <p:par>
                                <p:cTn id="94" presetID="0" presetClass="path" presetSubtype="0" accel="50000" decel="50000" fill="hold" grpId="2" nodeType="withEffect">
                                  <p:stCondLst>
                                    <p:cond delay="0"/>
                                  </p:stCondLst>
                                  <p:childTnLst>
                                    <p:animMotion origin="layout" path="M 0.21666 -0.03334 L 0.3 -0.05556 " pathEditMode="relative" rAng="0" ptsTypes="AA">
                                      <p:cBhvr>
                                        <p:cTn id="95" dur="1000" fill="hold"/>
                                        <p:tgtEl>
                                          <p:spTgt spid="9"/>
                                        </p:tgtEl>
                                        <p:attrNameLst>
                                          <p:attrName>ppt_x</p:attrName>
                                          <p:attrName>ppt_y</p:attrName>
                                        </p:attrNameLst>
                                      </p:cBhvr>
                                      <p:rCtr x="42" y="-11"/>
                                    </p:animMotion>
                                  </p:childTnLst>
                                </p:cTn>
                              </p:par>
                            </p:childTnLst>
                          </p:cTn>
                        </p:par>
                      </p:childTnLst>
                    </p:cTn>
                  </p:par>
                  <p:par>
                    <p:cTn id="96" fill="hold">
                      <p:stCondLst>
                        <p:cond delay="indefinite"/>
                      </p:stCondLst>
                      <p:childTnLst>
                        <p:par>
                          <p:cTn id="97" fill="hold">
                            <p:stCondLst>
                              <p:cond delay="0"/>
                            </p:stCondLst>
                            <p:childTnLst>
                              <p:par>
                                <p:cTn id="98" presetID="0" presetClass="path" presetSubtype="0" accel="50000" decel="50000" fill="hold" grpId="3" nodeType="clickEffect">
                                  <p:stCondLst>
                                    <p:cond delay="0"/>
                                  </p:stCondLst>
                                  <p:childTnLst>
                                    <p:animMotion origin="layout" path="M 0.3 -0.05556 L 0.4 -0.04445 " pathEditMode="relative" rAng="0" ptsTypes="AA">
                                      <p:cBhvr>
                                        <p:cTn id="99" dur="1000" fill="hold"/>
                                        <p:tgtEl>
                                          <p:spTgt spid="9"/>
                                        </p:tgtEl>
                                        <p:attrNameLst>
                                          <p:attrName>ppt_x</p:attrName>
                                          <p:attrName>ppt_y</p:attrName>
                                        </p:attrNameLst>
                                      </p:cBhvr>
                                      <p:rCtr x="50" y="6"/>
                                    </p:animMotion>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6"/>
                                        </p:tgtEl>
                                        <p:attrNameLst>
                                          <p:attrName>style.visibility</p:attrName>
                                        </p:attrNameLst>
                                      </p:cBhvr>
                                      <p:to>
                                        <p:strVal val="visible"/>
                                      </p:to>
                                    </p:set>
                                    <p:animEffect transition="in" filter="blinds(horizontal)">
                                      <p:cBhvr>
                                        <p:cTn id="104" dur="500"/>
                                        <p:tgtEl>
                                          <p:spTgt spid="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11"/>
                                        </p:tgtEl>
                                        <p:attrNameLst>
                                          <p:attrName>style.visibility</p:attrName>
                                        </p:attrNameLst>
                                      </p:cBhvr>
                                      <p:to>
                                        <p:strVal val="visible"/>
                                      </p:to>
                                    </p:set>
                                    <p:animEffect transition="in" filter="blinds(horizontal)">
                                      <p:cBhvr>
                                        <p:cTn id="107" dur="500"/>
                                        <p:tgtEl>
                                          <p:spTgt spid="11"/>
                                        </p:tgtEl>
                                      </p:cBhvr>
                                    </p:animEffect>
                                  </p:childTnLst>
                                </p:cTn>
                              </p:par>
                              <p:par>
                                <p:cTn id="108" presetID="22" presetClass="entr" presetSubtype="1" fill="hold" grpId="0" nodeType="with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wipe(up)">
                                      <p:cBhvr>
                                        <p:cTn id="110" dur="500"/>
                                        <p:tgtEl>
                                          <p:spTgt spid="13"/>
                                        </p:tgtEl>
                                      </p:cBhvr>
                                    </p:animEffect>
                                  </p:childTnLst>
                                </p:cTn>
                              </p:par>
                              <p:par>
                                <p:cTn id="111" presetID="3" presetClass="entr" presetSubtype="10" fill="hold" nodeType="withEffect">
                                  <p:stCondLst>
                                    <p:cond delay="0"/>
                                  </p:stCondLst>
                                  <p:childTnLst>
                                    <p:set>
                                      <p:cBhvr>
                                        <p:cTn id="112" dur="1" fill="hold">
                                          <p:stCondLst>
                                            <p:cond delay="0"/>
                                          </p:stCondLst>
                                        </p:cTn>
                                        <p:tgtEl>
                                          <p:spTgt spid="12"/>
                                        </p:tgtEl>
                                        <p:attrNameLst>
                                          <p:attrName>style.visibility</p:attrName>
                                        </p:attrNameLst>
                                      </p:cBhvr>
                                      <p:to>
                                        <p:strVal val="visible"/>
                                      </p:to>
                                    </p:set>
                                    <p:animEffect transition="in" filter="blinds(horizontal)">
                                      <p:cBhvr>
                                        <p:cTn id="113" dur="500"/>
                                        <p:tgtEl>
                                          <p:spTgt spid="12"/>
                                        </p:tgtEl>
                                      </p:cBhvr>
                                    </p:animEffect>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grpId="1" nodeType="clickEffect">
                                  <p:stCondLst>
                                    <p:cond delay="0"/>
                                  </p:stCondLst>
                                  <p:childTnLst>
                                    <p:animMotion origin="layout" path="M -3.33333E-6 4.44444E-6 L -3.33333E-6 0.13333 " pathEditMode="relative" rAng="0" ptsTypes="AA">
                                      <p:cBhvr>
                                        <p:cTn id="117" dur="1000" fill="hold"/>
                                        <p:tgtEl>
                                          <p:spTgt spid="11"/>
                                        </p:tgtEl>
                                        <p:attrNameLst>
                                          <p:attrName>ppt_x</p:attrName>
                                          <p:attrName>ppt_y</p:attrName>
                                        </p:attrNameLst>
                                      </p:cBhvr>
                                      <p:rCtr x="0" y="67"/>
                                    </p:animMotion>
                                  </p:childTnLst>
                                </p:cTn>
                              </p:par>
                            </p:childTnLst>
                          </p:cTn>
                        </p:par>
                      </p:childTnLst>
                    </p:cTn>
                  </p:par>
                  <p:par>
                    <p:cTn id="118" fill="hold">
                      <p:stCondLst>
                        <p:cond delay="indefinite"/>
                      </p:stCondLst>
                      <p:childTnLst>
                        <p:par>
                          <p:cTn id="119" fill="hold">
                            <p:stCondLst>
                              <p:cond delay="0"/>
                            </p:stCondLst>
                            <p:childTnLst>
                              <p:par>
                                <p:cTn id="120" presetID="63" presetClass="path" presetSubtype="0" accel="50000" decel="50000" fill="hold" grpId="2" nodeType="clickEffect">
                                  <p:stCondLst>
                                    <p:cond delay="0"/>
                                  </p:stCondLst>
                                  <p:childTnLst>
                                    <p:animMotion origin="layout" path="M -3.33333E-6 0.13333 L 0.13334 0.13333 " pathEditMode="relative" rAng="0" ptsTypes="AA">
                                      <p:cBhvr>
                                        <p:cTn id="121" dur="1000" fill="hold"/>
                                        <p:tgtEl>
                                          <p:spTgt spid="11"/>
                                        </p:tgtEl>
                                        <p:attrNameLst>
                                          <p:attrName>ppt_x</p:attrName>
                                          <p:attrName>ppt_y</p:attrName>
                                        </p:attrNameLst>
                                      </p:cBhvr>
                                      <p:rCtr x="67" y="0"/>
                                    </p:animMotion>
                                  </p:childTnLst>
                                </p:cTn>
                              </p:par>
                              <p:par>
                                <p:cTn id="122" presetID="63" presetClass="path" presetSubtype="0" accel="50000" decel="50000" fill="hold" nodeType="withEffect">
                                  <p:stCondLst>
                                    <p:cond delay="0"/>
                                  </p:stCondLst>
                                  <p:childTnLst>
                                    <p:animMotion origin="layout" path="M 5.55112E-17 3.33333E-6 L 0.1375 0.00555 " pathEditMode="relative" rAng="0" ptsTypes="AA">
                                      <p:cBhvr>
                                        <p:cTn id="123" dur="1000" fill="hold"/>
                                        <p:tgtEl>
                                          <p:spTgt spid="10"/>
                                        </p:tgtEl>
                                        <p:attrNameLst>
                                          <p:attrName>ppt_x</p:attrName>
                                          <p:attrName>ppt_y</p:attrName>
                                        </p:attrNameLst>
                                      </p:cBhvr>
                                      <p:rCtr x="69" y="3"/>
                                    </p:animMotion>
                                  </p:childTnLst>
                                </p:cTn>
                              </p:par>
                            </p:childTnLst>
                          </p:cTn>
                        </p:par>
                      </p:childTnLst>
                    </p:cTn>
                  </p:par>
                  <p:par>
                    <p:cTn id="124" fill="hold">
                      <p:stCondLst>
                        <p:cond delay="indefinite"/>
                      </p:stCondLst>
                      <p:childTnLst>
                        <p:par>
                          <p:cTn id="125" fill="hold">
                            <p:stCondLst>
                              <p:cond delay="0"/>
                            </p:stCondLst>
                            <p:childTnLst>
                              <p:par>
                                <p:cTn id="126" presetID="63" presetClass="path" presetSubtype="0" accel="50000" decel="50000" fill="hold" grpId="3" nodeType="clickEffect">
                                  <p:stCondLst>
                                    <p:cond delay="0"/>
                                  </p:stCondLst>
                                  <p:childTnLst>
                                    <p:animMotion origin="layout" path="M 0.13334 0.13333 L 0.23334 0.13333 " pathEditMode="relative" rAng="0" ptsTypes="AA">
                                      <p:cBhvr>
                                        <p:cTn id="127" dur="1000" fill="hold"/>
                                        <p:tgtEl>
                                          <p:spTgt spid="11"/>
                                        </p:tgtEl>
                                        <p:attrNameLst>
                                          <p:attrName>ppt_x</p:attrName>
                                          <p:attrName>ppt_y</p:attrName>
                                        </p:attrNameLst>
                                      </p:cBhvr>
                                      <p:rCtr x="50" y="0"/>
                                    </p:animMotion>
                                  </p:childTnLst>
                                </p:cTn>
                              </p:par>
                            </p:childTnLst>
                          </p:cTn>
                        </p:par>
                      </p:childTnLst>
                    </p:cTn>
                  </p:par>
                  <p:par>
                    <p:cTn id="128" fill="hold">
                      <p:stCondLst>
                        <p:cond delay="indefinite"/>
                      </p:stCondLst>
                      <p:childTnLst>
                        <p:par>
                          <p:cTn id="129" fill="hold">
                            <p:stCondLst>
                              <p:cond delay="0"/>
                            </p:stCondLst>
                            <p:childTnLst>
                              <p:par>
                                <p:cTn id="130" presetID="63" presetClass="path" presetSubtype="0" accel="50000" decel="50000" fill="hold" grpId="4" nodeType="clickEffect">
                                  <p:stCondLst>
                                    <p:cond delay="0"/>
                                  </p:stCondLst>
                                  <p:childTnLst>
                                    <p:animMotion origin="layout" path="M 0.23334 0.13333 L 0.30834 0.13333 " pathEditMode="relative" rAng="0" ptsTypes="AA">
                                      <p:cBhvr>
                                        <p:cTn id="131" dur="1000" fill="hold"/>
                                        <p:tgtEl>
                                          <p:spTgt spid="11"/>
                                        </p:tgtEl>
                                        <p:attrNameLst>
                                          <p:attrName>ppt_x</p:attrName>
                                          <p:attrName>ppt_y</p:attrName>
                                        </p:attrNameLst>
                                      </p:cBhvr>
                                      <p:rCtr x="38" y="0"/>
                                    </p:animMotion>
                                  </p:childTnLst>
                                </p:cTn>
                              </p:par>
                              <p:par>
                                <p:cTn id="132" presetID="63" presetClass="path" presetSubtype="0" accel="50000" decel="50000" fill="hold" nodeType="withEffect">
                                  <p:stCondLst>
                                    <p:cond delay="0"/>
                                  </p:stCondLst>
                                  <p:childTnLst>
                                    <p:animMotion origin="layout" path="M -3.33333E-6 -3.33333E-6 L 0.075 -3.33333E-6 " pathEditMode="relative" rAng="0" ptsTypes="AA">
                                      <p:cBhvr>
                                        <p:cTn id="133" dur="1000" fill="hold"/>
                                        <p:tgtEl>
                                          <p:spTgt spid="12"/>
                                        </p:tgtEl>
                                        <p:attrNameLst>
                                          <p:attrName>ppt_x</p:attrName>
                                          <p:attrName>ppt_y</p:attrName>
                                        </p:attrNameLst>
                                      </p:cBhvr>
                                      <p:rCtr x="38" y="0"/>
                                    </p:animMotion>
                                  </p:childTnLst>
                                </p:cTn>
                              </p:par>
                            </p:childTnLst>
                          </p:cTn>
                        </p:par>
                      </p:childTnLst>
                    </p:cTn>
                  </p:par>
                  <p:par>
                    <p:cTn id="134" fill="hold">
                      <p:stCondLst>
                        <p:cond delay="indefinite"/>
                      </p:stCondLst>
                      <p:childTnLst>
                        <p:par>
                          <p:cTn id="135" fill="hold">
                            <p:stCondLst>
                              <p:cond delay="0"/>
                            </p:stCondLst>
                            <p:childTnLst>
                              <p:par>
                                <p:cTn id="136" presetID="63" presetClass="path" presetSubtype="0" accel="50000" decel="50000" fill="hold" grpId="5" nodeType="clickEffect">
                                  <p:stCondLst>
                                    <p:cond delay="0"/>
                                  </p:stCondLst>
                                  <p:childTnLst>
                                    <p:animMotion origin="layout" path="M 0.30834 0.13333 L 0.40834 0.14444 " pathEditMode="relative" rAng="0" ptsTypes="AA">
                                      <p:cBhvr>
                                        <p:cTn id="137" dur="1000" fill="hold"/>
                                        <p:tgtEl>
                                          <p:spTgt spid="11"/>
                                        </p:tgtEl>
                                        <p:attrNameLst>
                                          <p:attrName>ppt_x</p:attrName>
                                          <p:attrName>ppt_y</p:attrName>
                                        </p:attrNameLst>
                                      </p:cBhvr>
                                      <p:rCtr x="50"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P spid="9" grpId="2" animBg="1"/>
      <p:bldP spid="9" grpId="3" animBg="1"/>
      <p:bldP spid="9" grpId="4" animBg="1"/>
      <p:bldP spid="11" grpId="0" animBg="1"/>
      <p:bldP spid="11" grpId="1" animBg="1"/>
      <p:bldP spid="11" grpId="2" animBg="1"/>
      <p:bldP spid="11" grpId="3" animBg="1"/>
      <p:bldP spid="11" grpId="4" animBg="1"/>
      <p:bldP spid="11" grpId="5" animBg="1"/>
      <p:bldP spid="13" grpId="0"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8" grpId="0"/>
      <p:bldP spid="18" grpId="1"/>
      <p:bldP spid="19" grpId="0" animBg="1"/>
      <p:bldP spid="19" grpId="1" animBg="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Forwarding Utility and Strategy</a:t>
            </a:r>
            <a:endParaRPr lang="en-US" dirty="0"/>
          </a:p>
        </p:txBody>
      </p:sp>
      <p:sp>
        <p:nvSpPr>
          <p:cNvPr id="3" name="Content Placeholder 2"/>
          <p:cNvSpPr>
            <a:spLocks noGrp="1"/>
          </p:cNvSpPr>
          <p:nvPr>
            <p:ph idx="1"/>
          </p:nvPr>
        </p:nvSpPr>
        <p:spPr/>
        <p:txBody>
          <a:bodyPr/>
          <a:lstStyle/>
          <a:p>
            <a:r>
              <a:rPr lang="en-US" dirty="0" smtClean="0"/>
              <a:t>Forwarding utility</a:t>
            </a:r>
          </a:p>
          <a:p>
            <a:pPr lvl="1"/>
            <a:r>
              <a:rPr lang="en-US" dirty="0" smtClean="0"/>
              <a:t>A node’s capability of contacting others in the future</a:t>
            </a:r>
          </a:p>
          <a:p>
            <a:pPr lvl="1"/>
            <a:r>
              <a:rPr lang="en-US" dirty="0" smtClean="0"/>
              <a:t>The numbers 0.5 and 0.7 in the previous slide</a:t>
            </a:r>
          </a:p>
          <a:p>
            <a:pPr lvl="1"/>
            <a:r>
              <a:rPr lang="en-US" dirty="0" smtClean="0"/>
              <a:t>Evaluated based on node mobility or contact patterns</a:t>
            </a:r>
          </a:p>
          <a:p>
            <a:r>
              <a:rPr lang="en-US" dirty="0" smtClean="0"/>
              <a:t>Forwarding strategies</a:t>
            </a:r>
          </a:p>
          <a:p>
            <a:pPr lvl="1"/>
            <a:r>
              <a:rPr lang="en-US" dirty="0" smtClean="0"/>
              <a:t>Built on specific routing utilities</a:t>
            </a:r>
          </a:p>
          <a:p>
            <a:pPr lvl="1"/>
            <a:r>
              <a:rPr lang="en-US" dirty="0" smtClean="0"/>
              <a:t>Determine </a:t>
            </a:r>
          </a:p>
          <a:p>
            <a:pPr lvl="2"/>
            <a:r>
              <a:rPr lang="en-US" dirty="0" smtClean="0"/>
              <a:t>Which one to be the relays</a:t>
            </a:r>
          </a:p>
          <a:p>
            <a:pPr lvl="2"/>
            <a:r>
              <a:rPr lang="en-US" dirty="0" smtClean="0"/>
              <a:t>How many relays to choose</a:t>
            </a:r>
          </a:p>
          <a:p>
            <a:pPr lvl="1"/>
            <a:r>
              <a:rPr lang="en-US" dirty="0" smtClean="0"/>
              <a:t>Tradeoff between forwarding performance and cost</a:t>
            </a:r>
          </a:p>
          <a:p>
            <a:pPr lvl="2"/>
            <a:r>
              <a:rPr lang="en-US" dirty="0" smtClean="0"/>
              <a:t>Each additional relay increases the likelihood of data delivery</a:t>
            </a:r>
            <a:endParaRPr lang="en-US" dirty="0"/>
          </a:p>
        </p:txBody>
      </p:sp>
    </p:spTree>
    <p:extLst>
      <p:ext uri="{BB962C8B-B14F-4D97-AF65-F5344CB8AC3E}">
        <p14:creationId xmlns:p14="http://schemas.microsoft.com/office/powerpoint/2010/main" val="1471260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en-US" dirty="0"/>
          </a:p>
        </p:txBody>
      </p:sp>
      <p:sp>
        <p:nvSpPr>
          <p:cNvPr id="3" name="Content Placeholder 2"/>
          <p:cNvSpPr>
            <a:spLocks noGrp="1"/>
          </p:cNvSpPr>
          <p:nvPr>
            <p:ph idx="1"/>
          </p:nvPr>
        </p:nvSpPr>
        <p:spPr>
          <a:xfrm>
            <a:off x="457200" y="1447800"/>
            <a:ext cx="8229600" cy="4800600"/>
          </a:xfrm>
        </p:spPr>
        <p:txBody>
          <a:bodyPr>
            <a:normAutofit/>
          </a:bodyPr>
          <a:lstStyle/>
          <a:p>
            <a:r>
              <a:rPr lang="en-US" sz="3200" dirty="0" smtClean="0"/>
              <a:t>Introduction</a:t>
            </a:r>
          </a:p>
          <a:p>
            <a:r>
              <a:rPr lang="en-US" sz="3200" b="1" dirty="0" smtClean="0">
                <a:solidFill>
                  <a:srgbClr val="FF0000"/>
                </a:solidFill>
              </a:rPr>
              <a:t>Motivation and focus</a:t>
            </a:r>
          </a:p>
          <a:p>
            <a:r>
              <a:rPr lang="en-US" sz="3200" dirty="0" smtClean="0"/>
              <a:t>Investigation of forwarding redundancy</a:t>
            </a:r>
          </a:p>
          <a:p>
            <a:r>
              <a:rPr lang="en-US" sz="3200" dirty="0" smtClean="0"/>
              <a:t>Elimination of forwarding redundancy</a:t>
            </a:r>
          </a:p>
          <a:p>
            <a:r>
              <a:rPr lang="en-US" sz="3200" dirty="0" smtClean="0"/>
              <a:t>Performance evaluation</a:t>
            </a:r>
          </a:p>
          <a:p>
            <a:r>
              <a:rPr lang="en-US" sz="3200" dirty="0" smtClean="0"/>
              <a:t>Conclusion</a:t>
            </a:r>
          </a:p>
          <a:p>
            <a:endParaRPr lang="en-US" sz="3200" dirty="0"/>
          </a:p>
        </p:txBody>
      </p:sp>
    </p:spTree>
    <p:extLst>
      <p:ext uri="{BB962C8B-B14F-4D97-AF65-F5344CB8AC3E}">
        <p14:creationId xmlns:p14="http://schemas.microsoft.com/office/powerpoint/2010/main" val="2860175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Forwarding Redundancy</a:t>
            </a:r>
            <a:endParaRPr lang="en-US" dirty="0"/>
          </a:p>
        </p:txBody>
      </p:sp>
      <p:sp>
        <p:nvSpPr>
          <p:cNvPr id="3" name="Content Placeholder 2"/>
          <p:cNvSpPr>
            <a:spLocks noGrp="1"/>
          </p:cNvSpPr>
          <p:nvPr>
            <p:ph idx="1"/>
          </p:nvPr>
        </p:nvSpPr>
        <p:spPr/>
        <p:txBody>
          <a:bodyPr/>
          <a:lstStyle/>
          <a:p>
            <a:r>
              <a:rPr lang="en-US" dirty="0" smtClean="0"/>
              <a:t>The forwarding utility of each relay is evaluated separately</a:t>
            </a:r>
          </a:p>
          <a:p>
            <a:pPr lvl="1"/>
            <a:r>
              <a:rPr lang="en-US" dirty="0" smtClean="0"/>
              <a:t>Multiple relays may contact the same nodes</a:t>
            </a:r>
          </a:p>
          <a:p>
            <a:pPr lvl="1"/>
            <a:r>
              <a:rPr lang="en-US" dirty="0" smtClean="0"/>
              <a:t>Utilities do not reflect relays’ actual contribution on data forwarding</a:t>
            </a:r>
          </a:p>
          <a:p>
            <a:pPr lvl="1"/>
            <a:r>
              <a:rPr lang="en-US" dirty="0" smtClean="0"/>
              <a:t>Depend on the specific sequence of relay selection</a:t>
            </a:r>
          </a:p>
          <a:p>
            <a:r>
              <a:rPr lang="en-US" dirty="0" smtClean="0"/>
              <a:t>Reduced effectiveness of resource utilization</a:t>
            </a:r>
          </a:p>
          <a:p>
            <a:pPr lvl="1"/>
            <a:r>
              <a:rPr lang="en-US" dirty="0" smtClean="0"/>
              <a:t>Redundant data replicates</a:t>
            </a:r>
          </a:p>
          <a:p>
            <a:pPr lvl="1"/>
            <a:r>
              <a:rPr lang="en-US" dirty="0" smtClean="0"/>
              <a:t>Less-efficient utilization of channel bandwidth and local storage</a:t>
            </a:r>
          </a:p>
          <a:p>
            <a:pPr lvl="1"/>
            <a:r>
              <a:rPr lang="en-US" dirty="0" smtClean="0"/>
              <a:t>Impairing cumulative data forwarding performance</a:t>
            </a:r>
            <a:endParaRPr lang="en-US" dirty="0"/>
          </a:p>
        </p:txBody>
      </p:sp>
    </p:spTree>
    <p:extLst>
      <p:ext uri="{BB962C8B-B14F-4D97-AF65-F5344CB8AC3E}">
        <p14:creationId xmlns:p14="http://schemas.microsoft.com/office/powerpoint/2010/main" val="3863895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64719"/>
            <a:ext cx="2801059"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Forwarding Redundancy</a:t>
            </a:r>
          </a:p>
        </p:txBody>
      </p:sp>
      <p:sp>
        <p:nvSpPr>
          <p:cNvPr id="3" name="Content Placeholder 2"/>
          <p:cNvSpPr>
            <a:spLocks noGrp="1"/>
          </p:cNvSpPr>
          <p:nvPr>
            <p:ph idx="1"/>
          </p:nvPr>
        </p:nvSpPr>
        <p:spPr/>
        <p:txBody>
          <a:bodyPr/>
          <a:lstStyle/>
          <a:p>
            <a:r>
              <a:rPr lang="en-US" dirty="0" smtClean="0"/>
              <a:t>An illustrative example</a:t>
            </a:r>
          </a:p>
          <a:p>
            <a:pPr lvl="1"/>
            <a:r>
              <a:rPr lang="en-US" dirty="0" smtClean="0"/>
              <a:t>B’s contribution of delivering data to G is reduced by the existence of A</a:t>
            </a:r>
          </a:p>
          <a:p>
            <a:pPr lvl="1"/>
            <a:r>
              <a:rPr lang="en-US" dirty="0" smtClean="0"/>
              <a:t>Similar case happens on J between the relays B and C</a:t>
            </a:r>
            <a:endParaRPr lang="en-US" dirty="0"/>
          </a:p>
        </p:txBody>
      </p:sp>
      <p:pic>
        <p:nvPicPr>
          <p:cNvPr id="665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344874"/>
            <a:ext cx="5537200" cy="267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752600" y="4495800"/>
            <a:ext cx="508000" cy="4572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2260600" y="4762500"/>
            <a:ext cx="40640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404762" y="4762500"/>
            <a:ext cx="347838" cy="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960880" y="4953000"/>
            <a:ext cx="508000" cy="533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flipH="1">
            <a:off x="2463800" y="4876800"/>
            <a:ext cx="203200" cy="2286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447800" y="5257800"/>
            <a:ext cx="500238" cy="762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96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22" presetClass="entr" presetSubtype="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500"/>
                                        <p:tgtEl>
                                          <p:spTgt spid="3">
                                            <p:txEl>
                                              <p:pRg st="2" end="2"/>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22" presetClass="entr" presetSubtype="2"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par>
                                <p:cTn id="28" presetID="22" presetClass="entr" presetSubtype="8"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and Formulation</a:t>
            </a:r>
            <a:endParaRPr lang="en-US" dirty="0"/>
          </a:p>
        </p:txBody>
      </p:sp>
      <p:sp>
        <p:nvSpPr>
          <p:cNvPr id="3" name="Content Placeholder 2"/>
          <p:cNvSpPr>
            <a:spLocks noGrp="1"/>
          </p:cNvSpPr>
          <p:nvPr>
            <p:ph idx="1"/>
          </p:nvPr>
        </p:nvSpPr>
        <p:spPr/>
        <p:txBody>
          <a:bodyPr/>
          <a:lstStyle/>
          <a:p>
            <a:r>
              <a:rPr lang="en-US" dirty="0" smtClean="0"/>
              <a:t>Network modeling</a:t>
            </a:r>
          </a:p>
          <a:p>
            <a:pPr lvl="1"/>
            <a:r>
              <a:rPr lang="en-US" dirty="0"/>
              <a:t>Node contacts are described by the </a:t>
            </a:r>
            <a:r>
              <a:rPr lang="en-US" i="1" u="sng" dirty="0"/>
              <a:t>network contact graph</a:t>
            </a:r>
            <a:r>
              <a:rPr lang="en-US" i="1" dirty="0"/>
              <a:t> </a:t>
            </a:r>
            <a:r>
              <a:rPr lang="en-US" i="1" dirty="0" smtClean="0"/>
              <a:t>(NCG) G(V,E)</a:t>
            </a:r>
          </a:p>
          <a:p>
            <a:pPr lvl="2"/>
            <a:r>
              <a:rPr lang="en-US" dirty="0"/>
              <a:t>Contact process between nodes                </a:t>
            </a:r>
            <a:r>
              <a:rPr lang="en-US" dirty="0" smtClean="0"/>
              <a:t>   </a:t>
            </a:r>
            <a:r>
              <a:rPr lang="en-US" dirty="0"/>
              <a:t>is described by </a:t>
            </a:r>
            <a:endParaRPr lang="en-US" dirty="0" smtClean="0"/>
          </a:p>
          <a:p>
            <a:r>
              <a:rPr lang="en-US" dirty="0" smtClean="0"/>
              <a:t>Forwarding redundancy is measured by:</a:t>
            </a:r>
          </a:p>
          <a:p>
            <a:pPr lvl="1"/>
            <a:r>
              <a:rPr lang="en-US" dirty="0" smtClean="0"/>
              <a:t>Redundancy percentage                    for </a:t>
            </a:r>
            <a:r>
              <a:rPr lang="en-US" i="1" dirty="0" smtClean="0"/>
              <a:t>k</a:t>
            </a:r>
            <a:r>
              <a:rPr lang="en-US" dirty="0" smtClean="0"/>
              <a:t> existing relays during time period </a:t>
            </a:r>
            <a:r>
              <a:rPr lang="en-US" i="1" dirty="0" smtClean="0"/>
              <a:t>(t</a:t>
            </a:r>
            <a:r>
              <a:rPr lang="en-US" i="1" baseline="-25000" dirty="0" smtClean="0"/>
              <a:t>1</a:t>
            </a:r>
            <a:r>
              <a:rPr lang="en-US" i="1" dirty="0" smtClean="0"/>
              <a:t>, t</a:t>
            </a:r>
            <a:r>
              <a:rPr lang="en-US" i="1" baseline="-25000" dirty="0" smtClean="0"/>
              <a:t>2</a:t>
            </a:r>
            <a:r>
              <a:rPr lang="en-US" i="1" dirty="0" smtClean="0"/>
              <a:t>)</a:t>
            </a:r>
            <a:r>
              <a:rPr lang="en-US" dirty="0" smtClean="0"/>
              <a:t> is</a:t>
            </a:r>
          </a:p>
          <a:p>
            <a:pPr lvl="1"/>
            <a:endParaRPr lang="en-US" dirty="0" smtClean="0"/>
          </a:p>
          <a:p>
            <a:pPr lvl="1"/>
            <a:endParaRPr lang="en-US" dirty="0"/>
          </a:p>
          <a:p>
            <a:pPr lvl="1"/>
            <a:r>
              <a:rPr lang="en-US" dirty="0" smtClean="0"/>
              <a:t>                         if </a:t>
            </a:r>
            <a:r>
              <a:rPr lang="en-US" i="1" dirty="0" smtClean="0"/>
              <a:t>j</a:t>
            </a:r>
            <a:r>
              <a:rPr lang="en-US" dirty="0" smtClean="0"/>
              <a:t> is contacted by the </a:t>
            </a:r>
            <a:r>
              <a:rPr lang="en-US" i="1" dirty="0" err="1" smtClean="0"/>
              <a:t>i</a:t>
            </a:r>
            <a:r>
              <a:rPr lang="en-US" dirty="0" err="1" smtClean="0"/>
              <a:t>-th</a:t>
            </a:r>
            <a:r>
              <a:rPr lang="en-US" dirty="0" smtClean="0"/>
              <a:t> relay during </a:t>
            </a:r>
            <a:r>
              <a:rPr lang="en-US" i="1" dirty="0" smtClean="0"/>
              <a:t>(t</a:t>
            </a:r>
            <a:r>
              <a:rPr lang="en-US" i="1" baseline="-25000" dirty="0" smtClean="0"/>
              <a:t>1</a:t>
            </a:r>
            <a:r>
              <a:rPr lang="en-US" i="1" dirty="0" smtClean="0"/>
              <a:t>,t</a:t>
            </a:r>
            <a:r>
              <a:rPr lang="en-US" i="1" baseline="-25000" dirty="0" smtClean="0"/>
              <a:t>2</a:t>
            </a:r>
            <a:r>
              <a:rPr lang="en-US" i="1" dirty="0" smtClean="0"/>
              <a:t>)</a:t>
            </a:r>
            <a:endParaRPr lang="en-US" i="1" dirty="0"/>
          </a:p>
        </p:txBody>
      </p:sp>
      <p:graphicFrame>
        <p:nvGraphicFramePr>
          <p:cNvPr id="4" name="Object 3"/>
          <p:cNvGraphicFramePr>
            <a:graphicFrameLocks noChangeAspect="1"/>
          </p:cNvGraphicFramePr>
          <p:nvPr>
            <p:extLst>
              <p:ext uri="{D42A27DB-BD31-4B8C-83A1-F6EECF244321}">
                <p14:modId xmlns:p14="http://schemas.microsoft.com/office/powerpoint/2010/main" val="3618021036"/>
              </p:ext>
            </p:extLst>
          </p:nvPr>
        </p:nvGraphicFramePr>
        <p:xfrm>
          <a:off x="5114925" y="2608263"/>
          <a:ext cx="846138" cy="268287"/>
        </p:xfrm>
        <a:graphic>
          <a:graphicData uri="http://schemas.openxmlformats.org/presentationml/2006/ole">
            <mc:AlternateContent xmlns:mc="http://schemas.openxmlformats.org/markup-compatibility/2006">
              <mc:Choice xmlns:v="urn:schemas-microsoft-com:vml" Requires="v">
                <p:oleObj spid="_x0000_s67741" name="Formula" r:id="rId4" imgW="614880" imgH="194400" progId="Equation.Ribbit">
                  <p:embed/>
                </p:oleObj>
              </mc:Choice>
              <mc:Fallback>
                <p:oleObj name="Formula" r:id="rId4" imgW="614880" imgH="194400" progId="Equation.Ribbit">
                  <p:embed/>
                  <p:pic>
                    <p:nvPicPr>
                      <p:cNvPr id="0" name="Object 2"/>
                      <p:cNvPicPr>
                        <a:picLocks noChangeAspect="1" noChangeArrowheads="1"/>
                      </p:cNvPicPr>
                      <p:nvPr/>
                    </p:nvPicPr>
                    <p:blipFill>
                      <a:blip r:embed="rId5"/>
                      <a:srcRect/>
                      <a:stretch>
                        <a:fillRect/>
                      </a:stretch>
                    </p:blipFill>
                    <p:spPr bwMode="auto">
                      <a:xfrm>
                        <a:off x="5114925" y="2608263"/>
                        <a:ext cx="846138"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0608968"/>
              </p:ext>
            </p:extLst>
          </p:nvPr>
        </p:nvGraphicFramePr>
        <p:xfrm>
          <a:off x="7696200" y="2593975"/>
          <a:ext cx="835025" cy="301625"/>
        </p:xfrm>
        <a:graphic>
          <a:graphicData uri="http://schemas.openxmlformats.org/presentationml/2006/ole">
            <mc:AlternateContent xmlns:mc="http://schemas.openxmlformats.org/markup-compatibility/2006">
              <mc:Choice xmlns:v="urn:schemas-microsoft-com:vml" Requires="v">
                <p:oleObj spid="_x0000_s67742" name="Formula" r:id="rId6" imgW="579240" imgH="207360" progId="Equation.Ribbit">
                  <p:embed/>
                </p:oleObj>
              </mc:Choice>
              <mc:Fallback>
                <p:oleObj name="Formula" r:id="rId6" imgW="579240" imgH="207360" progId="Equation.Ribbit">
                  <p:embed/>
                  <p:pic>
                    <p:nvPicPr>
                      <p:cNvPr id="0" name="Object 4"/>
                      <p:cNvPicPr>
                        <a:picLocks noChangeAspect="1" noChangeArrowheads="1"/>
                      </p:cNvPicPr>
                      <p:nvPr/>
                    </p:nvPicPr>
                    <p:blipFill>
                      <a:blip r:embed="rId7"/>
                      <a:srcRect/>
                      <a:stretch>
                        <a:fillRect/>
                      </a:stretch>
                    </p:blipFill>
                    <p:spPr bwMode="auto">
                      <a:xfrm>
                        <a:off x="7696200" y="2593975"/>
                        <a:ext cx="83502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18620285"/>
              </p:ext>
            </p:extLst>
          </p:nvPr>
        </p:nvGraphicFramePr>
        <p:xfrm>
          <a:off x="4419600" y="3454400"/>
          <a:ext cx="1106487" cy="355600"/>
        </p:xfrm>
        <a:graphic>
          <a:graphicData uri="http://schemas.openxmlformats.org/presentationml/2006/ole">
            <mc:AlternateContent xmlns:mc="http://schemas.openxmlformats.org/markup-compatibility/2006">
              <mc:Choice xmlns:v="urn:schemas-microsoft-com:vml" Requires="v">
                <p:oleObj spid="_x0000_s67743" name="Formula" r:id="rId8" imgW="559080" imgH="179280" progId="Equation.Ribbit">
                  <p:embed/>
                </p:oleObj>
              </mc:Choice>
              <mc:Fallback>
                <p:oleObj name="Formula" r:id="rId8" imgW="559080" imgH="179280" progId="Equation.Ribbit">
                  <p:embed/>
                  <p:pic>
                    <p:nvPicPr>
                      <p:cNvPr id="0" name=""/>
                      <p:cNvPicPr/>
                      <p:nvPr/>
                    </p:nvPicPr>
                    <p:blipFill>
                      <a:blip r:embed="rId9"/>
                      <a:stretch>
                        <a:fillRect/>
                      </a:stretch>
                    </p:blipFill>
                    <p:spPr>
                      <a:xfrm>
                        <a:off x="4419600" y="3454400"/>
                        <a:ext cx="1106487" cy="3556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31794634"/>
              </p:ext>
            </p:extLst>
          </p:nvPr>
        </p:nvGraphicFramePr>
        <p:xfrm>
          <a:off x="1219200" y="4267200"/>
          <a:ext cx="6532562" cy="762000"/>
        </p:xfrm>
        <a:graphic>
          <a:graphicData uri="http://schemas.openxmlformats.org/presentationml/2006/ole">
            <mc:AlternateContent xmlns:mc="http://schemas.openxmlformats.org/markup-compatibility/2006">
              <mc:Choice xmlns:v="urn:schemas-microsoft-com:vml" Requires="v">
                <p:oleObj spid="_x0000_s67744" name="Formula" r:id="rId10" imgW="3295800" imgH="384840" progId="Equation.Ribbit">
                  <p:embed/>
                </p:oleObj>
              </mc:Choice>
              <mc:Fallback>
                <p:oleObj name="Formula" r:id="rId10" imgW="3295800" imgH="384840" progId="Equation.Ribbit">
                  <p:embed/>
                  <p:pic>
                    <p:nvPicPr>
                      <p:cNvPr id="0" name=""/>
                      <p:cNvPicPr/>
                      <p:nvPr/>
                    </p:nvPicPr>
                    <p:blipFill>
                      <a:blip r:embed="rId11"/>
                      <a:stretch>
                        <a:fillRect/>
                      </a:stretch>
                    </p:blipFill>
                    <p:spPr>
                      <a:xfrm>
                        <a:off x="1219200" y="4267200"/>
                        <a:ext cx="6532562" cy="762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750093"/>
              </p:ext>
            </p:extLst>
          </p:nvPr>
        </p:nvGraphicFramePr>
        <p:xfrm>
          <a:off x="1252538" y="5105400"/>
          <a:ext cx="1620837" cy="355600"/>
        </p:xfrm>
        <a:graphic>
          <a:graphicData uri="http://schemas.openxmlformats.org/presentationml/2006/ole">
            <mc:AlternateContent xmlns:mc="http://schemas.openxmlformats.org/markup-compatibility/2006">
              <mc:Choice xmlns:v="urn:schemas-microsoft-com:vml" Requires="v">
                <p:oleObj spid="_x0000_s67745" name="Formula" r:id="rId12" imgW="816840" imgH="179280" progId="Equation.Ribbit">
                  <p:embed/>
                </p:oleObj>
              </mc:Choice>
              <mc:Fallback>
                <p:oleObj name="Formula" r:id="rId12" imgW="816840" imgH="179280" progId="Equation.Ribbit">
                  <p:embed/>
                  <p:pic>
                    <p:nvPicPr>
                      <p:cNvPr id="0" name=""/>
                      <p:cNvPicPr/>
                      <p:nvPr/>
                    </p:nvPicPr>
                    <p:blipFill>
                      <a:blip r:embed="rId13"/>
                      <a:stretch>
                        <a:fillRect/>
                      </a:stretch>
                    </p:blipFill>
                    <p:spPr>
                      <a:xfrm>
                        <a:off x="1252538" y="5105400"/>
                        <a:ext cx="1620837" cy="355600"/>
                      </a:xfrm>
                      <a:prstGeom prst="rect">
                        <a:avLst/>
                      </a:prstGeom>
                    </p:spPr>
                  </p:pic>
                </p:oleObj>
              </mc:Fallback>
            </mc:AlternateContent>
          </a:graphicData>
        </a:graphic>
      </p:graphicFrame>
    </p:spTree>
    <p:extLst>
      <p:ext uri="{BB962C8B-B14F-4D97-AF65-F5344CB8AC3E}">
        <p14:creationId xmlns:p14="http://schemas.microsoft.com/office/powerpoint/2010/main" val="1380262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8055</TotalTime>
  <Words>1420</Words>
  <Application>Microsoft Office PowerPoint</Application>
  <PresentationFormat>On-screen Show (4:3)</PresentationFormat>
  <Paragraphs>198</Paragraphs>
  <Slides>26</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34" baseType="lpstr">
      <vt:lpstr>Arial</vt:lpstr>
      <vt:lpstr>Calibri</vt:lpstr>
      <vt:lpstr>Times New Roman</vt:lpstr>
      <vt:lpstr>Wingdings</vt:lpstr>
      <vt:lpstr>Office Theme</vt:lpstr>
      <vt:lpstr>Visio</vt:lpstr>
      <vt:lpstr>Formula</vt:lpstr>
      <vt:lpstr>Aurora Equation</vt:lpstr>
      <vt:lpstr>Forwarding Redundancy in Opportunistic Mobile Networks: Investigation and Elimination</vt:lpstr>
      <vt:lpstr>Outline </vt:lpstr>
      <vt:lpstr>Opportunistic Mobile Networks</vt:lpstr>
      <vt:lpstr>Methodology of Data Transmission</vt:lpstr>
      <vt:lpstr>Forwarding Utility and Strategy</vt:lpstr>
      <vt:lpstr>Outline </vt:lpstr>
      <vt:lpstr>Forwarding Redundancy</vt:lpstr>
      <vt:lpstr>Forwarding Redundancy</vt:lpstr>
      <vt:lpstr>Modeling and Formulation</vt:lpstr>
      <vt:lpstr>Outline </vt:lpstr>
      <vt:lpstr>Experimental Investigations</vt:lpstr>
      <vt:lpstr>Impact of Forwarding Redundancy</vt:lpstr>
      <vt:lpstr>Correlation Analysis</vt:lpstr>
      <vt:lpstr>Outline </vt:lpstr>
      <vt:lpstr>Redundancy Elimination</vt:lpstr>
      <vt:lpstr>Global Elimination</vt:lpstr>
      <vt:lpstr>Global Elimination</vt:lpstr>
      <vt:lpstr>Global Elimination </vt:lpstr>
      <vt:lpstr>Distributed Elimination</vt:lpstr>
      <vt:lpstr>Accuracy Analysis</vt:lpstr>
      <vt:lpstr>Accuracy Improvement</vt:lpstr>
      <vt:lpstr>Outline </vt:lpstr>
      <vt:lpstr>Performance of Redundancy Elimination</vt:lpstr>
      <vt:lpstr>Performance of Error Detection</vt:lpstr>
      <vt:lpstr>Conclusion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455 Embedded System Design</dc:title>
  <dc:creator>Wei Gao</dc:creator>
  <cp:lastModifiedBy>weigao</cp:lastModifiedBy>
  <cp:revision>436</cp:revision>
  <dcterms:created xsi:type="dcterms:W3CDTF">2006-08-16T00:00:00Z</dcterms:created>
  <dcterms:modified xsi:type="dcterms:W3CDTF">2014-04-15T03:20:18Z</dcterms:modified>
</cp:coreProperties>
</file>