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7" r:id="rId4"/>
    <p:sldId id="275" r:id="rId5"/>
    <p:sldId id="260" r:id="rId6"/>
    <p:sldId id="277" r:id="rId7"/>
    <p:sldId id="258" r:id="rId8"/>
    <p:sldId id="261" r:id="rId9"/>
    <p:sldId id="262" r:id="rId10"/>
    <p:sldId id="278" r:id="rId11"/>
    <p:sldId id="263" r:id="rId12"/>
    <p:sldId id="265" r:id="rId13"/>
    <p:sldId id="266" r:id="rId14"/>
    <p:sldId id="279" r:id="rId15"/>
    <p:sldId id="267" r:id="rId16"/>
    <p:sldId id="268" r:id="rId17"/>
    <p:sldId id="269" r:id="rId18"/>
    <p:sldId id="276" r:id="rId19"/>
    <p:sldId id="280" r:id="rId20"/>
    <p:sldId id="270" r:id="rId21"/>
    <p:sldId id="281" r:id="rId22"/>
    <p:sldId id="271" r:id="rId23"/>
    <p:sldId id="272" r:id="rId24"/>
    <p:sldId id="273"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86"/>
    <a:srgbClr val="002B5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46" autoAdjust="0"/>
  </p:normalViewPr>
  <p:slideViewPr>
    <p:cSldViewPr>
      <p:cViewPr varScale="1">
        <p:scale>
          <a:sx n="72" d="100"/>
          <a:sy n="72" d="100"/>
        </p:scale>
        <p:origin x="-1205"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02305-CAD1-4253-8E0C-54FC2B94E747}" type="datetimeFigureOut">
              <a:rPr lang="en-US" smtClean="0"/>
              <a:pPr/>
              <a:t>4/6/2013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2E1-8D05-42B5-B4D8-0F5AD18FA141}" type="slidenum">
              <a:rPr lang="en-US" smtClean="0"/>
              <a:pPr/>
              <a:t>‹#›</a:t>
            </a:fld>
            <a:endParaRPr lang="en-US"/>
          </a:p>
        </p:txBody>
      </p:sp>
    </p:spTree>
    <p:extLst>
      <p:ext uri="{BB962C8B-B14F-4D97-AF65-F5344CB8AC3E}">
        <p14:creationId xmlns="" xmlns:p14="http://schemas.microsoft.com/office/powerpoint/2010/main" val="82204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has the probability </a:t>
            </a:r>
            <a:r>
              <a:rPr lang="en-US" dirty="0" err="1" smtClean="0"/>
              <a:t>p</a:t>
            </a:r>
            <a:r>
              <a:rPr lang="en-US" baseline="-25000" dirty="0" err="1" smtClean="0"/>
              <a:t>s</a:t>
            </a:r>
            <a:r>
              <a:rPr lang="en-US" dirty="0" smtClean="0"/>
              <a:t>* to contact C during its </a:t>
            </a:r>
            <a:r>
              <a:rPr lang="en-US" dirty="0" err="1" smtClean="0"/>
              <a:t>pairwise</a:t>
            </a:r>
            <a:r>
              <a:rPr lang="en-US" dirty="0" smtClean="0"/>
              <a:t> wakeup period with B. therefore, we can remove the corresponding</a:t>
            </a:r>
            <a:r>
              <a:rPr lang="en-US" baseline="0" dirty="0" smtClean="0"/>
              <a:t> length of A’s scheduled wakeup period with C, but still satisfy the performance requirement of contact probability. In the paper, we proposed analytical methods to calculate the remaining length of A’s wakeup period with C.</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and</a:t>
            </a:r>
            <a:r>
              <a:rPr lang="en-US" baseline="0" dirty="0" smtClean="0"/>
              <a:t> B integrates their </a:t>
            </a:r>
            <a:r>
              <a:rPr lang="en-US" baseline="0" dirty="0" err="1" smtClean="0"/>
              <a:t>pairwise</a:t>
            </a:r>
            <a:r>
              <a:rPr lang="en-US" baseline="0" dirty="0" smtClean="0"/>
              <a:t> </a:t>
            </a:r>
            <a:r>
              <a:rPr lang="en-US" baseline="0" dirty="0" err="1" smtClean="0"/>
              <a:t>wakup</a:t>
            </a:r>
            <a:r>
              <a:rPr lang="en-US" baseline="0" dirty="0" smtClean="0"/>
              <a:t> periods with their other contacted neighbors, they may integrate them in different ways. A-&gt;C, B-&gt;D. as a result, when the contact between A and B actually happens at </a:t>
            </a:r>
            <a:r>
              <a:rPr lang="en-US" baseline="0" dirty="0" err="1" smtClean="0"/>
              <a:t>t</a:t>
            </a:r>
            <a:r>
              <a:rPr lang="en-US" baseline="-25000" dirty="0" err="1" smtClean="0"/>
              <a:t>c</a:t>
            </a:r>
            <a:r>
              <a:rPr lang="en-US" baseline="0" dirty="0" smtClean="0"/>
              <a:t>, B goes into sleep and miss the contact.</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B has lower probability to contact its contacted neighbors, B</a:t>
            </a:r>
            <a:r>
              <a:rPr lang="en-US" baseline="0" dirty="0" smtClean="0"/>
              <a:t> will be prioritized to ensure its performance requirement can be satisfied. We prove that in this case, A’s performance requirement must also be satisfied.</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this example, S want to send data</a:t>
            </a:r>
            <a:r>
              <a:rPr lang="en-US" baseline="0" dirty="0" smtClean="0"/>
              <a:t> to D but does not have end-to-end links to D, so S has to determine whether to use A or B as relay. Suppose we know that B’s probability to contact D (0.7) is higher than that of A (0.5), than S is able to make the correct relay selection decision as B, and B will carry and forward data to the destination. In general, such relay selection may take multiple hops, as A may further select C as relay.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above example</a:t>
            </a:r>
            <a:r>
              <a:rPr lang="en-US" baseline="0" dirty="0" smtClean="0"/>
              <a:t> we can see that, in order to ensure efficient opportunistic communication, a node has to periodically detect its nearby environment and look for opportunistic contacts. The key factor here is the probing interval, which has to be short enough so that no contact is missed, but is rather energy consuming. We have done experiments using Samsung Nexus S </a:t>
            </a:r>
            <a:r>
              <a:rPr lang="en-US" baseline="0" dirty="0" err="1" smtClean="0"/>
              <a:t>smartphones</a:t>
            </a:r>
            <a:r>
              <a:rPr lang="en-US" baseline="0" dirty="0" smtClean="0"/>
              <a:t> to evaluate the energy consumption of contact probing, and it shows that one probing action costs as much energy as 3G phone call or video playback. Considering that such contact probing is performed periodically, it becomes the major source for energy consumption in opportunistic communication.</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the major focus of this paper is to reduce the energy consumption of contact probing, which is</a:t>
            </a:r>
            <a:r>
              <a:rPr lang="en-US" baseline="0" dirty="0" smtClean="0"/>
              <a:t> vital to energy-efficient opportunistic communication. Existing work only focuses on optimizing the contact probing interval, but leave the majority of energy consumption during inter-contact time </a:t>
            </a:r>
            <a:r>
              <a:rPr lang="en-US" baseline="0" dirty="0" err="1" smtClean="0"/>
              <a:t>untackled</a:t>
            </a:r>
            <a:r>
              <a:rPr lang="en-US" baseline="0" dirty="0" smtClean="0"/>
              <a:t>. Users waste the majority of their energy on uselessly contact probing during inter-contact times which is much longer than the contact duration, but actually probes nothing. Instead, they only need to wake up when a predicted contact is likely to happen.</a:t>
            </a:r>
          </a:p>
          <a:p>
            <a:endParaRPr lang="en-US" baseline="0" dirty="0" smtClean="0"/>
          </a:p>
          <a:p>
            <a:r>
              <a:rPr lang="en-US" baseline="0" dirty="0" smtClean="0"/>
              <a:t>As shown in this figure, existing work can only avoid repetitive contact probing within contact durations, but users are uselessly probing for contact during inter-contact times. Our approach aims to only reserve useful contact probing, and avoid any other unnecessary contact probing actions.</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basic idea is to schedule a</a:t>
            </a:r>
            <a:r>
              <a:rPr lang="en-US" baseline="0" dirty="0" smtClean="0"/>
              <a:t> user’s wakeup periods, so that a user only needs to wake up when a predicted contact with other users is likely to happen. This is based on probabilistic contact prediction. As shown in this figure, A independently schedules its </a:t>
            </a:r>
            <a:r>
              <a:rPr lang="en-US" baseline="0" dirty="0" err="1" smtClean="0"/>
              <a:t>pairwise</a:t>
            </a:r>
            <a:r>
              <a:rPr lang="en-US" baseline="0" dirty="0" smtClean="0"/>
              <a:t> wakeup periods with its contacted neighbors B and C separately, and then integrates these </a:t>
            </a:r>
            <a:r>
              <a:rPr lang="en-US" baseline="0" dirty="0" err="1" smtClean="0"/>
              <a:t>pairwise</a:t>
            </a:r>
            <a:r>
              <a:rPr lang="en-US" baseline="0" dirty="0" smtClean="0"/>
              <a:t> periods together to generate its cumulative wakeup schedule. As a result, A can sleep during most of the time, and saves energy. When the current contact between A and B ends, this </a:t>
            </a:r>
            <a:r>
              <a:rPr lang="en-US" baseline="0" dirty="0" err="1" smtClean="0"/>
              <a:t>pairwise</a:t>
            </a:r>
            <a:r>
              <a:rPr lang="en-US" baseline="0" dirty="0" smtClean="0"/>
              <a:t> wakeup scheduling is performed. If the contact prediction is inaccurate like A and C, the contact did not happen during the wakeup period, we also have proposed techniques to handle such prediction inaccuracy.</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Scheduling happens when </a:t>
            </a:r>
            <a:r>
              <a:rPr lang="en-US" dirty="0" err="1" smtClean="0"/>
              <a:t>i</a:t>
            </a:r>
            <a:r>
              <a:rPr lang="en-US" dirty="0" smtClean="0"/>
              <a:t>) the</a:t>
            </a:r>
            <a:r>
              <a:rPr lang="en-US" baseline="0" dirty="0" smtClean="0"/>
              <a:t> contact between A and B ends, ii) data transmission between A and B finishes.</a:t>
            </a:r>
          </a:p>
          <a:p>
            <a:endParaRPr lang="en-US" baseline="0" dirty="0" smtClean="0"/>
          </a:p>
          <a:p>
            <a:r>
              <a:rPr lang="en-US" baseline="0" dirty="0" smtClean="0"/>
              <a:t>When you want to save energy and let a node sleep, you have the chance to miss contacts (a contact happens when a node sleeps) and degrade communication performance. We want to optimize this tradeoff: minimize the energy consumption subjective to the performance requirement.</a:t>
            </a:r>
          </a:p>
          <a:p>
            <a:endParaRPr lang="en-US" baseline="0" dirty="0" smtClean="0"/>
          </a:p>
          <a:p>
            <a:r>
              <a:rPr lang="en-US" baseline="0" dirty="0" smtClean="0"/>
              <a:t>The performance requirement is defined as the maximally allowed performance degradation due to wakeup scheduling, which is controlled by the parameter p. If A and B has a specific probability to contact each other during [t1,t2] without sleeping (</a:t>
            </a:r>
            <a:r>
              <a:rPr lang="en-US" baseline="0" dirty="0" err="1" smtClean="0"/>
              <a:t>l.h.s</a:t>
            </a:r>
            <a:r>
              <a:rPr lang="en-US" baseline="0" dirty="0" smtClean="0"/>
              <a:t>. of </a:t>
            </a:r>
            <a:r>
              <a:rPr lang="en-US" baseline="0" dirty="0" err="1" smtClean="0"/>
              <a:t>inequation</a:t>
            </a:r>
            <a:r>
              <a:rPr lang="en-US" baseline="0" dirty="0" smtClean="0"/>
              <a:t>), then their contact probability after wakeup scheduling should not be too low.</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we assume that the </a:t>
            </a:r>
            <a:r>
              <a:rPr lang="en-US" dirty="0" err="1" smtClean="0"/>
              <a:t>pairwise</a:t>
            </a:r>
            <a:r>
              <a:rPr lang="en-US" dirty="0" smtClean="0"/>
              <a:t> inter-contact time is exponentially distributed, we can derive the contact probability within a specific time</a:t>
            </a:r>
            <a:r>
              <a:rPr lang="en-US" baseline="0" dirty="0" smtClean="0"/>
              <a:t> period. Therefore, the performance requirement can be transformed to the first formula. </a:t>
            </a:r>
          </a:p>
          <a:p>
            <a:endParaRPr lang="en-US" baseline="0" dirty="0" smtClean="0"/>
          </a:p>
          <a:p>
            <a:r>
              <a:rPr lang="en-US" baseline="0" dirty="0" smtClean="0"/>
              <a:t>The cornerstone for such minimization is the decreasing PDF of exponential inter-contact time. The larger t1 you choose, the smaller probability density you have, and longer wakeup period you need to satisfy the performance requirement. Since r increases with t1 when \Delta is fixed, we need to first find out the correlation between t1 and \Delta, then find out the optimal value of t1. as shown in this figure, t1 must be carefully chosen.</a:t>
            </a:r>
          </a:p>
          <a:p>
            <a:endParaRPr lang="en-US" baseline="0" dirty="0" smtClean="0"/>
          </a:p>
          <a:p>
            <a:r>
              <a:rPr lang="en-US" baseline="0" dirty="0" smtClean="0"/>
              <a:t>Due to the time limit we will not talk about the details about how to derive t1 and \Delta here. You can refer to the paper.</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missed contact can happen either before or after the scheduled wakeup period. Due to the decreasing PDF of inter-contact</a:t>
            </a:r>
            <a:r>
              <a:rPr lang="en-US" baseline="0" dirty="0" smtClean="0"/>
              <a:t> time, we assume that it happens before, where the majority of probability mass exists. Therefore, our solution is to schedule the next wakeup period to be earlier and longer, so as to avoid missing contact again. To do this, we replace the quantity t0 and </a:t>
            </a:r>
            <a:r>
              <a:rPr lang="en-US" baseline="0" dirty="0" err="1" smtClean="0"/>
              <a:t>tL</a:t>
            </a:r>
            <a:r>
              <a:rPr lang="en-US" baseline="0" dirty="0" smtClean="0"/>
              <a:t> in our scheduling algorithm with </a:t>
            </a:r>
            <a:r>
              <a:rPr lang="en-US" baseline="0" dirty="0" err="1" smtClean="0"/>
              <a:t>tS</a:t>
            </a:r>
            <a:r>
              <a:rPr lang="en-US" baseline="0" dirty="0" smtClean="0"/>
              <a:t> and </a:t>
            </a:r>
            <a:r>
              <a:rPr lang="en-US" baseline="0" dirty="0" err="1" smtClean="0"/>
              <a:t>tS-dmax</a:t>
            </a:r>
            <a:r>
              <a:rPr lang="en-US" baseline="0" dirty="0" smtClean="0"/>
              <a:t>. </a:t>
            </a:r>
          </a:p>
          <a:p>
            <a:endParaRPr lang="en-US" baseline="0" dirty="0" smtClean="0"/>
          </a:p>
          <a:p>
            <a:r>
              <a:rPr lang="en-US" baseline="0" dirty="0" smtClean="0"/>
              <a:t>The key challenge is that we don’t know when this missed contact happens, so it is difficult to schedule the next wakeup period. Therefore, we instead use the information we have about the last known contact instead. This is essentially a conservative approximation.</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a:effectLst>
            <a:outerShdw blurRad="50800" dist="38100" dir="2700000" algn="ctr" rotWithShape="0">
              <a:srgbClr val="000000">
                <a:alpha val="40000"/>
              </a:srgbClr>
            </a:outerShdw>
          </a:effectLst>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32175"/>
            <a:ext cx="6400800" cy="1752600"/>
          </a:xfrm>
          <a:effectLst>
            <a:outerShdw blurRad="50800" dist="38100" dir="2700000" algn="ctr" rotWithShape="0">
              <a:srgbClr val="000000">
                <a:alpha val="40000"/>
              </a:srgbClr>
            </a:outerShdw>
          </a:effectLst>
        </p:spPr>
        <p:txBody>
          <a:bodyPr/>
          <a:lstStyle>
            <a:lvl1pPr marL="0" indent="0" algn="ctr">
              <a:buNone/>
              <a:defRPr>
                <a:solidFill>
                  <a:srgbClr val="002B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C322AFB-DB88-4CFB-AC1A-F730C4F0694E}" type="datetime1">
              <a:rPr lang="en-US" smtClean="0"/>
              <a:pPr/>
              <a:t>4/6/2013</a:t>
            </a:fld>
            <a:endParaRPr lang="en-US"/>
          </a:p>
        </p:txBody>
      </p:sp>
      <p:sp>
        <p:nvSpPr>
          <p:cNvPr id="5" name="Footer Placeholder 4"/>
          <p:cNvSpPr>
            <a:spLocks noGrp="1"/>
          </p:cNvSpPr>
          <p:nvPr>
            <p:ph type="ftr" sz="quarter" idx="11"/>
          </p:nvPr>
        </p:nvSpPr>
        <p:spPr>
          <a:xfrm>
            <a:off x="2971800" y="6356350"/>
            <a:ext cx="3048000" cy="365125"/>
          </a:xfrm>
        </p:spPr>
        <p:txBody>
          <a:bodyPr/>
          <a:lstStyle>
            <a:lvl1pPr>
              <a:defRPr sz="1400">
                <a:solidFill>
                  <a:schemeClr val="tx1"/>
                </a:solidFill>
              </a:defRPr>
            </a:lvl1pPr>
          </a:lstStyle>
          <a:p>
            <a:r>
              <a:rPr lang="en-US" smtClean="0"/>
              <a:t>INFOCOM 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2" descr="https://encrypted-tbn2.google.com/images?q=tbn:ANd9GcSyBrXKkCN63PPilcolS8QLZMnBcUjGgebeawuil71JRvdKJjeBUQ"/>
          <p:cNvPicPr>
            <a:picLocks noChangeAspect="1" noChangeArrowheads="1"/>
          </p:cNvPicPr>
          <p:nvPr userDrawn="1"/>
        </p:nvPicPr>
        <p:blipFill>
          <a:blip r:embed="rId2" cstate="print"/>
          <a:srcRect/>
          <a:stretch>
            <a:fillRect/>
          </a:stretch>
        </p:blipFill>
        <p:spPr bwMode="auto">
          <a:xfrm>
            <a:off x="76200" y="6301740"/>
            <a:ext cx="1600200" cy="480060"/>
          </a:xfrm>
          <a:prstGeom prst="rect">
            <a:avLst/>
          </a:prstGeom>
          <a:noFill/>
        </p:spPr>
      </p:pic>
      <p:pic>
        <p:nvPicPr>
          <p:cNvPr id="8" name="Picture 48" descr="psu"/>
          <p:cNvPicPr>
            <a:picLocks noChangeAspect="1" noChangeArrowheads="1"/>
          </p:cNvPicPr>
          <p:nvPr userDrawn="1"/>
        </p:nvPicPr>
        <p:blipFill>
          <a:blip r:embed="rId3" cstate="print"/>
          <a:srcRect/>
          <a:stretch>
            <a:fillRect/>
          </a:stretch>
        </p:blipFill>
        <p:spPr bwMode="auto">
          <a:xfrm>
            <a:off x="7543800" y="6096000"/>
            <a:ext cx="1447800" cy="671512"/>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745D0-DB54-446A-A7BE-68E89DB59258}" type="datetime1">
              <a:rPr lang="en-US" smtClean="0"/>
              <a:pPr/>
              <a:t>4/6/2013</a:t>
            </a:fld>
            <a:endParaRPr lang="en-US"/>
          </a:p>
        </p:txBody>
      </p:sp>
      <p:sp>
        <p:nvSpPr>
          <p:cNvPr id="5" name="Footer Placeholder 4"/>
          <p:cNvSpPr>
            <a:spLocks noGrp="1"/>
          </p:cNvSpPr>
          <p:nvPr>
            <p:ph type="ftr" sz="quarter" idx="11"/>
          </p:nvPr>
        </p:nvSpPr>
        <p:spPr/>
        <p:txBody>
          <a:bodyPr/>
          <a:lstStyle/>
          <a:p>
            <a:r>
              <a:rPr lang="en-US" smtClean="0"/>
              <a:t>INFOCOM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EAB1AF-0E31-4AC0-949D-AD74DFF603A1}" type="datetime1">
              <a:rPr lang="en-US" smtClean="0"/>
              <a:pPr/>
              <a:t>4/6/2013</a:t>
            </a:fld>
            <a:endParaRPr lang="en-US"/>
          </a:p>
        </p:txBody>
      </p:sp>
      <p:sp>
        <p:nvSpPr>
          <p:cNvPr id="5" name="Footer Placeholder 4"/>
          <p:cNvSpPr>
            <a:spLocks noGrp="1"/>
          </p:cNvSpPr>
          <p:nvPr>
            <p:ph type="ftr" sz="quarter" idx="11"/>
          </p:nvPr>
        </p:nvSpPr>
        <p:spPr/>
        <p:txBody>
          <a:bodyPr/>
          <a:lstStyle/>
          <a:p>
            <a:r>
              <a:rPr lang="en-US" smtClean="0"/>
              <a:t>INFOCOM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0"/>
            <a:ext cx="9144000" cy="1143000"/>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lvl1pPr algn="l">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5029200"/>
          </a:xfrm>
        </p:spPr>
        <p:txBody>
          <a:bodyPr/>
          <a:lstStyle>
            <a:lvl1pPr>
              <a:buClr>
                <a:srgbClr val="F3B50F"/>
              </a:buClr>
              <a:buSzPct val="90000"/>
              <a:buFont typeface="Wingdings" pitchFamily="2" charset="2"/>
              <a:buChar char="§"/>
              <a:defRPr sz="2800"/>
            </a:lvl1pPr>
            <a:lvl2pPr>
              <a:buClr>
                <a:srgbClr val="558ED5"/>
              </a:buClr>
              <a:buSzPct val="90000"/>
              <a:buFont typeface="Wingdings" pitchFamily="2" charset="2"/>
              <a:buChar char="§"/>
              <a:defRPr sz="2400"/>
            </a:lvl2pPr>
            <a:lvl3pPr>
              <a:buClr>
                <a:srgbClr val="E66C7D"/>
              </a:buClr>
              <a:buSzPct val="90000"/>
              <a:defRPr sz="20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9214F9-A541-4298-B883-5376831A4429}" type="datetime1">
              <a:rPr lang="en-US" smtClean="0"/>
              <a:pPr/>
              <a:t>4/6/2013</a:t>
            </a:fld>
            <a:endParaRPr lang="en-US"/>
          </a:p>
        </p:txBody>
      </p:sp>
      <p:sp>
        <p:nvSpPr>
          <p:cNvPr id="5" name="Footer Placeholder 4"/>
          <p:cNvSpPr>
            <a:spLocks noGrp="1"/>
          </p:cNvSpPr>
          <p:nvPr>
            <p:ph type="ftr" sz="quarter" idx="11"/>
          </p:nvPr>
        </p:nvSpPr>
        <p:spPr>
          <a:xfrm>
            <a:off x="2971800" y="6356350"/>
            <a:ext cx="3200400" cy="365125"/>
          </a:xfrm>
        </p:spPr>
        <p:txBody>
          <a:bodyPr/>
          <a:lstStyle>
            <a:lvl1pPr>
              <a:defRPr sz="1400">
                <a:solidFill>
                  <a:schemeClr val="tx1"/>
                </a:solidFill>
              </a:defRPr>
            </a:lvl1pPr>
          </a:lstStyle>
          <a:p>
            <a:r>
              <a:rPr lang="en-US" smtClean="0"/>
              <a:t>INFOCOM 2013</a:t>
            </a:r>
            <a:endParaRPr lang="en-US" dirty="0"/>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B6F15528-21DE-4FAA-801E-634DDDAF4B2B}" type="slidenum">
              <a:rPr lang="en-US" smtClean="0"/>
              <a:pPr/>
              <a:t>‹#›</a:t>
            </a:fld>
            <a:endParaRPr lang="en-US" dirty="0"/>
          </a:p>
        </p:txBody>
      </p:sp>
      <p:cxnSp>
        <p:nvCxnSpPr>
          <p:cNvPr id="7" name="Straight Connector 6"/>
          <p:cNvCxnSpPr/>
          <p:nvPr userDrawn="1"/>
        </p:nvCxnSpPr>
        <p:spPr>
          <a:xfrm>
            <a:off x="0" y="1143000"/>
            <a:ext cx="9144000" cy="0"/>
          </a:xfrm>
          <a:prstGeom prst="line">
            <a:avLst/>
          </a:prstGeom>
          <a:ln w="31750">
            <a:solidFill>
              <a:srgbClr val="F3B50F"/>
            </a:solidFill>
          </a:ln>
        </p:spPr>
        <p:style>
          <a:lnRef idx="1">
            <a:schemeClr val="accent1"/>
          </a:lnRef>
          <a:fillRef idx="0">
            <a:schemeClr val="accent1"/>
          </a:fillRef>
          <a:effectRef idx="0">
            <a:schemeClr val="accent1"/>
          </a:effectRef>
          <a:fontRef idx="minor">
            <a:schemeClr val="tx1"/>
          </a:fontRef>
        </p:style>
      </p:cxnSp>
      <p:pic>
        <p:nvPicPr>
          <p:cNvPr id="12290" name="Picture 2" descr="https://encrypted-tbn2.google.com/images?q=tbn:ANd9GcSyBrXKkCN63PPilcolS8QLZMnBcUjGgebeawuil71JRvdKJjeBUQ"/>
          <p:cNvPicPr>
            <a:picLocks noChangeAspect="1" noChangeArrowheads="1"/>
          </p:cNvPicPr>
          <p:nvPr userDrawn="1"/>
        </p:nvPicPr>
        <p:blipFill>
          <a:blip r:embed="rId2" cstate="print"/>
          <a:srcRect/>
          <a:stretch>
            <a:fillRect/>
          </a:stretch>
        </p:blipFill>
        <p:spPr bwMode="auto">
          <a:xfrm>
            <a:off x="76200" y="6301740"/>
            <a:ext cx="1600200" cy="480060"/>
          </a:xfrm>
          <a:prstGeom prst="rect">
            <a:avLst/>
          </a:prstGeom>
          <a:noFill/>
        </p:spPr>
      </p:pic>
      <p:pic>
        <p:nvPicPr>
          <p:cNvPr id="11" name="Picture 48" descr="psu"/>
          <p:cNvPicPr>
            <a:picLocks noChangeAspect="1" noChangeArrowheads="1"/>
          </p:cNvPicPr>
          <p:nvPr userDrawn="1"/>
        </p:nvPicPr>
        <p:blipFill>
          <a:blip r:embed="rId3" cstate="print"/>
          <a:srcRect/>
          <a:stretch>
            <a:fillRect/>
          </a:stretch>
        </p:blipFill>
        <p:spPr bwMode="auto">
          <a:xfrm>
            <a:off x="7543800" y="6096000"/>
            <a:ext cx="1447800" cy="671512"/>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6552A-B479-46C7-A4FB-2A1F87E9854F}" type="datetime1">
              <a:rPr lang="en-US" smtClean="0"/>
              <a:pPr/>
              <a:t>4/6/2013</a:t>
            </a:fld>
            <a:endParaRPr lang="en-US"/>
          </a:p>
        </p:txBody>
      </p:sp>
      <p:sp>
        <p:nvSpPr>
          <p:cNvPr id="5" name="Footer Placeholder 4"/>
          <p:cNvSpPr>
            <a:spLocks noGrp="1"/>
          </p:cNvSpPr>
          <p:nvPr>
            <p:ph type="ftr" sz="quarter" idx="11"/>
          </p:nvPr>
        </p:nvSpPr>
        <p:spPr/>
        <p:txBody>
          <a:bodyPr/>
          <a:lstStyle/>
          <a:p>
            <a:r>
              <a:rPr lang="en-US" smtClean="0"/>
              <a:t>INFOCOM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B6084-CF2E-4CAA-9949-F52597C29C16}" type="datetime1">
              <a:rPr lang="en-US" smtClean="0"/>
              <a:pPr/>
              <a:t>4/6/2013</a:t>
            </a:fld>
            <a:endParaRPr lang="en-US"/>
          </a:p>
        </p:txBody>
      </p:sp>
      <p:sp>
        <p:nvSpPr>
          <p:cNvPr id="6" name="Footer Placeholder 5"/>
          <p:cNvSpPr>
            <a:spLocks noGrp="1"/>
          </p:cNvSpPr>
          <p:nvPr>
            <p:ph type="ftr" sz="quarter" idx="11"/>
          </p:nvPr>
        </p:nvSpPr>
        <p:spPr/>
        <p:txBody>
          <a:bodyPr/>
          <a:lstStyle/>
          <a:p>
            <a:r>
              <a:rPr lang="en-US" smtClean="0"/>
              <a:t>INFOCOM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77152D-CD1E-46D8-9982-6F9C3E5DB607}" type="datetime1">
              <a:rPr lang="en-US" smtClean="0"/>
              <a:pPr/>
              <a:t>4/6/2013</a:t>
            </a:fld>
            <a:endParaRPr lang="en-US"/>
          </a:p>
        </p:txBody>
      </p:sp>
      <p:sp>
        <p:nvSpPr>
          <p:cNvPr id="8" name="Footer Placeholder 7"/>
          <p:cNvSpPr>
            <a:spLocks noGrp="1"/>
          </p:cNvSpPr>
          <p:nvPr>
            <p:ph type="ftr" sz="quarter" idx="11"/>
          </p:nvPr>
        </p:nvSpPr>
        <p:spPr/>
        <p:txBody>
          <a:bodyPr/>
          <a:lstStyle/>
          <a:p>
            <a:r>
              <a:rPr lang="en-US" smtClean="0"/>
              <a:t>INFOCOM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94FAF-679C-4974-B256-646374392F9C}" type="datetime1">
              <a:rPr lang="en-US" smtClean="0"/>
              <a:pPr/>
              <a:t>4/6/2013</a:t>
            </a:fld>
            <a:endParaRPr lang="en-US"/>
          </a:p>
        </p:txBody>
      </p:sp>
      <p:sp>
        <p:nvSpPr>
          <p:cNvPr id="4" name="Footer Placeholder 3"/>
          <p:cNvSpPr>
            <a:spLocks noGrp="1"/>
          </p:cNvSpPr>
          <p:nvPr>
            <p:ph type="ftr" sz="quarter" idx="11"/>
          </p:nvPr>
        </p:nvSpPr>
        <p:spPr/>
        <p:txBody>
          <a:bodyPr/>
          <a:lstStyle/>
          <a:p>
            <a:r>
              <a:rPr lang="en-US" smtClean="0"/>
              <a:t>INFOCOM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91EC3-7D90-4629-84BE-73945C86F79B}" type="datetime1">
              <a:rPr lang="en-US" smtClean="0"/>
              <a:pPr/>
              <a:t>4/6/2013</a:t>
            </a:fld>
            <a:endParaRPr lang="en-US"/>
          </a:p>
        </p:txBody>
      </p:sp>
      <p:sp>
        <p:nvSpPr>
          <p:cNvPr id="3" name="Footer Placeholder 2"/>
          <p:cNvSpPr>
            <a:spLocks noGrp="1"/>
          </p:cNvSpPr>
          <p:nvPr>
            <p:ph type="ftr" sz="quarter" idx="11"/>
          </p:nvPr>
        </p:nvSpPr>
        <p:spPr/>
        <p:txBody>
          <a:bodyPr/>
          <a:lstStyle/>
          <a:p>
            <a:r>
              <a:rPr lang="en-US" smtClean="0"/>
              <a:t>INFOCOM 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189CB-D985-4B95-A434-7C0166583C7F}" type="datetime1">
              <a:rPr lang="en-US" smtClean="0"/>
              <a:pPr/>
              <a:t>4/6/2013</a:t>
            </a:fld>
            <a:endParaRPr lang="en-US"/>
          </a:p>
        </p:txBody>
      </p:sp>
      <p:sp>
        <p:nvSpPr>
          <p:cNvPr id="6" name="Footer Placeholder 5"/>
          <p:cNvSpPr>
            <a:spLocks noGrp="1"/>
          </p:cNvSpPr>
          <p:nvPr>
            <p:ph type="ftr" sz="quarter" idx="11"/>
          </p:nvPr>
        </p:nvSpPr>
        <p:spPr/>
        <p:txBody>
          <a:bodyPr/>
          <a:lstStyle/>
          <a:p>
            <a:r>
              <a:rPr lang="en-US" smtClean="0"/>
              <a:t>INFOCOM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1EE12-58BA-4934-81FD-732BDE654A1F}" type="datetime1">
              <a:rPr lang="en-US" smtClean="0"/>
              <a:pPr/>
              <a:t>4/6/2013</a:t>
            </a:fld>
            <a:endParaRPr lang="en-US"/>
          </a:p>
        </p:txBody>
      </p:sp>
      <p:sp>
        <p:nvSpPr>
          <p:cNvPr id="6" name="Footer Placeholder 5"/>
          <p:cNvSpPr>
            <a:spLocks noGrp="1"/>
          </p:cNvSpPr>
          <p:nvPr>
            <p:ph type="ftr" sz="quarter" idx="11"/>
          </p:nvPr>
        </p:nvSpPr>
        <p:spPr/>
        <p:txBody>
          <a:bodyPr/>
          <a:lstStyle/>
          <a:p>
            <a:r>
              <a:rPr lang="en-US" smtClean="0"/>
              <a:t>INFOCOM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A419-439C-41AB-B30E-3DB9BDB5A45C}" type="datetime1">
              <a:rPr lang="en-US" smtClean="0"/>
              <a:pPr/>
              <a:t>4/6/2013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INFOCOM 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822575"/>
          </a:xfrm>
        </p:spPr>
        <p:txBody>
          <a:bodyPr>
            <a:normAutofit/>
          </a:bodyPr>
          <a:lstStyle/>
          <a:p>
            <a:r>
              <a:rPr lang="en-US" sz="4000" dirty="0" smtClean="0">
                <a:solidFill>
                  <a:srgbClr val="004386"/>
                </a:solidFill>
              </a:rPr>
              <a:t>Wakeup Scheduling for Energy-Efficient Communication in Opportunistic Mobile Networks</a:t>
            </a:r>
            <a:r>
              <a:rPr lang="en-US" dirty="0" smtClean="0"/>
              <a:t/>
            </a:r>
            <a:br>
              <a:rPr lang="en-US" dirty="0" smtClean="0"/>
            </a:br>
            <a:endParaRPr lang="en-US" dirty="0"/>
          </a:p>
        </p:txBody>
      </p:sp>
      <p:sp>
        <p:nvSpPr>
          <p:cNvPr id="3" name="Subtitle 2"/>
          <p:cNvSpPr>
            <a:spLocks noGrp="1"/>
          </p:cNvSpPr>
          <p:nvPr>
            <p:ph type="subTitle" idx="1"/>
          </p:nvPr>
        </p:nvSpPr>
        <p:spPr>
          <a:xfrm>
            <a:off x="1371600" y="3124200"/>
            <a:ext cx="6400800" cy="2511425"/>
          </a:xfrm>
        </p:spPr>
        <p:txBody>
          <a:bodyPr>
            <a:normAutofit fontScale="92500" lnSpcReduction="20000"/>
          </a:bodyPr>
          <a:lstStyle/>
          <a:p>
            <a:endParaRPr lang="en-US" dirty="0" smtClean="0">
              <a:solidFill>
                <a:schemeClr val="tx1"/>
              </a:solidFill>
            </a:endParaRPr>
          </a:p>
          <a:p>
            <a:r>
              <a:rPr lang="en-US" dirty="0" smtClean="0">
                <a:solidFill>
                  <a:srgbClr val="C00000"/>
                </a:solidFill>
              </a:rPr>
              <a:t>Wei Gao</a:t>
            </a:r>
            <a:r>
              <a:rPr lang="en-US" baseline="30000" dirty="0" smtClean="0">
                <a:solidFill>
                  <a:srgbClr val="C00000"/>
                </a:solidFill>
              </a:rPr>
              <a:t>1</a:t>
            </a:r>
            <a:r>
              <a:rPr lang="en-US" dirty="0" smtClean="0">
                <a:solidFill>
                  <a:srgbClr val="C00000"/>
                </a:solidFill>
              </a:rPr>
              <a:t> and Qinghua Li</a:t>
            </a:r>
            <a:r>
              <a:rPr lang="en-US" baseline="30000" dirty="0" smtClean="0">
                <a:solidFill>
                  <a:srgbClr val="C00000"/>
                </a:solidFill>
              </a:rPr>
              <a:t>2</a:t>
            </a:r>
          </a:p>
          <a:p>
            <a:endParaRPr lang="en-US" dirty="0" smtClean="0">
              <a:solidFill>
                <a:srgbClr val="C00000"/>
              </a:solidFill>
            </a:endParaRPr>
          </a:p>
          <a:p>
            <a:r>
              <a:rPr lang="en-US" baseline="30000" dirty="0" smtClean="0">
                <a:solidFill>
                  <a:srgbClr val="C00000"/>
                </a:solidFill>
              </a:rPr>
              <a:t>1</a:t>
            </a:r>
            <a:r>
              <a:rPr lang="en-US" dirty="0" smtClean="0">
                <a:solidFill>
                  <a:srgbClr val="C00000"/>
                </a:solidFill>
              </a:rPr>
              <a:t>The University of Tennessee, Knoxville</a:t>
            </a:r>
          </a:p>
          <a:p>
            <a:r>
              <a:rPr lang="en-US" baseline="30000" dirty="0" smtClean="0">
                <a:solidFill>
                  <a:srgbClr val="C00000"/>
                </a:solidFill>
              </a:rPr>
              <a:t>2</a:t>
            </a:r>
            <a:r>
              <a:rPr lang="en-US" dirty="0" smtClean="0">
                <a:solidFill>
                  <a:srgbClr val="C00000"/>
                </a:solidFill>
              </a:rPr>
              <a:t>The Pennsylvania State University</a:t>
            </a:r>
          </a:p>
          <a:p>
            <a:endParaRPr lang="en-US" dirty="0">
              <a:solidFill>
                <a:srgbClr val="C00000"/>
              </a:solidFill>
            </a:endParaRPr>
          </a:p>
        </p:txBody>
      </p:sp>
      <p:sp>
        <p:nvSpPr>
          <p:cNvPr id="5" name="Footer Placeholder 4"/>
          <p:cNvSpPr>
            <a:spLocks noGrp="1"/>
          </p:cNvSpPr>
          <p:nvPr>
            <p:ph type="ftr" sz="quarter" idx="11"/>
          </p:nvPr>
        </p:nvSpPr>
        <p:spPr/>
        <p:txBody>
          <a:bodyPr/>
          <a:lstStyle/>
          <a:p>
            <a:r>
              <a:rPr lang="en-US" dirty="0" smtClean="0"/>
              <a:t>INFOCOM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Big picture: energy saving through wakeup scheduling</a:t>
            </a:r>
            <a:endParaRPr lang="en-US" sz="3200" dirty="0" smtClean="0"/>
          </a:p>
          <a:p>
            <a:r>
              <a:rPr lang="en-US" sz="3200" b="1" dirty="0" err="1" smtClean="0">
                <a:solidFill>
                  <a:srgbClr val="FF0000"/>
                </a:solidFill>
              </a:rPr>
              <a:t>Pairwise</a:t>
            </a:r>
            <a:r>
              <a:rPr lang="en-US" sz="3200" b="1" dirty="0" smtClean="0">
                <a:solidFill>
                  <a:srgbClr val="FF0000"/>
                </a:solidFill>
              </a:rPr>
              <a:t> wakeup scheduling</a:t>
            </a:r>
          </a:p>
          <a:p>
            <a:r>
              <a:rPr lang="en-US" sz="3200" dirty="0" smtClean="0"/>
              <a:t>Cumulative wakeup scheduling</a:t>
            </a:r>
          </a:p>
          <a:p>
            <a:r>
              <a:rPr lang="en-US" sz="3200" dirty="0" smtClean="0"/>
              <a:t>Performance evaluation</a:t>
            </a:r>
          </a:p>
          <a:p>
            <a:r>
              <a:rPr lang="en-US" sz="3200" dirty="0" smtClean="0"/>
              <a:t>Conclusion</a:t>
            </a:r>
          </a:p>
          <a:p>
            <a:endParaRPr lang="en-US" sz="3200"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Wakeup Scheduling</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Focus:</a:t>
            </a:r>
            <a:r>
              <a:rPr lang="en-US" dirty="0" smtClean="0"/>
              <a:t> a pair of nodes A and B stay awake each time they contact each other</a:t>
            </a:r>
          </a:p>
          <a:p>
            <a:r>
              <a:rPr lang="en-US" sz="2800" dirty="0" smtClean="0"/>
              <a:t>Tradeoff </a:t>
            </a:r>
            <a:r>
              <a:rPr lang="en-US" sz="2800" dirty="0" smtClean="0"/>
              <a:t>between energy saving and communication </a:t>
            </a:r>
            <a:r>
              <a:rPr lang="en-US" sz="2800" dirty="0" smtClean="0"/>
              <a:t>performance</a:t>
            </a:r>
          </a:p>
          <a:p>
            <a:pPr lvl="1"/>
            <a:r>
              <a:rPr lang="en-US" sz="2400" dirty="0" smtClean="0"/>
              <a:t>A and B schedule their next wakeup period [t</a:t>
            </a:r>
            <a:r>
              <a:rPr lang="en-US" sz="2400" baseline="-25000" dirty="0" smtClean="0"/>
              <a:t>1</a:t>
            </a:r>
            <a:r>
              <a:rPr lang="en-US" sz="2400" dirty="0" smtClean="0"/>
              <a:t>, t</a:t>
            </a:r>
            <a:r>
              <a:rPr lang="en-US" sz="2400" baseline="-25000" dirty="0" smtClean="0"/>
              <a:t>2</a:t>
            </a:r>
            <a:r>
              <a:rPr lang="en-US" sz="2400" dirty="0" smtClean="0"/>
              <a:t>] at t</a:t>
            </a:r>
            <a:r>
              <a:rPr lang="en-US" sz="2400" baseline="-25000" dirty="0" smtClean="0"/>
              <a:t>0</a:t>
            </a:r>
          </a:p>
          <a:p>
            <a:pPr lvl="1"/>
            <a:r>
              <a:rPr lang="en-US" sz="2400" dirty="0" smtClean="0"/>
              <a:t>Minimize the energy consumption during </a:t>
            </a:r>
            <a:r>
              <a:rPr lang="en-US" dirty="0" smtClean="0"/>
              <a:t>[t</a:t>
            </a:r>
            <a:r>
              <a:rPr lang="en-US" baseline="-25000" dirty="0" smtClean="0"/>
              <a:t>1</a:t>
            </a:r>
            <a:r>
              <a:rPr lang="en-US" dirty="0" smtClean="0"/>
              <a:t>, t</a:t>
            </a:r>
            <a:r>
              <a:rPr lang="en-US" baseline="-25000" dirty="0" smtClean="0"/>
              <a:t>2</a:t>
            </a:r>
            <a:r>
              <a:rPr lang="en-US" dirty="0" smtClean="0"/>
              <a:t>] measured </a:t>
            </a:r>
          </a:p>
          <a:p>
            <a:pPr lvl="4"/>
            <a:endParaRPr lang="en-US" sz="400" dirty="0" smtClean="0"/>
          </a:p>
          <a:p>
            <a:pPr lvl="1">
              <a:buNone/>
            </a:pPr>
            <a:r>
              <a:rPr lang="en-US" dirty="0" smtClean="0"/>
              <a:t>	by the active ratio </a:t>
            </a:r>
          </a:p>
          <a:p>
            <a:pPr lvl="1">
              <a:buNone/>
            </a:pPr>
            <a:endParaRPr lang="en-US" sz="1600" dirty="0" smtClean="0"/>
          </a:p>
          <a:p>
            <a:pPr lvl="1"/>
            <a:r>
              <a:rPr lang="en-US" dirty="0" smtClean="0"/>
              <a:t>Satisfy the performance requirement</a:t>
            </a:r>
          </a:p>
          <a:p>
            <a:pPr lvl="1">
              <a:buNone/>
            </a:pPr>
            <a:endParaRPr lang="en-US" sz="2400" dirty="0" smtClean="0"/>
          </a:p>
          <a:p>
            <a:pPr marL="342900" lvl="1" indent="-342900">
              <a:buClr>
                <a:srgbClr val="F3B50F"/>
              </a:buClr>
            </a:pPr>
            <a:endParaRPr lang="en-US" sz="2800" dirty="0" smtClean="0"/>
          </a:p>
          <a:p>
            <a:pPr marL="742950" lvl="2" indent="-342900">
              <a:buClr>
                <a:srgbClr val="F3B50F"/>
              </a:buClr>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graphicFrame>
        <p:nvGraphicFramePr>
          <p:cNvPr id="5" name="Object 4"/>
          <p:cNvGraphicFramePr>
            <a:graphicFrameLocks noChangeAspect="1"/>
          </p:cNvGraphicFramePr>
          <p:nvPr/>
        </p:nvGraphicFramePr>
        <p:xfrm>
          <a:off x="3625850" y="3949700"/>
          <a:ext cx="1403350" cy="698500"/>
        </p:xfrm>
        <a:graphic>
          <a:graphicData uri="http://schemas.openxmlformats.org/presentationml/2006/ole">
            <p:oleObj spid="_x0000_s92162" name="Formula" r:id="rId4" imgW="707400" imgH="352080" progId="Equation.Ribbit">
              <p:embed/>
            </p:oleObj>
          </a:graphicData>
        </a:graphic>
      </p:graphicFrame>
      <p:graphicFrame>
        <p:nvGraphicFramePr>
          <p:cNvPr id="6" name="Object 5"/>
          <p:cNvGraphicFramePr>
            <a:graphicFrameLocks noChangeAspect="1"/>
          </p:cNvGraphicFramePr>
          <p:nvPr/>
        </p:nvGraphicFramePr>
        <p:xfrm>
          <a:off x="1143000" y="5181600"/>
          <a:ext cx="6934200" cy="675684"/>
        </p:xfrm>
        <a:graphic>
          <a:graphicData uri="http://schemas.openxmlformats.org/presentationml/2006/ole">
            <p:oleObj spid="_x0000_s92163" name="Formula" r:id="rId5" imgW="3944880" imgH="384840" progId="Equation.Ribbit">
              <p:embed/>
            </p:oleObj>
          </a:graphicData>
        </a:graphic>
      </p:graphicFrame>
      <p:sp>
        <p:nvSpPr>
          <p:cNvPr id="7" name="圆角矩形 6"/>
          <p:cNvSpPr/>
          <p:nvPr/>
        </p:nvSpPr>
        <p:spPr>
          <a:xfrm>
            <a:off x="1981200" y="5269958"/>
            <a:ext cx="3810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5802868"/>
            <a:ext cx="4038600" cy="369332"/>
          </a:xfrm>
          <a:prstGeom prst="rect">
            <a:avLst/>
          </a:prstGeom>
          <a:noFill/>
          <a:ln w="0">
            <a:noFill/>
          </a:ln>
        </p:spPr>
        <p:txBody>
          <a:bodyPr wrap="square" rtlCol="0">
            <a:spAutoFit/>
          </a:bodyPr>
          <a:lstStyle/>
          <a:p>
            <a:r>
              <a:rPr lang="en-US" dirty="0" smtClean="0">
                <a:solidFill>
                  <a:srgbClr val="FF0000"/>
                </a:solidFill>
                <a:latin typeface="Calibri" pitchFamily="34" charset="0"/>
                <a:cs typeface="Calibri" pitchFamily="34" charset="0"/>
              </a:rPr>
              <a:t>Last contact between A and B</a:t>
            </a:r>
            <a:endParaRPr lang="en-US" i="1" baseline="-25000" dirty="0">
              <a:solidFill>
                <a:srgbClr val="FF0000"/>
              </a:solidFill>
              <a:latin typeface="Calibri" pitchFamily="34" charset="0"/>
              <a:cs typeface="Calibri" pitchFamily="34" charset="0"/>
            </a:endParaRPr>
          </a:p>
        </p:txBody>
      </p:sp>
      <p:cxnSp>
        <p:nvCxnSpPr>
          <p:cNvPr id="9" name="Straight Connector 29"/>
          <p:cNvCxnSpPr/>
          <p:nvPr/>
        </p:nvCxnSpPr>
        <p:spPr bwMode="auto">
          <a:xfrm flipH="1">
            <a:off x="2209800" y="6019800"/>
            <a:ext cx="2819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Connector 29"/>
          <p:cNvCxnSpPr/>
          <p:nvPr/>
        </p:nvCxnSpPr>
        <p:spPr bwMode="auto">
          <a:xfrm>
            <a:off x="2209800" y="5791200"/>
            <a:ext cx="0" cy="228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3" name="圆角矩形 6"/>
          <p:cNvSpPr/>
          <p:nvPr/>
        </p:nvSpPr>
        <p:spPr>
          <a:xfrm>
            <a:off x="4572000" y="5257800"/>
            <a:ext cx="2286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Minimizing the Active Ratio</a:t>
            </a:r>
            <a:endParaRPr lang="en-US" dirty="0"/>
          </a:p>
        </p:txBody>
      </p:sp>
      <p:sp>
        <p:nvSpPr>
          <p:cNvPr id="3" name="Content Placeholder 2"/>
          <p:cNvSpPr>
            <a:spLocks noGrp="1"/>
          </p:cNvSpPr>
          <p:nvPr>
            <p:ph idx="1"/>
          </p:nvPr>
        </p:nvSpPr>
        <p:spPr/>
        <p:txBody>
          <a:bodyPr/>
          <a:lstStyle/>
          <a:p>
            <a:r>
              <a:rPr lang="en-US" dirty="0" smtClean="0"/>
              <a:t>Contact prediction</a:t>
            </a:r>
          </a:p>
          <a:p>
            <a:pPr lvl="1"/>
            <a:endParaRPr lang="en-US" dirty="0" smtClean="0"/>
          </a:p>
          <a:p>
            <a:pPr lvl="2"/>
            <a:endParaRPr lang="en-US" dirty="0" smtClean="0"/>
          </a:p>
          <a:p>
            <a:pPr lvl="1"/>
            <a:endParaRPr lang="en-US" dirty="0" smtClean="0"/>
          </a:p>
          <a:p>
            <a:pPr lvl="1"/>
            <a:r>
              <a:rPr lang="en-US" dirty="0" smtClean="0"/>
              <a:t>Choose </a:t>
            </a:r>
            <a:r>
              <a:rPr lang="en-US" i="1" dirty="0" smtClean="0"/>
              <a:t>t</a:t>
            </a:r>
            <a:r>
              <a:rPr lang="en-US" i="1" baseline="-25000" dirty="0" smtClean="0"/>
              <a:t>1</a:t>
            </a:r>
            <a:r>
              <a:rPr lang="en-US" dirty="0" smtClean="0"/>
              <a:t> and                        to minimize </a:t>
            </a:r>
            <a:r>
              <a:rPr lang="en-US" i="1" dirty="0" smtClean="0"/>
              <a:t>r</a:t>
            </a:r>
          </a:p>
          <a:p>
            <a:pPr lvl="1"/>
            <a:r>
              <a:rPr lang="en-US" dirty="0" smtClean="0"/>
              <a:t>Larger </a:t>
            </a:r>
            <a:r>
              <a:rPr lang="en-US" i="1" dirty="0" smtClean="0"/>
              <a:t>t</a:t>
            </a:r>
            <a:r>
              <a:rPr lang="en-US" i="1" baseline="-25000" dirty="0" smtClean="0"/>
              <a:t>1</a:t>
            </a:r>
            <a:r>
              <a:rPr lang="en-US" dirty="0" smtClean="0"/>
              <a:t>, larger </a:t>
            </a:r>
          </a:p>
          <a:p>
            <a:pPr lvl="1"/>
            <a:r>
              <a:rPr lang="en-US" i="1" dirty="0" smtClean="0"/>
              <a:t>r</a:t>
            </a:r>
            <a:r>
              <a:rPr lang="en-US" dirty="0" smtClean="0"/>
              <a:t> increases with </a:t>
            </a:r>
            <a:r>
              <a:rPr lang="en-US" i="1" dirty="0" smtClean="0"/>
              <a:t>t</a:t>
            </a:r>
            <a:r>
              <a:rPr lang="en-US" i="1" baseline="-25000" dirty="0" smtClean="0"/>
              <a:t>1</a:t>
            </a:r>
          </a:p>
          <a:p>
            <a:pPr lvl="1">
              <a:buNone/>
            </a:pPr>
            <a:r>
              <a:rPr lang="en-US" dirty="0" smtClean="0"/>
              <a:t>	</a:t>
            </a:r>
            <a:r>
              <a:rPr lang="en-US" dirty="0" smtClean="0"/>
              <a:t>when      is fixed</a:t>
            </a:r>
          </a:p>
          <a:p>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graphicFrame>
        <p:nvGraphicFramePr>
          <p:cNvPr id="5" name="Object 4"/>
          <p:cNvGraphicFramePr>
            <a:graphicFrameLocks noChangeAspect="1"/>
          </p:cNvGraphicFramePr>
          <p:nvPr/>
        </p:nvGraphicFramePr>
        <p:xfrm>
          <a:off x="838200" y="1752601"/>
          <a:ext cx="4953000" cy="1062036"/>
        </p:xfrm>
        <a:graphic>
          <a:graphicData uri="http://schemas.openxmlformats.org/presentationml/2006/ole">
            <p:oleObj spid="_x0000_s93186" name="Formula" r:id="rId4" imgW="2921040" imgH="624960" progId="Equation.Ribbit">
              <p:embed/>
            </p:oleObj>
          </a:graphicData>
        </a:graphic>
      </p:graphicFrame>
      <p:graphicFrame>
        <p:nvGraphicFramePr>
          <p:cNvPr id="6" name="Object 5"/>
          <p:cNvGraphicFramePr>
            <a:graphicFrameLocks noChangeAspect="1"/>
          </p:cNvGraphicFramePr>
          <p:nvPr/>
        </p:nvGraphicFramePr>
        <p:xfrm>
          <a:off x="3130550" y="3048000"/>
          <a:ext cx="1441450" cy="311150"/>
        </p:xfrm>
        <a:graphic>
          <a:graphicData uri="http://schemas.openxmlformats.org/presentationml/2006/ole">
            <p:oleObj spid="_x0000_s93187" name="Formula" r:id="rId5" imgW="726480" imgH="157680" progId="Equation.Ribbit">
              <p:embed/>
            </p:oleObj>
          </a:graphicData>
        </a:graphic>
      </p:graphicFrame>
      <p:pic>
        <p:nvPicPr>
          <p:cNvPr id="93188" name="Picture 4"/>
          <p:cNvPicPr>
            <a:picLocks noChangeAspect="1" noChangeArrowheads="1"/>
          </p:cNvPicPr>
          <p:nvPr/>
        </p:nvPicPr>
        <p:blipFill>
          <a:blip r:embed="rId6" cstate="print"/>
          <a:srcRect/>
          <a:stretch>
            <a:fillRect/>
          </a:stretch>
        </p:blipFill>
        <p:spPr bwMode="auto">
          <a:xfrm>
            <a:off x="3962400" y="3382986"/>
            <a:ext cx="5089976" cy="2713014"/>
          </a:xfrm>
          <a:prstGeom prst="rect">
            <a:avLst/>
          </a:prstGeom>
          <a:noFill/>
          <a:ln w="9525">
            <a:noFill/>
            <a:miter lim="800000"/>
            <a:headEnd/>
            <a:tailEnd/>
          </a:ln>
        </p:spPr>
      </p:pic>
      <p:graphicFrame>
        <p:nvGraphicFramePr>
          <p:cNvPr id="8" name="Object 7"/>
          <p:cNvGraphicFramePr>
            <a:graphicFrameLocks noChangeAspect="1"/>
          </p:cNvGraphicFramePr>
          <p:nvPr/>
        </p:nvGraphicFramePr>
        <p:xfrm>
          <a:off x="3276600" y="3505200"/>
          <a:ext cx="244475" cy="311150"/>
        </p:xfrm>
        <a:graphic>
          <a:graphicData uri="http://schemas.openxmlformats.org/presentationml/2006/ole">
            <p:oleObj spid="_x0000_s93189" name="Formula" r:id="rId7" imgW="123480" imgH="157680" progId="Equation.Ribbit">
              <p:embed/>
            </p:oleObj>
          </a:graphicData>
        </a:graphic>
      </p:graphicFrame>
      <p:graphicFrame>
        <p:nvGraphicFramePr>
          <p:cNvPr id="93190" name="Object 6"/>
          <p:cNvGraphicFramePr>
            <a:graphicFrameLocks noChangeAspect="1"/>
          </p:cNvGraphicFramePr>
          <p:nvPr/>
        </p:nvGraphicFramePr>
        <p:xfrm>
          <a:off x="2041525" y="4343400"/>
          <a:ext cx="244475" cy="311150"/>
        </p:xfrm>
        <a:graphic>
          <a:graphicData uri="http://schemas.openxmlformats.org/presentationml/2006/ole">
            <p:oleObj spid="_x0000_s93190" name="Formula" r:id="rId8" imgW="123480" imgH="157680" progId="Equation.Ribbit">
              <p:embed/>
            </p:oleObj>
          </a:graphicData>
        </a:graphic>
      </p:graphicFrame>
      <p:sp>
        <p:nvSpPr>
          <p:cNvPr id="10" name="圆角矩形 6"/>
          <p:cNvSpPr/>
          <p:nvPr/>
        </p:nvSpPr>
        <p:spPr>
          <a:xfrm>
            <a:off x="5562600" y="4572000"/>
            <a:ext cx="990600" cy="1676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4264073" y="2286000"/>
            <a:ext cx="4879927" cy="3495675"/>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600" dirty="0" smtClean="0"/>
              <a:t>Handling Inaccuracy of Contact Prediction</a:t>
            </a:r>
            <a:endParaRPr lang="en-US" sz="3600" dirty="0"/>
          </a:p>
        </p:txBody>
      </p:sp>
      <p:sp>
        <p:nvSpPr>
          <p:cNvPr id="3" name="Content Placeholder 2"/>
          <p:cNvSpPr>
            <a:spLocks noGrp="1"/>
          </p:cNvSpPr>
          <p:nvPr>
            <p:ph idx="1"/>
          </p:nvPr>
        </p:nvSpPr>
        <p:spPr/>
        <p:txBody>
          <a:bodyPr/>
          <a:lstStyle/>
          <a:p>
            <a:r>
              <a:rPr lang="en-US" dirty="0" smtClean="0"/>
              <a:t>Contact prediction cannot be 100% accurate</a:t>
            </a:r>
          </a:p>
          <a:p>
            <a:pPr lvl="1"/>
            <a:r>
              <a:rPr lang="en-US" dirty="0" smtClean="0"/>
              <a:t>A scheduled wakeup period may miss the contact</a:t>
            </a:r>
          </a:p>
          <a:p>
            <a:pPr lvl="1"/>
            <a:r>
              <a:rPr lang="en-US" dirty="0" smtClean="0"/>
              <a:t>Assume that the missed contact</a:t>
            </a:r>
          </a:p>
          <a:p>
            <a:pPr lvl="1">
              <a:buNone/>
            </a:pPr>
            <a:r>
              <a:rPr lang="en-US" dirty="0" smtClean="0"/>
              <a:t>	</a:t>
            </a:r>
            <a:r>
              <a:rPr lang="en-US" dirty="0" smtClean="0"/>
              <a:t>actually happened earlier</a:t>
            </a:r>
          </a:p>
          <a:p>
            <a:pPr lvl="1"/>
            <a:r>
              <a:rPr lang="en-US" dirty="0" smtClean="0"/>
              <a:t>Schedule the next wakeup</a:t>
            </a:r>
          </a:p>
          <a:p>
            <a:pPr lvl="1">
              <a:buNone/>
            </a:pPr>
            <a:r>
              <a:rPr lang="en-US" dirty="0" smtClean="0"/>
              <a:t>	</a:t>
            </a:r>
            <a:r>
              <a:rPr lang="en-US" dirty="0" smtClean="0"/>
              <a:t>period to be earlier and </a:t>
            </a:r>
          </a:p>
          <a:p>
            <a:pPr lvl="1">
              <a:buNone/>
            </a:pPr>
            <a:r>
              <a:rPr lang="en-US" dirty="0" smtClean="0"/>
              <a:t>	</a:t>
            </a:r>
            <a:r>
              <a:rPr lang="en-US" dirty="0" smtClean="0"/>
              <a:t>longer</a:t>
            </a:r>
          </a:p>
          <a:p>
            <a:pPr lvl="1"/>
            <a:r>
              <a:rPr lang="en-US" dirty="0" smtClean="0"/>
              <a:t>[</a:t>
            </a:r>
            <a:r>
              <a:rPr lang="en-US" i="1" dirty="0" smtClean="0"/>
              <a:t>t</a:t>
            </a:r>
            <a:r>
              <a:rPr lang="en-US" i="1" baseline="-25000" dirty="0" smtClean="0"/>
              <a:t>0</a:t>
            </a:r>
            <a:r>
              <a:rPr lang="en-US" i="1" dirty="0" smtClean="0"/>
              <a:t>, </a:t>
            </a:r>
            <a:r>
              <a:rPr lang="en-US" i="1" dirty="0" err="1" smtClean="0"/>
              <a:t>t</a:t>
            </a:r>
            <a:r>
              <a:rPr lang="en-US" i="1" baseline="-25000" dirty="0" err="1" smtClean="0"/>
              <a:t>L</a:t>
            </a:r>
            <a:r>
              <a:rPr lang="en-US" dirty="0" smtClean="0"/>
              <a:t>]           [</a:t>
            </a:r>
            <a:r>
              <a:rPr lang="en-US" i="1" dirty="0" err="1" smtClean="0"/>
              <a:t>t</a:t>
            </a:r>
            <a:r>
              <a:rPr lang="en-US" i="1" baseline="-25000" dirty="0" err="1" smtClean="0"/>
              <a:t>s</a:t>
            </a:r>
            <a:r>
              <a:rPr lang="en-US" i="1" dirty="0" smtClean="0"/>
              <a:t>, </a:t>
            </a:r>
            <a:r>
              <a:rPr lang="en-US" i="1" dirty="0" err="1" smtClean="0"/>
              <a:t>t</a:t>
            </a:r>
            <a:r>
              <a:rPr lang="en-US" i="1" baseline="-25000" dirty="0" err="1" smtClean="0"/>
              <a:t>s</a:t>
            </a:r>
            <a:r>
              <a:rPr lang="en-US" i="1" dirty="0" err="1" smtClean="0"/>
              <a:t>-d</a:t>
            </a:r>
            <a:r>
              <a:rPr lang="en-US" i="1" baseline="-25000" dirty="0" err="1" smtClean="0"/>
              <a:t>max</a:t>
            </a:r>
            <a:r>
              <a:rPr lang="en-US" dirty="0" smtClean="0"/>
              <a:t>]</a:t>
            </a:r>
          </a:p>
          <a:p>
            <a:pPr lvl="2">
              <a:buNone/>
            </a:pP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cxnSp>
        <p:nvCxnSpPr>
          <p:cNvPr id="6" name="Straight Arrow Connector 5"/>
          <p:cNvCxnSpPr/>
          <p:nvPr/>
        </p:nvCxnSpPr>
        <p:spPr>
          <a:xfrm>
            <a:off x="1981200" y="45720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2743200" y="4343400"/>
            <a:ext cx="3810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4953000"/>
            <a:ext cx="2362200" cy="369332"/>
          </a:xfrm>
          <a:prstGeom prst="rect">
            <a:avLst/>
          </a:prstGeom>
          <a:noFill/>
          <a:ln w="0">
            <a:noFill/>
          </a:ln>
        </p:spPr>
        <p:txBody>
          <a:bodyPr wrap="square" rtlCol="0">
            <a:spAutoFit/>
          </a:bodyPr>
          <a:lstStyle/>
          <a:p>
            <a:r>
              <a:rPr lang="en-US" dirty="0" smtClean="0">
                <a:solidFill>
                  <a:srgbClr val="FF0000"/>
                </a:solidFill>
                <a:latin typeface="Calibri" pitchFamily="34" charset="0"/>
                <a:cs typeface="Calibri" pitchFamily="34" charset="0"/>
              </a:rPr>
              <a:t>The last known contact</a:t>
            </a:r>
            <a:endParaRPr lang="en-US" i="1" baseline="-25000" dirty="0">
              <a:solidFill>
                <a:srgbClr val="FF0000"/>
              </a:solidFill>
              <a:latin typeface="Calibri" pitchFamily="34" charset="0"/>
              <a:cs typeface="Calibri" pitchFamily="34" charset="0"/>
            </a:endParaRPr>
          </a:p>
        </p:txBody>
      </p:sp>
      <p:cxnSp>
        <p:nvCxnSpPr>
          <p:cNvPr id="9" name="Straight Connector 29"/>
          <p:cNvCxnSpPr/>
          <p:nvPr/>
        </p:nvCxnSpPr>
        <p:spPr bwMode="auto">
          <a:xfrm flipV="1">
            <a:off x="2514600" y="5093242"/>
            <a:ext cx="457200" cy="1215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 name="Straight Connector 29"/>
          <p:cNvCxnSpPr/>
          <p:nvPr/>
        </p:nvCxnSpPr>
        <p:spPr bwMode="auto">
          <a:xfrm>
            <a:off x="2971800" y="4864642"/>
            <a:ext cx="0" cy="2286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2" name="圆角矩形 6"/>
          <p:cNvSpPr/>
          <p:nvPr/>
        </p:nvSpPr>
        <p:spPr>
          <a:xfrm>
            <a:off x="3429000" y="4343400"/>
            <a:ext cx="609600" cy="533400"/>
          </a:xfrm>
          <a:prstGeom prst="roundRect">
            <a:avLst/>
          </a:prstGeom>
          <a:solidFill>
            <a:schemeClr val="accent1">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29"/>
          <p:cNvCxnSpPr/>
          <p:nvPr/>
        </p:nvCxnSpPr>
        <p:spPr bwMode="auto">
          <a:xfrm>
            <a:off x="3733800" y="4876800"/>
            <a:ext cx="0" cy="685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29"/>
          <p:cNvCxnSpPr/>
          <p:nvPr/>
        </p:nvCxnSpPr>
        <p:spPr bwMode="auto">
          <a:xfrm flipV="1">
            <a:off x="2514600" y="5562600"/>
            <a:ext cx="1219200" cy="1215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5" name="TextBox 14"/>
          <p:cNvSpPr txBox="1"/>
          <p:nvPr/>
        </p:nvSpPr>
        <p:spPr>
          <a:xfrm>
            <a:off x="609600" y="5334000"/>
            <a:ext cx="2438400" cy="646331"/>
          </a:xfrm>
          <a:prstGeom prst="rect">
            <a:avLst/>
          </a:prstGeom>
          <a:noFill/>
          <a:ln w="0">
            <a:noFill/>
          </a:ln>
        </p:spPr>
        <p:txBody>
          <a:bodyPr wrap="square" rtlCol="0">
            <a:spAutoFit/>
          </a:bodyPr>
          <a:lstStyle/>
          <a:p>
            <a:r>
              <a:rPr lang="en-US" dirty="0" smtClean="0">
                <a:solidFill>
                  <a:srgbClr val="FF0000"/>
                </a:solidFill>
                <a:latin typeface="Calibri" pitchFamily="34" charset="0"/>
                <a:cs typeface="Calibri" pitchFamily="34" charset="0"/>
              </a:rPr>
              <a:t>Maximum contact duration</a:t>
            </a:r>
            <a:endParaRPr lang="en-US" i="1" baseline="-25000" dirty="0">
              <a:solidFill>
                <a:srgbClr val="FF00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Big picture: energy saving through wakeup scheduling</a:t>
            </a:r>
            <a:endParaRPr lang="en-US" sz="3200" dirty="0" smtClean="0"/>
          </a:p>
          <a:p>
            <a:r>
              <a:rPr lang="en-US" sz="3200" dirty="0" err="1" smtClean="0"/>
              <a:t>Pairwise</a:t>
            </a:r>
            <a:r>
              <a:rPr lang="en-US" sz="3200" dirty="0" smtClean="0"/>
              <a:t> wakeup scheduling</a:t>
            </a:r>
          </a:p>
          <a:p>
            <a:r>
              <a:rPr lang="en-US" sz="3200" b="1" dirty="0" smtClean="0">
                <a:solidFill>
                  <a:srgbClr val="FF0000"/>
                </a:solidFill>
              </a:rPr>
              <a:t>Cumulative wakeup scheduling</a:t>
            </a:r>
          </a:p>
          <a:p>
            <a:r>
              <a:rPr lang="en-US" sz="3200" dirty="0" smtClean="0"/>
              <a:t>Performance evaluation</a:t>
            </a:r>
          </a:p>
          <a:p>
            <a:r>
              <a:rPr lang="en-US" sz="3200" dirty="0" smtClean="0"/>
              <a:t>Conclusion</a:t>
            </a:r>
          </a:p>
          <a:p>
            <a:endParaRPr lang="en-US" sz="3200"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Wakeup Scheduling</a:t>
            </a:r>
            <a:endParaRPr lang="en-US" dirty="0"/>
          </a:p>
        </p:txBody>
      </p:sp>
      <p:sp>
        <p:nvSpPr>
          <p:cNvPr id="3" name="Content Placeholder 2"/>
          <p:cNvSpPr>
            <a:spLocks noGrp="1"/>
          </p:cNvSpPr>
          <p:nvPr>
            <p:ph idx="1"/>
          </p:nvPr>
        </p:nvSpPr>
        <p:spPr/>
        <p:txBody>
          <a:bodyPr/>
          <a:lstStyle/>
          <a:p>
            <a:r>
              <a:rPr lang="en-US" dirty="0" smtClean="0"/>
              <a:t>A node may have multiple contacted neighbors</a:t>
            </a:r>
          </a:p>
          <a:p>
            <a:r>
              <a:rPr lang="en-US" dirty="0" smtClean="0"/>
              <a:t>Cascaded integration of </a:t>
            </a:r>
            <a:r>
              <a:rPr lang="en-US" dirty="0" err="1" smtClean="0"/>
              <a:t>pairwise</a:t>
            </a:r>
            <a:r>
              <a:rPr lang="en-US" dirty="0" smtClean="0"/>
              <a:t> wakeup periods</a:t>
            </a:r>
          </a:p>
          <a:p>
            <a:pPr lvl="1"/>
            <a:r>
              <a:rPr lang="en-US" dirty="0" smtClean="0"/>
              <a:t>Energy efficiency can be further optimized by integration</a:t>
            </a:r>
          </a:p>
          <a:p>
            <a:r>
              <a:rPr lang="en-US" dirty="0" smtClean="0"/>
              <a:t>Preserving scheduling consistency</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Cascaded Integration</a:t>
            </a:r>
            <a:endParaRPr lang="en-US" dirty="0"/>
          </a:p>
        </p:txBody>
      </p:sp>
      <p:sp>
        <p:nvSpPr>
          <p:cNvPr id="3" name="Content Placeholder 2"/>
          <p:cNvSpPr>
            <a:spLocks noGrp="1"/>
          </p:cNvSpPr>
          <p:nvPr>
            <p:ph idx="1"/>
          </p:nvPr>
        </p:nvSpPr>
        <p:spPr/>
        <p:txBody>
          <a:bodyPr/>
          <a:lstStyle/>
          <a:p>
            <a:r>
              <a:rPr lang="en-US" dirty="0" smtClean="0"/>
              <a:t>Further optimization of energy efficiency</a:t>
            </a:r>
          </a:p>
          <a:p>
            <a:pPr lvl="1"/>
            <a:r>
              <a:rPr lang="en-US" dirty="0" smtClean="0"/>
              <a:t>A node may contact more than one contacted neighbors during one </a:t>
            </a:r>
            <a:r>
              <a:rPr lang="en-US" dirty="0" err="1" smtClean="0"/>
              <a:t>pairwise</a:t>
            </a:r>
            <a:r>
              <a:rPr lang="en-US" dirty="0" smtClean="0"/>
              <a:t> wakeup period</a:t>
            </a:r>
          </a:p>
          <a:p>
            <a:pPr lvl="2"/>
            <a:r>
              <a:rPr lang="en-US" dirty="0" smtClean="0"/>
              <a:t>E.g., A may contact C during [</a:t>
            </a:r>
            <a:r>
              <a:rPr lang="en-US" i="1" dirty="0" smtClean="0"/>
              <a:t>t</a:t>
            </a:r>
            <a:r>
              <a:rPr lang="en-US" i="1" baseline="-25000" dirty="0" smtClean="0"/>
              <a:t>1</a:t>
            </a:r>
            <a:r>
              <a:rPr lang="en-US" i="1" baseline="30000" dirty="0" smtClean="0"/>
              <a:t>B</a:t>
            </a:r>
            <a:r>
              <a:rPr lang="en-US" dirty="0" smtClean="0"/>
              <a:t>, </a:t>
            </a:r>
            <a:r>
              <a:rPr lang="en-US" i="1" dirty="0" smtClean="0"/>
              <a:t>t</a:t>
            </a:r>
            <a:r>
              <a:rPr lang="en-US" i="1" baseline="-25000" dirty="0" smtClean="0"/>
              <a:t>2</a:t>
            </a:r>
            <a:r>
              <a:rPr lang="en-US" i="1" baseline="30000" dirty="0" smtClean="0"/>
              <a:t>B</a:t>
            </a:r>
            <a:r>
              <a:rPr lang="en-US" dirty="0" smtClean="0"/>
              <a:t>]              </a:t>
            </a:r>
            <a:r>
              <a:rPr lang="en-US" i="1" dirty="0" err="1" smtClean="0"/>
              <a:t>p</a:t>
            </a:r>
            <a:r>
              <a:rPr lang="en-US" i="1" baseline="-25000" dirty="0" err="1" smtClean="0"/>
              <a:t>s</a:t>
            </a:r>
            <a:r>
              <a:rPr lang="en-US" i="1" dirty="0" smtClean="0"/>
              <a:t>*</a:t>
            </a:r>
          </a:p>
          <a:p>
            <a:pPr lvl="2"/>
            <a:r>
              <a:rPr lang="en-US" dirty="0" smtClean="0"/>
              <a:t>A’s </a:t>
            </a:r>
            <a:r>
              <a:rPr lang="en-US" dirty="0" err="1" smtClean="0"/>
              <a:t>pairwise</a:t>
            </a:r>
            <a:r>
              <a:rPr lang="en-US" dirty="0" smtClean="0"/>
              <a:t> wakeup period with C can be shortened due to an earlier </a:t>
            </a:r>
            <a:r>
              <a:rPr lang="en-US" dirty="0" smtClean="0"/>
              <a:t>wakeup period [</a:t>
            </a:r>
            <a:r>
              <a:rPr lang="en-US" i="1" dirty="0" smtClean="0"/>
              <a:t>t</a:t>
            </a:r>
            <a:r>
              <a:rPr lang="en-US" i="1" baseline="-25000" dirty="0" smtClean="0"/>
              <a:t>1</a:t>
            </a:r>
            <a:r>
              <a:rPr lang="en-US" i="1" baseline="30000" dirty="0" smtClean="0"/>
              <a:t>B</a:t>
            </a:r>
            <a:r>
              <a:rPr lang="en-US" dirty="0" smtClean="0"/>
              <a:t>, </a:t>
            </a:r>
            <a:r>
              <a:rPr lang="en-US" i="1" dirty="0" smtClean="0"/>
              <a:t>t</a:t>
            </a:r>
            <a:r>
              <a:rPr lang="en-US" i="1" baseline="-25000" dirty="0" smtClean="0"/>
              <a:t>2</a:t>
            </a:r>
            <a:r>
              <a:rPr lang="en-US" i="1" baseline="30000" dirty="0" smtClean="0"/>
              <a:t>B</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pic>
        <p:nvPicPr>
          <p:cNvPr id="95234" name="Picture 2"/>
          <p:cNvPicPr>
            <a:picLocks noChangeAspect="1" noChangeArrowheads="1"/>
          </p:cNvPicPr>
          <p:nvPr/>
        </p:nvPicPr>
        <p:blipFill>
          <a:blip r:embed="rId3" cstate="print"/>
          <a:srcRect/>
          <a:stretch>
            <a:fillRect/>
          </a:stretch>
        </p:blipFill>
        <p:spPr bwMode="auto">
          <a:xfrm>
            <a:off x="914400" y="3532472"/>
            <a:ext cx="6934200" cy="2487328"/>
          </a:xfrm>
          <a:prstGeom prst="rect">
            <a:avLst/>
          </a:prstGeom>
          <a:noFill/>
          <a:ln w="9525">
            <a:noFill/>
            <a:miter lim="800000"/>
            <a:headEnd/>
            <a:tailEnd/>
          </a:ln>
        </p:spPr>
      </p:pic>
      <p:cxnSp>
        <p:nvCxnSpPr>
          <p:cNvPr id="6" name="Straight Arrow Connector 5"/>
          <p:cNvCxnSpPr/>
          <p:nvPr/>
        </p:nvCxnSpPr>
        <p:spPr>
          <a:xfrm>
            <a:off x="5486400" y="27432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Scheduling Consistency</a:t>
            </a:r>
            <a:endParaRPr lang="en-US" dirty="0"/>
          </a:p>
        </p:txBody>
      </p:sp>
      <p:sp>
        <p:nvSpPr>
          <p:cNvPr id="3" name="Content Placeholder 2"/>
          <p:cNvSpPr>
            <a:spLocks noGrp="1"/>
          </p:cNvSpPr>
          <p:nvPr>
            <p:ph idx="1"/>
          </p:nvPr>
        </p:nvSpPr>
        <p:spPr/>
        <p:txBody>
          <a:bodyPr/>
          <a:lstStyle/>
          <a:p>
            <a:r>
              <a:rPr lang="en-US" dirty="0" smtClean="0"/>
              <a:t>A and B may have different contacted neighborhood</a:t>
            </a:r>
          </a:p>
          <a:p>
            <a:pPr lvl="1"/>
            <a:r>
              <a:rPr lang="en-US" dirty="0" err="1" smtClean="0"/>
              <a:t>Pairwise</a:t>
            </a:r>
            <a:r>
              <a:rPr lang="en-US" dirty="0" smtClean="0"/>
              <a:t> wakeup scheduling is independent</a:t>
            </a:r>
            <a:endParaRPr lang="en-US" dirty="0" smtClean="0"/>
          </a:p>
          <a:p>
            <a:r>
              <a:rPr lang="en-US" dirty="0" smtClean="0"/>
              <a:t>Inconsistency when integrating </a:t>
            </a:r>
            <a:r>
              <a:rPr lang="en-US" dirty="0" err="1" smtClean="0"/>
              <a:t>pairwise</a:t>
            </a:r>
            <a:r>
              <a:rPr lang="en-US" dirty="0" smtClean="0"/>
              <a:t> wakeup periods</a:t>
            </a:r>
          </a:p>
        </p:txBody>
      </p:sp>
      <p:sp>
        <p:nvSpPr>
          <p:cNvPr id="4" name="Footer Placeholder 3"/>
          <p:cNvSpPr>
            <a:spLocks noGrp="1"/>
          </p:cNvSpPr>
          <p:nvPr>
            <p:ph type="ftr" sz="quarter" idx="11"/>
          </p:nvPr>
        </p:nvSpPr>
        <p:spPr/>
        <p:txBody>
          <a:bodyPr/>
          <a:lstStyle/>
          <a:p>
            <a:r>
              <a:rPr lang="en-US" smtClean="0"/>
              <a:t>INFOCOM 2013</a:t>
            </a:r>
            <a:endParaRPr lang="en-US" dirty="0"/>
          </a:p>
        </p:txBody>
      </p:sp>
      <p:pic>
        <p:nvPicPr>
          <p:cNvPr id="96258" name="Picture 2"/>
          <p:cNvPicPr>
            <a:picLocks noChangeAspect="1" noChangeArrowheads="1"/>
          </p:cNvPicPr>
          <p:nvPr/>
        </p:nvPicPr>
        <p:blipFill>
          <a:blip r:embed="rId3" cstate="print"/>
          <a:srcRect/>
          <a:stretch>
            <a:fillRect/>
          </a:stretch>
        </p:blipFill>
        <p:spPr bwMode="auto">
          <a:xfrm>
            <a:off x="329682" y="3200400"/>
            <a:ext cx="8509518"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Scheduling Consistency</a:t>
            </a:r>
            <a:endParaRPr lang="en-US" dirty="0"/>
          </a:p>
        </p:txBody>
      </p:sp>
      <p:sp>
        <p:nvSpPr>
          <p:cNvPr id="3" name="Content Placeholder 2"/>
          <p:cNvSpPr>
            <a:spLocks noGrp="1"/>
          </p:cNvSpPr>
          <p:nvPr>
            <p:ph idx="1"/>
          </p:nvPr>
        </p:nvSpPr>
        <p:spPr/>
        <p:txBody>
          <a:bodyPr/>
          <a:lstStyle/>
          <a:p>
            <a:r>
              <a:rPr lang="en-US" dirty="0" smtClean="0"/>
              <a:t>Solution: A and B communicate with each other before cascaded integration</a:t>
            </a:r>
          </a:p>
          <a:p>
            <a:pPr lvl="1"/>
            <a:r>
              <a:rPr lang="en-US" dirty="0" smtClean="0"/>
              <a:t>Exchange information about </a:t>
            </a:r>
            <a:r>
              <a:rPr lang="en-US" dirty="0" err="1" smtClean="0"/>
              <a:t>pairwise</a:t>
            </a:r>
            <a:r>
              <a:rPr lang="en-US" dirty="0" smtClean="0"/>
              <a:t> wakeup periods</a:t>
            </a:r>
          </a:p>
          <a:p>
            <a:pPr lvl="1"/>
            <a:r>
              <a:rPr lang="en-US" dirty="0" smtClean="0"/>
              <a:t>Ensure that the </a:t>
            </a:r>
            <a:r>
              <a:rPr lang="en-US" dirty="0" err="1" smtClean="0"/>
              <a:t>pairwise</a:t>
            </a:r>
            <a:r>
              <a:rPr lang="en-US" dirty="0" smtClean="0"/>
              <a:t> wakeup period between A and B is consistent at both A and B</a:t>
            </a:r>
          </a:p>
          <a:p>
            <a:r>
              <a:rPr lang="en-US" dirty="0" smtClean="0"/>
              <a:t>Relaxation is needed between A and B</a:t>
            </a:r>
          </a:p>
          <a:p>
            <a:pPr lvl="1"/>
            <a:r>
              <a:rPr lang="en-US" dirty="0" smtClean="0"/>
              <a:t>Follows the one with lower contact probability</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Big picture: energy saving through wakeup scheduling</a:t>
            </a:r>
            <a:endParaRPr lang="en-US" sz="3200" dirty="0" smtClean="0"/>
          </a:p>
          <a:p>
            <a:r>
              <a:rPr lang="en-US" sz="3200" dirty="0" err="1" smtClean="0"/>
              <a:t>Pairwise</a:t>
            </a:r>
            <a:r>
              <a:rPr lang="en-US" sz="3200" dirty="0" smtClean="0"/>
              <a:t> wakeup scheduling</a:t>
            </a:r>
          </a:p>
          <a:p>
            <a:r>
              <a:rPr lang="en-US" sz="3200" dirty="0" smtClean="0"/>
              <a:t>Cumulative wakeup scheduling</a:t>
            </a:r>
          </a:p>
          <a:p>
            <a:r>
              <a:rPr lang="en-US" sz="3200" b="1" dirty="0" smtClean="0">
                <a:solidFill>
                  <a:srgbClr val="FF0000"/>
                </a:solidFill>
              </a:rPr>
              <a:t>Performance evaluation</a:t>
            </a:r>
          </a:p>
          <a:p>
            <a:r>
              <a:rPr lang="en-US" sz="3200" dirty="0" smtClean="0"/>
              <a:t>Conclusion</a:t>
            </a:r>
          </a:p>
          <a:p>
            <a:endParaRPr lang="en-US" sz="3200"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Big picture: energy saving through wakeup scheduling</a:t>
            </a:r>
            <a:endParaRPr lang="en-US" sz="3200" dirty="0" smtClean="0"/>
          </a:p>
          <a:p>
            <a:r>
              <a:rPr lang="en-US" sz="3200" dirty="0" err="1" smtClean="0"/>
              <a:t>Pairwise</a:t>
            </a:r>
            <a:r>
              <a:rPr lang="en-US" sz="3200" dirty="0" smtClean="0"/>
              <a:t> wakeup scheduling</a:t>
            </a:r>
          </a:p>
          <a:p>
            <a:r>
              <a:rPr lang="en-US" sz="3200" dirty="0" smtClean="0"/>
              <a:t>Cumulative wakeup scheduling</a:t>
            </a:r>
          </a:p>
          <a:p>
            <a:r>
              <a:rPr lang="en-US" sz="3200" dirty="0" smtClean="0"/>
              <a:t>Performance evaluation</a:t>
            </a:r>
          </a:p>
          <a:p>
            <a:r>
              <a:rPr lang="en-US" sz="3200" dirty="0" smtClean="0"/>
              <a:t>Conclusion</a:t>
            </a:r>
          </a:p>
          <a:p>
            <a:endParaRPr lang="en-US" sz="3200"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p:cBhvr override="childStyle">
                                        <p:cTn id="10"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Setup</a:t>
            </a:r>
            <a:endParaRPr lang="en-US" dirty="0"/>
          </a:p>
        </p:txBody>
      </p:sp>
      <p:sp>
        <p:nvSpPr>
          <p:cNvPr id="3" name="Content Placeholder 2"/>
          <p:cNvSpPr>
            <a:spLocks noGrp="1"/>
          </p:cNvSpPr>
          <p:nvPr>
            <p:ph idx="1"/>
          </p:nvPr>
        </p:nvSpPr>
        <p:spPr/>
        <p:txBody>
          <a:bodyPr/>
          <a:lstStyle/>
          <a:p>
            <a:r>
              <a:rPr lang="en-US" dirty="0" smtClean="0"/>
              <a:t>Energy efficiency of </a:t>
            </a:r>
            <a:r>
              <a:rPr lang="en-US" dirty="0" err="1" smtClean="0"/>
              <a:t>unicast</a:t>
            </a:r>
            <a:endParaRPr lang="en-US" dirty="0" smtClean="0"/>
          </a:p>
          <a:p>
            <a:r>
              <a:rPr lang="en-US" dirty="0" smtClean="0"/>
              <a:t>Randomization</a:t>
            </a:r>
          </a:p>
          <a:p>
            <a:pPr lvl="1"/>
            <a:r>
              <a:rPr lang="en-US" dirty="0" smtClean="0"/>
              <a:t>Data generation time, TTL, data source and destinations</a:t>
            </a:r>
          </a:p>
          <a:p>
            <a:r>
              <a:rPr lang="en-US" dirty="0" smtClean="0"/>
              <a:t>Data forwarding strategies</a:t>
            </a:r>
          </a:p>
          <a:p>
            <a:pPr lvl="1"/>
            <a:r>
              <a:rPr lang="en-US" dirty="0" smtClean="0"/>
              <a:t>Compare-and-Forward</a:t>
            </a:r>
          </a:p>
          <a:p>
            <a:pPr lvl="2"/>
            <a:r>
              <a:rPr lang="en-US" dirty="0" smtClean="0"/>
              <a:t>Forward data to a relay with higher metric</a:t>
            </a:r>
          </a:p>
          <a:p>
            <a:pPr lvl="1"/>
            <a:r>
              <a:rPr lang="en-US" dirty="0" smtClean="0"/>
              <a:t>Delegation</a:t>
            </a:r>
          </a:p>
          <a:p>
            <a:pPr lvl="2"/>
            <a:r>
              <a:rPr lang="en-US" dirty="0" smtClean="0"/>
              <a:t>Forward data to a relay with </a:t>
            </a:r>
            <a:r>
              <a:rPr lang="en-US" dirty="0" smtClean="0"/>
              <a:t>the highest metric</a:t>
            </a:r>
          </a:p>
          <a:p>
            <a:pPr lvl="1"/>
            <a:r>
              <a:rPr lang="en-US" dirty="0" smtClean="0"/>
              <a:t>Spray-and-Focus</a:t>
            </a:r>
            <a:endParaRPr lang="en-US" dirty="0" smtClean="0"/>
          </a:p>
          <a:p>
            <a:r>
              <a:rPr lang="en-US" dirty="0" smtClean="0"/>
              <a:t>Metric for energy efficiency: avg. number of contact probing per node during data TTL</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Traces</a:t>
            </a:r>
            <a:endParaRPr lang="en-US" dirty="0"/>
          </a:p>
        </p:txBody>
      </p:sp>
      <p:sp>
        <p:nvSpPr>
          <p:cNvPr id="3" name="Content Placeholder 2"/>
          <p:cNvSpPr>
            <a:spLocks noGrp="1"/>
          </p:cNvSpPr>
          <p:nvPr>
            <p:ph idx="1"/>
          </p:nvPr>
        </p:nvSpPr>
        <p:spPr/>
        <p:txBody>
          <a:bodyPr/>
          <a:lstStyle/>
          <a:p>
            <a:r>
              <a:rPr lang="en-US" dirty="0" smtClean="0"/>
              <a:t>Realistic opportunistic mobile networks</a:t>
            </a:r>
          </a:p>
          <a:p>
            <a:r>
              <a:rPr lang="en-US" dirty="0" smtClean="0"/>
              <a:t>Record contacts among mobile devices when they contact each other</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pic>
        <p:nvPicPr>
          <p:cNvPr id="97282" name="Picture 2"/>
          <p:cNvPicPr>
            <a:picLocks noChangeAspect="1" noChangeArrowheads="1"/>
          </p:cNvPicPr>
          <p:nvPr/>
        </p:nvPicPr>
        <p:blipFill>
          <a:blip r:embed="rId2" cstate="print"/>
          <a:srcRect/>
          <a:stretch>
            <a:fillRect/>
          </a:stretch>
        </p:blipFill>
        <p:spPr bwMode="auto">
          <a:xfrm>
            <a:off x="228600" y="2895600"/>
            <a:ext cx="8708571"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idx="1"/>
          </p:nvPr>
        </p:nvSpPr>
        <p:spPr/>
        <p:txBody>
          <a:bodyPr/>
          <a:lstStyle/>
          <a:p>
            <a:r>
              <a:rPr lang="en-US" dirty="0" smtClean="0"/>
              <a:t>Compare-and-forward strategy</a:t>
            </a:r>
          </a:p>
          <a:p>
            <a:r>
              <a:rPr lang="en-US" dirty="0" smtClean="0"/>
              <a:t>Reduces energy consumption by up to 65%</a:t>
            </a:r>
          </a:p>
          <a:p>
            <a:pPr lvl="1"/>
            <a:r>
              <a:rPr lang="en-US" dirty="0" smtClean="0"/>
              <a:t>Better energy efficiency when data forwarding lasts longer</a:t>
            </a:r>
          </a:p>
          <a:p>
            <a:r>
              <a:rPr lang="en-US" dirty="0" smtClean="0"/>
              <a:t>Slight performance degradation</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pic>
        <p:nvPicPr>
          <p:cNvPr id="98307" name="Picture 3"/>
          <p:cNvPicPr>
            <a:picLocks noChangeAspect="1" noChangeArrowheads="1"/>
          </p:cNvPicPr>
          <p:nvPr/>
        </p:nvPicPr>
        <p:blipFill>
          <a:blip r:embed="rId2" cstate="print"/>
          <a:srcRect/>
          <a:stretch>
            <a:fillRect/>
          </a:stretch>
        </p:blipFill>
        <p:spPr bwMode="auto">
          <a:xfrm>
            <a:off x="76200" y="3214072"/>
            <a:ext cx="3124200" cy="2653328"/>
          </a:xfrm>
          <a:prstGeom prst="rect">
            <a:avLst/>
          </a:prstGeom>
          <a:noFill/>
          <a:ln w="9525">
            <a:noFill/>
            <a:miter lim="800000"/>
            <a:headEnd/>
            <a:tailEnd/>
          </a:ln>
        </p:spPr>
      </p:pic>
      <p:pic>
        <p:nvPicPr>
          <p:cNvPr id="98308" name="Picture 4"/>
          <p:cNvPicPr>
            <a:picLocks noChangeAspect="1" noChangeArrowheads="1"/>
          </p:cNvPicPr>
          <p:nvPr/>
        </p:nvPicPr>
        <p:blipFill>
          <a:blip r:embed="rId3" cstate="print"/>
          <a:srcRect/>
          <a:stretch>
            <a:fillRect/>
          </a:stretch>
        </p:blipFill>
        <p:spPr bwMode="auto">
          <a:xfrm>
            <a:off x="3087978" y="3246676"/>
            <a:ext cx="3084222" cy="2619375"/>
          </a:xfrm>
          <a:prstGeom prst="rect">
            <a:avLst/>
          </a:prstGeom>
          <a:noFill/>
          <a:ln w="9525">
            <a:noFill/>
            <a:miter lim="800000"/>
            <a:headEnd/>
            <a:tailEnd/>
          </a:ln>
        </p:spPr>
      </p:pic>
      <p:pic>
        <p:nvPicPr>
          <p:cNvPr id="98309" name="Picture 5"/>
          <p:cNvPicPr>
            <a:picLocks noChangeAspect="1" noChangeArrowheads="1"/>
          </p:cNvPicPr>
          <p:nvPr/>
        </p:nvPicPr>
        <p:blipFill>
          <a:blip r:embed="rId4" cstate="print"/>
          <a:srcRect/>
          <a:stretch>
            <a:fillRect/>
          </a:stretch>
        </p:blipFill>
        <p:spPr bwMode="auto">
          <a:xfrm>
            <a:off x="6140838" y="3214072"/>
            <a:ext cx="2926962" cy="2613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Impact of Cumulative Wakeup Scheduling</a:t>
            </a:r>
            <a:endParaRPr lang="en-US" sz="3600" dirty="0"/>
          </a:p>
        </p:txBody>
      </p:sp>
      <p:sp>
        <p:nvSpPr>
          <p:cNvPr id="3" name="Content Placeholder 2"/>
          <p:cNvSpPr>
            <a:spLocks noGrp="1"/>
          </p:cNvSpPr>
          <p:nvPr>
            <p:ph idx="1"/>
          </p:nvPr>
        </p:nvSpPr>
        <p:spPr/>
        <p:txBody>
          <a:bodyPr/>
          <a:lstStyle/>
          <a:p>
            <a:r>
              <a:rPr lang="en-US" dirty="0" smtClean="0"/>
              <a:t>Cascaded integration helps further reduce energy consumption by up to another 40%</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pic>
        <p:nvPicPr>
          <p:cNvPr id="99330" name="Picture 2"/>
          <p:cNvPicPr>
            <a:picLocks noChangeAspect="1" noChangeArrowheads="1"/>
          </p:cNvPicPr>
          <p:nvPr/>
        </p:nvPicPr>
        <p:blipFill>
          <a:blip r:embed="rId2" cstate="print"/>
          <a:srcRect/>
          <a:stretch>
            <a:fillRect/>
          </a:stretch>
        </p:blipFill>
        <p:spPr bwMode="auto">
          <a:xfrm>
            <a:off x="304800" y="2362200"/>
            <a:ext cx="4114800" cy="3624336"/>
          </a:xfrm>
          <a:prstGeom prst="rect">
            <a:avLst/>
          </a:prstGeom>
          <a:noFill/>
          <a:ln w="9525">
            <a:noFill/>
            <a:miter lim="800000"/>
            <a:headEnd/>
            <a:tailEnd/>
          </a:ln>
        </p:spPr>
      </p:pic>
      <p:pic>
        <p:nvPicPr>
          <p:cNvPr id="99331" name="Picture 3"/>
          <p:cNvPicPr>
            <a:picLocks noChangeAspect="1" noChangeArrowheads="1"/>
          </p:cNvPicPr>
          <p:nvPr/>
        </p:nvPicPr>
        <p:blipFill>
          <a:blip r:embed="rId3" cstate="print"/>
          <a:srcRect/>
          <a:stretch>
            <a:fillRect/>
          </a:stretch>
        </p:blipFill>
        <p:spPr bwMode="auto">
          <a:xfrm>
            <a:off x="4572000" y="2319734"/>
            <a:ext cx="4114800" cy="36238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Reduce energy consumption of opportunistic communication while preserving communication performance</a:t>
            </a:r>
          </a:p>
          <a:p>
            <a:pPr lvl="1"/>
            <a:r>
              <a:rPr lang="en-US" dirty="0" smtClean="0"/>
              <a:t>Nodes only wake up when a predicted contact is likely to happen</a:t>
            </a:r>
          </a:p>
          <a:p>
            <a:r>
              <a:rPr lang="en-US" dirty="0" smtClean="0"/>
              <a:t>Minimize the active ratio based on probabilistic contact prediction</a:t>
            </a:r>
          </a:p>
          <a:p>
            <a:pPr lvl="1"/>
            <a:r>
              <a:rPr lang="en-US" dirty="0" smtClean="0"/>
              <a:t>Efficient handling of prediction inaccuracy</a:t>
            </a:r>
          </a:p>
          <a:p>
            <a:r>
              <a:rPr lang="en-US" dirty="0" smtClean="0"/>
              <a:t>Integration of independent </a:t>
            </a:r>
            <a:r>
              <a:rPr lang="en-US" dirty="0" err="1" smtClean="0"/>
              <a:t>pairwise</a:t>
            </a:r>
            <a:r>
              <a:rPr lang="en-US" dirty="0" smtClean="0"/>
              <a:t> wakeup periods</a:t>
            </a:r>
          </a:p>
          <a:p>
            <a:pPr lvl="1"/>
            <a:r>
              <a:rPr lang="en-US" dirty="0" smtClean="0"/>
              <a:t>Further reduction of energy consumption</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The paper and slides are also available at:</a:t>
            </a:r>
          </a:p>
          <a:p>
            <a:pPr>
              <a:buNone/>
            </a:pPr>
            <a:r>
              <a:rPr lang="en-US" dirty="0" smtClean="0"/>
              <a:t>	http://web.eecs.utk.edu/~weigao</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Opportunistic Mobile Networks</a:t>
            </a:r>
            <a:endParaRPr lang="en-US" sz="4000" dirty="0"/>
          </a:p>
        </p:txBody>
      </p:sp>
      <p:sp>
        <p:nvSpPr>
          <p:cNvPr id="3" name="Content Placeholder 2"/>
          <p:cNvSpPr>
            <a:spLocks noGrp="1"/>
          </p:cNvSpPr>
          <p:nvPr>
            <p:ph idx="1"/>
          </p:nvPr>
        </p:nvSpPr>
        <p:spPr/>
        <p:txBody>
          <a:bodyPr/>
          <a:lstStyle/>
          <a:p>
            <a:r>
              <a:rPr lang="en-US" dirty="0" smtClean="0"/>
              <a:t>Consist of hand-held personal mobile devices</a:t>
            </a:r>
          </a:p>
          <a:p>
            <a:pPr lvl="1"/>
            <a:r>
              <a:rPr lang="en-US" dirty="0" smtClean="0"/>
              <a:t>Laptops, PDAs, </a:t>
            </a:r>
            <a:r>
              <a:rPr lang="en-US" dirty="0" err="1" smtClean="0"/>
              <a:t>Smartphones</a:t>
            </a:r>
            <a:endParaRPr lang="en-US" dirty="0" smtClean="0"/>
          </a:p>
          <a:p>
            <a:r>
              <a:rPr lang="en-US" dirty="0" smtClean="0"/>
              <a:t>Opportunistic and intermittent network connectivity</a:t>
            </a:r>
          </a:p>
          <a:p>
            <a:pPr lvl="1"/>
            <a:r>
              <a:rPr lang="en-US" dirty="0" smtClean="0"/>
              <a:t>Result of node mobility, device power outage, or malicious attacks</a:t>
            </a:r>
          </a:p>
          <a:p>
            <a:pPr lvl="1"/>
            <a:r>
              <a:rPr lang="en-US" dirty="0" smtClean="0"/>
              <a:t>Hard to maintain end-to-end communication links</a:t>
            </a:r>
          </a:p>
          <a:p>
            <a:r>
              <a:rPr lang="en-US" dirty="0" smtClean="0"/>
              <a:t>Data transmission via opportunistic contacts</a:t>
            </a:r>
          </a:p>
          <a:p>
            <a:pPr lvl="1"/>
            <a:r>
              <a:rPr lang="en-US" dirty="0" smtClean="0"/>
              <a:t>Communication opportunity upon physical proximity</a:t>
            </a:r>
          </a:p>
          <a:p>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of Data Transmission</a:t>
            </a:r>
            <a:endParaRPr lang="en-US" dirty="0"/>
          </a:p>
        </p:txBody>
      </p:sp>
      <p:sp>
        <p:nvSpPr>
          <p:cNvPr id="3" name="Content Placeholder 2"/>
          <p:cNvSpPr>
            <a:spLocks noGrp="1"/>
          </p:cNvSpPr>
          <p:nvPr>
            <p:ph idx="1"/>
          </p:nvPr>
        </p:nvSpPr>
        <p:spPr/>
        <p:txBody>
          <a:bodyPr/>
          <a:lstStyle/>
          <a:p>
            <a:r>
              <a:rPr lang="en-US" sz="3000" dirty="0" smtClean="0"/>
              <a:t>Carry-and-Forward</a:t>
            </a:r>
          </a:p>
          <a:p>
            <a:pPr lvl="1"/>
            <a:r>
              <a:rPr lang="en-US" sz="2600" dirty="0" smtClean="0"/>
              <a:t>Mobile nodes physically carry data as relays</a:t>
            </a:r>
          </a:p>
          <a:p>
            <a:pPr lvl="1"/>
            <a:r>
              <a:rPr lang="en-US" sz="2600" dirty="0" smtClean="0"/>
              <a:t>Forwarding data opportunistically upon contacts</a:t>
            </a:r>
          </a:p>
          <a:p>
            <a:pPr lvl="1"/>
            <a:r>
              <a:rPr lang="en-US" sz="2600" b="1" i="1" u="sng" dirty="0" smtClean="0"/>
              <a:t>Major problem:</a:t>
            </a:r>
            <a:r>
              <a:rPr lang="en-US" sz="2600" dirty="0" smtClean="0"/>
              <a:t> appropriate relay selection</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pic>
        <p:nvPicPr>
          <p:cNvPr id="5" name="Picture 7"/>
          <p:cNvPicPr>
            <a:picLocks noChangeAspect="1" noChangeArrowheads="1"/>
          </p:cNvPicPr>
          <p:nvPr/>
        </p:nvPicPr>
        <p:blipFill>
          <a:blip r:embed="rId4" cstate="print"/>
          <a:srcRect/>
          <a:stretch>
            <a:fillRect/>
          </a:stretch>
        </p:blipFill>
        <p:spPr bwMode="auto">
          <a:xfrm>
            <a:off x="1889068" y="3444266"/>
            <a:ext cx="4522796" cy="1332532"/>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5410200" y="4876800"/>
            <a:ext cx="1066800" cy="1066800"/>
          </a:xfrm>
          <a:prstGeom prst="rect">
            <a:avLst/>
          </a:prstGeom>
          <a:noFill/>
          <a:ln w="9525">
            <a:noFill/>
            <a:miter lim="800000"/>
            <a:headEnd/>
            <a:tailEnd/>
          </a:ln>
        </p:spPr>
      </p:pic>
      <p:graphicFrame>
        <p:nvGraphicFramePr>
          <p:cNvPr id="7" name="Object 17"/>
          <p:cNvGraphicFramePr>
            <a:graphicFrameLocks noChangeAspect="1"/>
          </p:cNvGraphicFramePr>
          <p:nvPr/>
        </p:nvGraphicFramePr>
        <p:xfrm>
          <a:off x="2819400" y="3657600"/>
          <a:ext cx="1100138" cy="1100138"/>
        </p:xfrm>
        <a:graphic>
          <a:graphicData uri="http://schemas.openxmlformats.org/presentationml/2006/ole">
            <p:oleObj spid="_x0000_s65538" name="Visio" r:id="rId6" imgW="1861947" imgH="1861947" progId="Visio.Drawing.11">
              <p:embed/>
            </p:oleObj>
          </a:graphicData>
        </a:graphic>
      </p:graphicFrame>
      <p:sp>
        <p:nvSpPr>
          <p:cNvPr id="8" name="Line 19"/>
          <p:cNvSpPr>
            <a:spLocks noChangeShapeType="1"/>
          </p:cNvSpPr>
          <p:nvPr/>
        </p:nvSpPr>
        <p:spPr bwMode="auto">
          <a:xfrm flipV="1">
            <a:off x="2590800" y="3886200"/>
            <a:ext cx="3048000" cy="243866"/>
          </a:xfrm>
          <a:prstGeom prst="line">
            <a:avLst/>
          </a:prstGeom>
          <a:noFill/>
          <a:ln w="38100">
            <a:solidFill>
              <a:srgbClr val="FF0000"/>
            </a:solidFill>
            <a:round/>
            <a:headEnd/>
            <a:tailEnd type="triangle" w="med" len="med"/>
          </a:ln>
          <a:effectLst/>
        </p:spPr>
        <p:txBody>
          <a:bodyPr/>
          <a:lstStyle/>
          <a:p>
            <a:endParaRPr lang="en-US"/>
          </a:p>
        </p:txBody>
      </p:sp>
      <p:sp>
        <p:nvSpPr>
          <p:cNvPr id="9" name="Rectangle 20"/>
          <p:cNvSpPr>
            <a:spLocks noChangeArrowheads="1"/>
          </p:cNvSpPr>
          <p:nvPr/>
        </p:nvSpPr>
        <p:spPr bwMode="auto">
          <a:xfrm>
            <a:off x="2286000" y="3810000"/>
            <a:ext cx="152400" cy="152400"/>
          </a:xfrm>
          <a:prstGeom prst="rect">
            <a:avLst/>
          </a:prstGeom>
          <a:solidFill>
            <a:srgbClr val="FF0000"/>
          </a:solidFill>
          <a:ln w="9525">
            <a:solidFill>
              <a:srgbClr val="FF0000"/>
            </a:solidFill>
            <a:miter lim="800000"/>
            <a:headEnd/>
            <a:tailEnd/>
          </a:ln>
          <a:effectLst/>
        </p:spPr>
        <p:txBody>
          <a:bodyPr wrap="none" anchor="ctr"/>
          <a:lstStyle/>
          <a:p>
            <a:endParaRPr lang="en-US"/>
          </a:p>
        </p:txBody>
      </p:sp>
      <p:graphicFrame>
        <p:nvGraphicFramePr>
          <p:cNvPr id="10" name="Object 29"/>
          <p:cNvGraphicFramePr>
            <a:graphicFrameLocks noChangeAspect="1"/>
          </p:cNvGraphicFramePr>
          <p:nvPr/>
        </p:nvGraphicFramePr>
        <p:xfrm>
          <a:off x="1828800" y="4587266"/>
          <a:ext cx="1143000" cy="1143000"/>
        </p:xfrm>
        <a:graphic>
          <a:graphicData uri="http://schemas.openxmlformats.org/presentationml/2006/ole">
            <p:oleObj spid="_x0000_s65539" name="Visio" r:id="rId7" imgW="1861947" imgH="1861947" progId="Visio.Drawing.11">
              <p:embed/>
            </p:oleObj>
          </a:graphicData>
        </a:graphic>
      </p:graphicFrame>
      <p:sp>
        <p:nvSpPr>
          <p:cNvPr id="11" name="Rectangle 30"/>
          <p:cNvSpPr>
            <a:spLocks noChangeArrowheads="1"/>
          </p:cNvSpPr>
          <p:nvPr/>
        </p:nvSpPr>
        <p:spPr bwMode="auto">
          <a:xfrm>
            <a:off x="2057400" y="3977666"/>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graphicFrame>
        <p:nvGraphicFramePr>
          <p:cNvPr id="12" name="Object 32"/>
          <p:cNvGraphicFramePr>
            <a:graphicFrameLocks noChangeAspect="1"/>
          </p:cNvGraphicFramePr>
          <p:nvPr/>
        </p:nvGraphicFramePr>
        <p:xfrm>
          <a:off x="3886200" y="4739666"/>
          <a:ext cx="1066800" cy="1066800"/>
        </p:xfrm>
        <a:graphic>
          <a:graphicData uri="http://schemas.openxmlformats.org/presentationml/2006/ole">
            <p:oleObj spid="_x0000_s65540" name="Visio" r:id="rId8" imgW="1861947" imgH="1861947" progId="Visio.Drawing.11">
              <p:embed/>
            </p:oleObj>
          </a:graphicData>
        </a:graphic>
      </p:graphicFrame>
      <p:sp>
        <p:nvSpPr>
          <p:cNvPr id="13" name="Line 33"/>
          <p:cNvSpPr>
            <a:spLocks noChangeShapeType="1"/>
          </p:cNvSpPr>
          <p:nvPr/>
        </p:nvSpPr>
        <p:spPr bwMode="auto">
          <a:xfrm>
            <a:off x="2590800" y="4282466"/>
            <a:ext cx="3200400" cy="914400"/>
          </a:xfrm>
          <a:prstGeom prst="line">
            <a:avLst/>
          </a:prstGeom>
          <a:noFill/>
          <a:ln w="38100">
            <a:solidFill>
              <a:srgbClr val="0000FF"/>
            </a:solidFill>
            <a:round/>
            <a:headEnd/>
            <a:tailEnd type="triangle" w="med" len="med"/>
          </a:ln>
        </p:spPr>
        <p:txBody>
          <a:bodyPr/>
          <a:lstStyle/>
          <a:p>
            <a:endParaRPr lang="en-US"/>
          </a:p>
        </p:txBody>
      </p:sp>
      <p:sp>
        <p:nvSpPr>
          <p:cNvPr id="14" name="Line 21"/>
          <p:cNvSpPr>
            <a:spLocks noChangeShapeType="1"/>
          </p:cNvSpPr>
          <p:nvPr/>
        </p:nvSpPr>
        <p:spPr bwMode="auto">
          <a:xfrm>
            <a:off x="2438400" y="4434866"/>
            <a:ext cx="0" cy="53340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5" name="Line 23"/>
          <p:cNvSpPr>
            <a:spLocks noChangeShapeType="1"/>
          </p:cNvSpPr>
          <p:nvPr/>
        </p:nvSpPr>
        <p:spPr bwMode="auto">
          <a:xfrm>
            <a:off x="2667000" y="4206266"/>
            <a:ext cx="533400" cy="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6" name="Oval 24"/>
          <p:cNvSpPr>
            <a:spLocks noChangeArrowheads="1"/>
          </p:cNvSpPr>
          <p:nvPr/>
        </p:nvSpPr>
        <p:spPr bwMode="auto">
          <a:xfrm>
            <a:off x="3048000" y="3901466"/>
            <a:ext cx="609600" cy="609600"/>
          </a:xfrm>
          <a:prstGeom prst="ellipse">
            <a:avLst/>
          </a:prstGeom>
          <a:solidFill>
            <a:schemeClr val="bg1">
              <a:alpha val="0"/>
            </a:schemeClr>
          </a:solidFill>
          <a:ln w="25400">
            <a:solidFill>
              <a:srgbClr val="009644"/>
            </a:solidFill>
            <a:prstDash val="dash"/>
            <a:round/>
            <a:headEnd/>
            <a:tailEnd/>
          </a:ln>
          <a:effectLst/>
        </p:spPr>
        <p:txBody>
          <a:bodyPr wrap="none" anchor="ctr"/>
          <a:lstStyle/>
          <a:p>
            <a:endParaRPr lang="en-US"/>
          </a:p>
        </p:txBody>
      </p:sp>
      <p:sp>
        <p:nvSpPr>
          <p:cNvPr id="17" name="Line 33"/>
          <p:cNvSpPr>
            <a:spLocks noChangeShapeType="1"/>
          </p:cNvSpPr>
          <p:nvPr/>
        </p:nvSpPr>
        <p:spPr bwMode="auto">
          <a:xfrm flipV="1">
            <a:off x="3505200" y="4053866"/>
            <a:ext cx="2057400" cy="152400"/>
          </a:xfrm>
          <a:prstGeom prst="line">
            <a:avLst/>
          </a:prstGeom>
          <a:noFill/>
          <a:ln w="38100">
            <a:solidFill>
              <a:srgbClr val="009644"/>
            </a:solidFill>
            <a:prstDash val="dash"/>
            <a:round/>
            <a:headEnd/>
            <a:tailEnd type="triangle" w="med" len="med"/>
          </a:ln>
        </p:spPr>
        <p:txBody>
          <a:bodyPr/>
          <a:lstStyle/>
          <a:p>
            <a:endParaRPr lang="en-US"/>
          </a:p>
        </p:txBody>
      </p:sp>
      <p:sp>
        <p:nvSpPr>
          <p:cNvPr id="18" name="TextBox 17"/>
          <p:cNvSpPr txBox="1"/>
          <p:nvPr/>
        </p:nvSpPr>
        <p:spPr>
          <a:xfrm>
            <a:off x="3886200" y="4125601"/>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0.7</a:t>
            </a:r>
            <a:endParaRPr lang="en-US" sz="2400" dirty="0">
              <a:solidFill>
                <a:srgbClr val="009644"/>
              </a:solidFill>
              <a:latin typeface="+mj-lt"/>
              <a:cs typeface="Times New Roman" pitchFamily="18" charset="0"/>
            </a:endParaRPr>
          </a:p>
        </p:txBody>
      </p:sp>
      <p:sp>
        <p:nvSpPr>
          <p:cNvPr id="19" name="Line 33"/>
          <p:cNvSpPr>
            <a:spLocks noChangeShapeType="1"/>
          </p:cNvSpPr>
          <p:nvPr/>
        </p:nvSpPr>
        <p:spPr bwMode="auto">
          <a:xfrm flipV="1">
            <a:off x="2590800" y="4130066"/>
            <a:ext cx="2971800" cy="990600"/>
          </a:xfrm>
          <a:prstGeom prst="line">
            <a:avLst/>
          </a:prstGeom>
          <a:noFill/>
          <a:ln w="38100">
            <a:solidFill>
              <a:srgbClr val="009644"/>
            </a:solidFill>
            <a:prstDash val="dash"/>
            <a:round/>
            <a:headEnd/>
            <a:tailEnd type="triangle" w="med" len="med"/>
          </a:ln>
        </p:spPr>
        <p:txBody>
          <a:bodyPr/>
          <a:lstStyle/>
          <a:p>
            <a:endParaRPr lang="en-US"/>
          </a:p>
        </p:txBody>
      </p:sp>
      <p:sp>
        <p:nvSpPr>
          <p:cNvPr id="20" name="TextBox 19"/>
          <p:cNvSpPr txBox="1"/>
          <p:nvPr/>
        </p:nvSpPr>
        <p:spPr>
          <a:xfrm>
            <a:off x="3048000" y="4892066"/>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0.5</a:t>
            </a:r>
            <a:endParaRPr lang="en-US" sz="2400" dirty="0">
              <a:solidFill>
                <a:srgbClr val="009644"/>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4"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000"/>
                                        <p:tgtEl>
                                          <p:spTgt spid="19"/>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xit" presetSubtype="10" fill="hold" grpId="1" nodeType="withEffect">
                                  <p:stCondLst>
                                    <p:cond delay="0"/>
                                  </p:stCondLst>
                                  <p:childTnLst>
                                    <p:animEffect transition="out" filter="blinds(horizontal)">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3" presetClass="exit" presetSubtype="10" fill="hold" grpId="2" nodeType="with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3" presetClass="exit" presetSubtype="10" fill="hold" grpId="2" nodeType="withEffect">
                                  <p:stCondLst>
                                    <p:cond delay="0"/>
                                  </p:stCondLst>
                                  <p:childTnLst>
                                    <p:animEffect transition="out" filter="blinds(horizontal)">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3.33333E-6 2.22222E-6 L 0.10833 -0.01111 " pathEditMode="relative" ptsTypes="AA">
                                      <p:cBhvr>
                                        <p:cTn id="83" dur="1000" fill="hold"/>
                                        <p:tgtEl>
                                          <p:spTgt spid="9"/>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 0 L 0.10834 -0.02223 " pathEditMode="relative" ptsTypes="AA">
                                      <p:cBhvr>
                                        <p:cTn id="87" dur="1000" fill="hold"/>
                                        <p:tgtEl>
                                          <p:spTgt spid="7"/>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10834 -0.01111 L 0.21667 -0.03334 " pathEditMode="relative" rAng="0" ptsTypes="AA">
                                      <p:cBhvr>
                                        <p:cTn id="89" dur="1000" fill="hold"/>
                                        <p:tgtEl>
                                          <p:spTgt spid="9"/>
                                        </p:tgtEl>
                                        <p:attrNameLst>
                                          <p:attrName>ppt_x</p:attrName>
                                          <p:attrName>ppt_y</p:attrName>
                                        </p:attrNameLst>
                                      </p:cBhvr>
                                      <p:rCtr x="54" y="-11"/>
                                    </p:animMotion>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0.10833 -0.02223 L 0.18993 -0.04676 " pathEditMode="relative" rAng="0" ptsTypes="AA">
                                      <p:cBhvr>
                                        <p:cTn id="93" dur="1000" fill="hold"/>
                                        <p:tgtEl>
                                          <p:spTgt spid="7"/>
                                        </p:tgtEl>
                                        <p:attrNameLst>
                                          <p:attrName>ppt_x</p:attrName>
                                          <p:attrName>ppt_y</p:attrName>
                                        </p:attrNameLst>
                                      </p:cBhvr>
                                      <p:rCtr x="41" y="-12"/>
                                    </p:animMotion>
                                  </p:childTnLst>
                                </p:cTn>
                              </p:par>
                              <p:par>
                                <p:cTn id="94" presetID="0" presetClass="path" presetSubtype="0" accel="50000" decel="50000" fill="hold" grpId="2" nodeType="withEffect">
                                  <p:stCondLst>
                                    <p:cond delay="0"/>
                                  </p:stCondLst>
                                  <p:childTnLst>
                                    <p:animMotion origin="layout" path="M 0.21666 -0.03334 L 0.3 -0.05556 " pathEditMode="relative" rAng="0" ptsTypes="AA">
                                      <p:cBhvr>
                                        <p:cTn id="95" dur="1000" fill="hold"/>
                                        <p:tgtEl>
                                          <p:spTgt spid="9"/>
                                        </p:tgtEl>
                                        <p:attrNameLst>
                                          <p:attrName>ppt_x</p:attrName>
                                          <p:attrName>ppt_y</p:attrName>
                                        </p:attrNameLst>
                                      </p:cBhvr>
                                      <p:rCtr x="42" y="-11"/>
                                    </p:animMotion>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grpId="3" nodeType="clickEffect">
                                  <p:stCondLst>
                                    <p:cond delay="0"/>
                                  </p:stCondLst>
                                  <p:childTnLst>
                                    <p:animMotion origin="layout" path="M 0.3 -0.05556 L 0.4 -0.04445 " pathEditMode="relative" rAng="0" ptsTypes="AA">
                                      <p:cBhvr>
                                        <p:cTn id="99" dur="1000" fill="hold"/>
                                        <p:tgtEl>
                                          <p:spTgt spid="9"/>
                                        </p:tgtEl>
                                        <p:attrNameLst>
                                          <p:attrName>ppt_x</p:attrName>
                                          <p:attrName>ppt_y</p:attrName>
                                        </p:attrNameLst>
                                      </p:cBhvr>
                                      <p:rCtr x="50" y="6"/>
                                    </p:animMotion>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blinds(horizontal)">
                                      <p:cBhvr>
                                        <p:cTn id="104" dur="500"/>
                                        <p:tgtEl>
                                          <p:spTgt spid="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blinds(horizontal)">
                                      <p:cBhvr>
                                        <p:cTn id="107" dur="500"/>
                                        <p:tgtEl>
                                          <p:spTgt spid="11"/>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up)">
                                      <p:cBhvr>
                                        <p:cTn id="110" dur="500"/>
                                        <p:tgtEl>
                                          <p:spTgt spid="13"/>
                                        </p:tgtEl>
                                      </p:cBhvr>
                                    </p:animEffect>
                                  </p:childTnLst>
                                </p:cTn>
                              </p:par>
                              <p:par>
                                <p:cTn id="111" presetID="3" presetClass="entr" presetSubtype="10" fill="hold"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blinds(horizontal)">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1" nodeType="clickEffect">
                                  <p:stCondLst>
                                    <p:cond delay="0"/>
                                  </p:stCondLst>
                                  <p:childTnLst>
                                    <p:animMotion origin="layout" path="M -3.33333E-6 4.44444E-6 L -3.33333E-6 0.13333 " pathEditMode="relative" rAng="0" ptsTypes="AA">
                                      <p:cBhvr>
                                        <p:cTn id="117" dur="1000" fill="hold"/>
                                        <p:tgtEl>
                                          <p:spTgt spid="11"/>
                                        </p:tgtEl>
                                        <p:attrNameLst>
                                          <p:attrName>ppt_x</p:attrName>
                                          <p:attrName>ppt_y</p:attrName>
                                        </p:attrNameLst>
                                      </p:cBhvr>
                                      <p:rCtr x="0" y="67"/>
                                    </p:animMotion>
                                  </p:childTnLst>
                                </p:cTn>
                              </p:par>
                            </p:childTnLst>
                          </p:cTn>
                        </p:par>
                      </p:childTnLst>
                    </p:cTn>
                  </p:par>
                  <p:par>
                    <p:cTn id="118" fill="hold">
                      <p:stCondLst>
                        <p:cond delay="indefinite"/>
                      </p:stCondLst>
                      <p:childTnLst>
                        <p:par>
                          <p:cTn id="119" fill="hold">
                            <p:stCondLst>
                              <p:cond delay="0"/>
                            </p:stCondLst>
                            <p:childTnLst>
                              <p:par>
                                <p:cTn id="120" presetID="63" presetClass="path" presetSubtype="0" accel="50000" decel="50000" fill="hold" grpId="2" nodeType="clickEffect">
                                  <p:stCondLst>
                                    <p:cond delay="0"/>
                                  </p:stCondLst>
                                  <p:childTnLst>
                                    <p:animMotion origin="layout" path="M -3.33333E-6 0.13333 L 0.13334 0.13333 " pathEditMode="relative" rAng="0" ptsTypes="AA">
                                      <p:cBhvr>
                                        <p:cTn id="121" dur="1000" fill="hold"/>
                                        <p:tgtEl>
                                          <p:spTgt spid="11"/>
                                        </p:tgtEl>
                                        <p:attrNameLst>
                                          <p:attrName>ppt_x</p:attrName>
                                          <p:attrName>ppt_y</p:attrName>
                                        </p:attrNameLst>
                                      </p:cBhvr>
                                      <p:rCtr x="67" y="0"/>
                                    </p:animMotion>
                                  </p:childTnLst>
                                </p:cTn>
                              </p:par>
                              <p:par>
                                <p:cTn id="122" presetID="63" presetClass="path" presetSubtype="0" accel="50000" decel="50000" fill="hold" nodeType="withEffect">
                                  <p:stCondLst>
                                    <p:cond delay="0"/>
                                  </p:stCondLst>
                                  <p:childTnLst>
                                    <p:animMotion origin="layout" path="M 5.55112E-17 3.33333E-6 L 0.1375 0.00555 " pathEditMode="relative" rAng="0" ptsTypes="AA">
                                      <p:cBhvr>
                                        <p:cTn id="123" dur="1000" fill="hold"/>
                                        <p:tgtEl>
                                          <p:spTgt spid="10"/>
                                        </p:tgtEl>
                                        <p:attrNameLst>
                                          <p:attrName>ppt_x</p:attrName>
                                          <p:attrName>ppt_y</p:attrName>
                                        </p:attrNameLst>
                                      </p:cBhvr>
                                      <p:rCtr x="69" y="3"/>
                                    </p:animMotion>
                                  </p:childTnLst>
                                </p:cTn>
                              </p:par>
                            </p:childTnLst>
                          </p:cTn>
                        </p:par>
                      </p:childTnLst>
                    </p:cTn>
                  </p:par>
                  <p:par>
                    <p:cTn id="124" fill="hold">
                      <p:stCondLst>
                        <p:cond delay="indefinite"/>
                      </p:stCondLst>
                      <p:childTnLst>
                        <p:par>
                          <p:cTn id="125" fill="hold">
                            <p:stCondLst>
                              <p:cond delay="0"/>
                            </p:stCondLst>
                            <p:childTnLst>
                              <p:par>
                                <p:cTn id="126" presetID="63" presetClass="path" presetSubtype="0" accel="50000" decel="50000" fill="hold" grpId="3" nodeType="clickEffect">
                                  <p:stCondLst>
                                    <p:cond delay="0"/>
                                  </p:stCondLst>
                                  <p:childTnLst>
                                    <p:animMotion origin="layout" path="M 0.13334 0.13333 L 0.23334 0.13333 " pathEditMode="relative" rAng="0" ptsTypes="AA">
                                      <p:cBhvr>
                                        <p:cTn id="127" dur="1000" fill="hold"/>
                                        <p:tgtEl>
                                          <p:spTgt spid="11"/>
                                        </p:tgtEl>
                                        <p:attrNameLst>
                                          <p:attrName>ppt_x</p:attrName>
                                          <p:attrName>ppt_y</p:attrName>
                                        </p:attrNameLst>
                                      </p:cBhvr>
                                      <p:rCtr x="50" y="0"/>
                                    </p:animMotion>
                                  </p:childTnLst>
                                </p:cTn>
                              </p:par>
                            </p:childTnLst>
                          </p:cTn>
                        </p:par>
                      </p:childTnLst>
                    </p:cTn>
                  </p:par>
                  <p:par>
                    <p:cTn id="128" fill="hold">
                      <p:stCondLst>
                        <p:cond delay="indefinite"/>
                      </p:stCondLst>
                      <p:childTnLst>
                        <p:par>
                          <p:cTn id="129" fill="hold">
                            <p:stCondLst>
                              <p:cond delay="0"/>
                            </p:stCondLst>
                            <p:childTnLst>
                              <p:par>
                                <p:cTn id="130" presetID="63" presetClass="path" presetSubtype="0" accel="50000" decel="50000" fill="hold" grpId="4" nodeType="clickEffect">
                                  <p:stCondLst>
                                    <p:cond delay="0"/>
                                  </p:stCondLst>
                                  <p:childTnLst>
                                    <p:animMotion origin="layout" path="M 0.23334 0.13333 L 0.30834 0.13333 " pathEditMode="relative" rAng="0" ptsTypes="AA">
                                      <p:cBhvr>
                                        <p:cTn id="131" dur="1000" fill="hold"/>
                                        <p:tgtEl>
                                          <p:spTgt spid="11"/>
                                        </p:tgtEl>
                                        <p:attrNameLst>
                                          <p:attrName>ppt_x</p:attrName>
                                          <p:attrName>ppt_y</p:attrName>
                                        </p:attrNameLst>
                                      </p:cBhvr>
                                      <p:rCtr x="38" y="0"/>
                                    </p:animMotion>
                                  </p:childTnLst>
                                </p:cTn>
                              </p:par>
                              <p:par>
                                <p:cTn id="132" presetID="63" presetClass="path" presetSubtype="0" accel="50000" decel="50000" fill="hold" nodeType="withEffect">
                                  <p:stCondLst>
                                    <p:cond delay="0"/>
                                  </p:stCondLst>
                                  <p:childTnLst>
                                    <p:animMotion origin="layout" path="M -3.33333E-6 -3.33333E-6 L 0.075 -3.33333E-6 " pathEditMode="relative" rAng="0" ptsTypes="AA">
                                      <p:cBhvr>
                                        <p:cTn id="133" dur="1000" fill="hold"/>
                                        <p:tgtEl>
                                          <p:spTgt spid="12"/>
                                        </p:tgtEl>
                                        <p:attrNameLst>
                                          <p:attrName>ppt_x</p:attrName>
                                          <p:attrName>ppt_y</p:attrName>
                                        </p:attrNameLst>
                                      </p:cBhvr>
                                      <p:rCtr x="38" y="0"/>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grpId="5" nodeType="clickEffect">
                                  <p:stCondLst>
                                    <p:cond delay="0"/>
                                  </p:stCondLst>
                                  <p:childTnLst>
                                    <p:animMotion origin="layout" path="M 0.30834 0.13333 L 0.40834 0.14444 " pathEditMode="relative" rAng="0" ptsTypes="AA">
                                      <p:cBhvr>
                                        <p:cTn id="137" dur="1000" fill="hold"/>
                                        <p:tgtEl>
                                          <p:spTgt spid="11"/>
                                        </p:tgtEl>
                                        <p:attrNameLst>
                                          <p:attrName>ppt_x</p:attrName>
                                          <p:attrName>ppt_y</p:attrName>
                                        </p:attrNameLst>
                                      </p:cBhvr>
                                      <p:rCtr x="50"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9" grpId="2" animBg="1"/>
      <p:bldP spid="9" grpId="3" animBg="1"/>
      <p:bldP spid="9" grpId="4" animBg="1"/>
      <p:bldP spid="11" grpId="0" animBg="1"/>
      <p:bldP spid="11" grpId="1" animBg="1"/>
      <p:bldP spid="11" grpId="2" animBg="1"/>
      <p:bldP spid="11" grpId="3" animBg="1"/>
      <p:bldP spid="11" grpId="4" animBg="1"/>
      <p:bldP spid="11" grpId="5"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8" grpId="0"/>
      <p:bldP spid="18" grpId="1"/>
      <p:bldP spid="19" grpId="0" animBg="1"/>
      <p:bldP spid="19" grpId="1" animBg="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066800" y="3352800"/>
            <a:ext cx="5842398" cy="251370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Contact Probing</a:t>
            </a:r>
            <a:endParaRPr lang="en-US" dirty="0"/>
          </a:p>
        </p:txBody>
      </p:sp>
      <p:sp>
        <p:nvSpPr>
          <p:cNvPr id="3" name="Content Placeholder 2"/>
          <p:cNvSpPr>
            <a:spLocks noGrp="1"/>
          </p:cNvSpPr>
          <p:nvPr>
            <p:ph idx="1"/>
          </p:nvPr>
        </p:nvSpPr>
        <p:spPr/>
        <p:txBody>
          <a:bodyPr/>
          <a:lstStyle/>
          <a:p>
            <a:r>
              <a:rPr lang="en-US" dirty="0" smtClean="0"/>
              <a:t>A node periodically </a:t>
            </a:r>
            <a:r>
              <a:rPr lang="en-US" dirty="0" smtClean="0"/>
              <a:t>probes </a:t>
            </a:r>
            <a:r>
              <a:rPr lang="en-US" dirty="0" smtClean="0"/>
              <a:t>contacts nearby</a:t>
            </a:r>
          </a:p>
          <a:p>
            <a:pPr lvl="1"/>
            <a:r>
              <a:rPr lang="en-US" dirty="0" smtClean="0"/>
              <a:t>Bluetooth: discoverable mode</a:t>
            </a:r>
          </a:p>
          <a:p>
            <a:pPr lvl="1"/>
            <a:r>
              <a:rPr lang="en-US" dirty="0" smtClean="0"/>
              <a:t>Prerequisite for opportunistic communication </a:t>
            </a:r>
          </a:p>
          <a:p>
            <a:r>
              <a:rPr lang="en-US" dirty="0" smtClean="0"/>
              <a:t>Major </a:t>
            </a:r>
            <a:r>
              <a:rPr lang="en-US" dirty="0" smtClean="0"/>
              <a:t>source of energy consumption</a:t>
            </a:r>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b="1" dirty="0" smtClean="0">
                <a:solidFill>
                  <a:srgbClr val="FF0000"/>
                </a:solidFill>
              </a:rPr>
              <a:t>Big picture: energy saving through wakeup scheduling</a:t>
            </a:r>
            <a:endParaRPr lang="en-US" sz="3200" b="1" dirty="0" smtClean="0">
              <a:solidFill>
                <a:srgbClr val="FF0000"/>
              </a:solidFill>
            </a:endParaRPr>
          </a:p>
          <a:p>
            <a:r>
              <a:rPr lang="en-US" sz="3200" dirty="0" err="1" smtClean="0"/>
              <a:t>Pairwise</a:t>
            </a:r>
            <a:r>
              <a:rPr lang="en-US" sz="3200" dirty="0" smtClean="0"/>
              <a:t> wakeup scheduling</a:t>
            </a:r>
          </a:p>
          <a:p>
            <a:r>
              <a:rPr lang="en-US" sz="3200" dirty="0" smtClean="0"/>
              <a:t>Cumulative wakeup scheduling</a:t>
            </a:r>
          </a:p>
          <a:p>
            <a:r>
              <a:rPr lang="en-US" sz="3200" dirty="0" smtClean="0"/>
              <a:t>Performance evaluation</a:t>
            </a:r>
          </a:p>
          <a:p>
            <a:r>
              <a:rPr lang="en-US" sz="3200" dirty="0" smtClean="0"/>
              <a:t>Conclusion</a:t>
            </a:r>
          </a:p>
          <a:p>
            <a:endParaRPr lang="en-US" sz="3200"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3" cstate="print"/>
          <a:srcRect/>
          <a:stretch>
            <a:fillRect/>
          </a:stretch>
        </p:blipFill>
        <p:spPr bwMode="auto">
          <a:xfrm>
            <a:off x="1066800" y="3733800"/>
            <a:ext cx="6781800" cy="23878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lstStyle/>
          <a:p>
            <a:r>
              <a:rPr lang="en-US" dirty="0" smtClean="0"/>
              <a:t>Reduce the energy consumption of contact probing</a:t>
            </a:r>
          </a:p>
          <a:p>
            <a:pPr lvl="1"/>
            <a:r>
              <a:rPr lang="en-US" dirty="0" smtClean="0"/>
              <a:t>Optimizing the probing interval is insufficient</a:t>
            </a:r>
          </a:p>
          <a:p>
            <a:pPr lvl="2"/>
            <a:r>
              <a:rPr lang="en-US" dirty="0" smtClean="0"/>
              <a:t>Only avoid repetitive probing within contact duration</a:t>
            </a:r>
          </a:p>
          <a:p>
            <a:pPr lvl="1"/>
            <a:r>
              <a:rPr lang="en-US" dirty="0" smtClean="0"/>
              <a:t>Energy consumption during inter-contact times</a:t>
            </a:r>
          </a:p>
          <a:p>
            <a:pPr lvl="2"/>
            <a:r>
              <a:rPr lang="en-US" dirty="0" smtClean="0"/>
              <a:t>Inter-contact time is much longer than contact duration</a:t>
            </a:r>
          </a:p>
          <a:p>
            <a:pPr lvl="2"/>
            <a:r>
              <a:rPr lang="en-US" dirty="0" smtClean="0"/>
              <a:t>Users only need to wake up when a contact will happen</a:t>
            </a:r>
          </a:p>
          <a:p>
            <a:pPr lvl="1"/>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a:t>
            </a:r>
            <a:endParaRPr lang="en-US" dirty="0"/>
          </a:p>
        </p:txBody>
      </p:sp>
      <p:sp>
        <p:nvSpPr>
          <p:cNvPr id="3" name="Content Placeholder 2"/>
          <p:cNvSpPr>
            <a:spLocks noGrp="1"/>
          </p:cNvSpPr>
          <p:nvPr>
            <p:ph idx="1"/>
          </p:nvPr>
        </p:nvSpPr>
        <p:spPr/>
        <p:txBody>
          <a:bodyPr/>
          <a:lstStyle/>
          <a:p>
            <a:r>
              <a:rPr lang="en-US" dirty="0" smtClean="0"/>
              <a:t>Node contacts are described by the network contact graph </a:t>
            </a:r>
            <a:r>
              <a:rPr lang="en-US" i="1" dirty="0" smtClean="0"/>
              <a:t>G(V,E)</a:t>
            </a:r>
          </a:p>
          <a:p>
            <a:pPr lvl="1"/>
            <a:r>
              <a:rPr lang="en-US" dirty="0" smtClean="0"/>
              <a:t>Contact process between nodes                 is described by </a:t>
            </a:r>
          </a:p>
          <a:p>
            <a:pPr lvl="1">
              <a:buNone/>
            </a:pPr>
            <a:r>
              <a:rPr lang="en-US" dirty="0" smtClean="0"/>
              <a:t>	</a:t>
            </a:r>
          </a:p>
          <a:p>
            <a:pPr lvl="1"/>
            <a:r>
              <a:rPr lang="en-US" dirty="0" err="1" smtClean="0"/>
              <a:t>Pairwise</a:t>
            </a:r>
            <a:r>
              <a:rPr lang="en-US" dirty="0" smtClean="0"/>
              <a:t> inter-contact time is assumed to be exponentially distributed</a:t>
            </a:r>
          </a:p>
          <a:p>
            <a:pPr lvl="1"/>
            <a:r>
              <a:rPr lang="en-US" dirty="0" smtClean="0"/>
              <a:t>Nodes </a:t>
            </a:r>
            <a:r>
              <a:rPr lang="en-US" i="1" dirty="0" err="1" smtClean="0"/>
              <a:t>i</a:t>
            </a:r>
            <a:r>
              <a:rPr lang="en-US" dirty="0" smtClean="0"/>
              <a:t> and </a:t>
            </a:r>
            <a:r>
              <a:rPr lang="en-US" i="1" dirty="0" smtClean="0"/>
              <a:t>j</a:t>
            </a:r>
            <a:r>
              <a:rPr lang="en-US" dirty="0" smtClean="0"/>
              <a:t> are </a:t>
            </a:r>
            <a:r>
              <a:rPr lang="en-US" i="1" dirty="0" smtClean="0">
                <a:solidFill>
                  <a:srgbClr val="FF0000"/>
                </a:solidFill>
              </a:rPr>
              <a:t>contacted neighbors </a:t>
            </a:r>
            <a:r>
              <a:rPr lang="en-US" dirty="0" smtClean="0"/>
              <a:t>if </a:t>
            </a:r>
            <a:endParaRPr lang="en-US" dirty="0" smtClean="0"/>
          </a:p>
          <a:p>
            <a:pPr lvl="1"/>
            <a:r>
              <a:rPr lang="en-US" dirty="0" smtClean="0"/>
              <a:t>The node set                         is called the </a:t>
            </a:r>
            <a:r>
              <a:rPr lang="en-US" i="1" dirty="0" smtClean="0">
                <a:solidFill>
                  <a:srgbClr val="FF0000"/>
                </a:solidFill>
              </a:rPr>
              <a:t>contacted neighborhood</a:t>
            </a:r>
            <a:r>
              <a:rPr lang="en-US" dirty="0" smtClean="0"/>
              <a:t> of node </a:t>
            </a:r>
            <a:r>
              <a:rPr lang="en-US" i="1" dirty="0" err="1" smtClean="0"/>
              <a:t>i</a:t>
            </a:r>
            <a:endParaRPr lang="en-US" i="1" dirty="0" smtClean="0"/>
          </a:p>
          <a:p>
            <a:endParaRPr lang="en-US" dirty="0"/>
          </a:p>
        </p:txBody>
      </p:sp>
      <p:sp>
        <p:nvSpPr>
          <p:cNvPr id="4" name="Footer Placeholder 3"/>
          <p:cNvSpPr>
            <a:spLocks noGrp="1"/>
          </p:cNvSpPr>
          <p:nvPr>
            <p:ph type="ftr" sz="quarter" idx="11"/>
          </p:nvPr>
        </p:nvSpPr>
        <p:spPr/>
        <p:txBody>
          <a:bodyPr/>
          <a:lstStyle/>
          <a:p>
            <a:r>
              <a:rPr lang="en-US" smtClean="0"/>
              <a:t>INFOCOM 2013</a:t>
            </a:r>
            <a:endParaRPr lang="en-US" dirty="0"/>
          </a:p>
        </p:txBody>
      </p:sp>
      <p:graphicFrame>
        <p:nvGraphicFramePr>
          <p:cNvPr id="68610" name="Object 2"/>
          <p:cNvGraphicFramePr>
            <a:graphicFrameLocks noChangeAspect="1"/>
          </p:cNvGraphicFramePr>
          <p:nvPr/>
        </p:nvGraphicFramePr>
        <p:xfrm>
          <a:off x="5306829" y="2209800"/>
          <a:ext cx="1017771" cy="304801"/>
        </p:xfrm>
        <a:graphic>
          <a:graphicData uri="http://schemas.openxmlformats.org/presentationml/2006/ole">
            <p:oleObj spid="_x0000_s68610" name="Formula" r:id="rId3" imgW="738000" imgH="221040" progId="Equation.Ribbit">
              <p:embed/>
            </p:oleObj>
          </a:graphicData>
        </a:graphic>
      </p:graphicFrame>
      <p:graphicFrame>
        <p:nvGraphicFramePr>
          <p:cNvPr id="68612" name="Object 4"/>
          <p:cNvGraphicFramePr>
            <a:graphicFrameLocks noChangeAspect="1"/>
          </p:cNvGraphicFramePr>
          <p:nvPr/>
        </p:nvGraphicFramePr>
        <p:xfrm>
          <a:off x="1295400" y="2590800"/>
          <a:ext cx="990600" cy="354965"/>
        </p:xfrm>
        <a:graphic>
          <a:graphicData uri="http://schemas.openxmlformats.org/presentationml/2006/ole">
            <p:oleObj spid="_x0000_s68612" name="Formula" r:id="rId4" imgW="687240" imgH="246600" progId="Equation.Ribbit">
              <p:embed/>
            </p:oleObj>
          </a:graphicData>
        </a:graphic>
      </p:graphicFrame>
      <p:graphicFrame>
        <p:nvGraphicFramePr>
          <p:cNvPr id="68613" name="Object 5"/>
          <p:cNvGraphicFramePr>
            <a:graphicFrameLocks noChangeAspect="1"/>
          </p:cNvGraphicFramePr>
          <p:nvPr/>
        </p:nvGraphicFramePr>
        <p:xfrm>
          <a:off x="6289675" y="3884613"/>
          <a:ext cx="949325" cy="358775"/>
        </p:xfrm>
        <a:graphic>
          <a:graphicData uri="http://schemas.openxmlformats.org/presentationml/2006/ole">
            <p:oleObj spid="_x0000_s68613" name="Formula" r:id="rId5" imgW="659160" imgH="249120" progId="Equation.Ribbit">
              <p:embed/>
            </p:oleObj>
          </a:graphicData>
        </a:graphic>
      </p:graphicFrame>
      <p:graphicFrame>
        <p:nvGraphicFramePr>
          <p:cNvPr id="68615" name="Object 7"/>
          <p:cNvGraphicFramePr>
            <a:graphicFrameLocks noChangeAspect="1"/>
          </p:cNvGraphicFramePr>
          <p:nvPr/>
        </p:nvGraphicFramePr>
        <p:xfrm>
          <a:off x="2971800" y="4267200"/>
          <a:ext cx="1503362" cy="376238"/>
        </p:xfrm>
        <a:graphic>
          <a:graphicData uri="http://schemas.openxmlformats.org/presentationml/2006/ole">
            <p:oleObj spid="_x0000_s68615" name="Formula" r:id="rId6" imgW="1042920" imgH="260640" progId="Equation.Ribbit">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609600" y="3048000"/>
            <a:ext cx="8001000" cy="2946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p:txBody>
          <a:bodyPr/>
          <a:lstStyle/>
          <a:p>
            <a:r>
              <a:rPr lang="en-US" dirty="0" smtClean="0"/>
              <a:t>Basic idea: Wakeup scheduling</a:t>
            </a:r>
          </a:p>
          <a:p>
            <a:pPr lvl="1"/>
            <a:r>
              <a:rPr lang="en-US" dirty="0" smtClean="0"/>
              <a:t>A user only wakes up when a predicted contact happens</a:t>
            </a:r>
          </a:p>
          <a:p>
            <a:pPr lvl="2"/>
            <a:r>
              <a:rPr lang="en-US" dirty="0" smtClean="0"/>
              <a:t>Probabilistic contact prediction</a:t>
            </a:r>
          </a:p>
          <a:p>
            <a:pPr lvl="1"/>
            <a:r>
              <a:rPr lang="en-US" dirty="0" err="1" smtClean="0"/>
              <a:t>Pairwise</a:t>
            </a:r>
            <a:r>
              <a:rPr lang="en-US" dirty="0" smtClean="0"/>
              <a:t> scheduling             cumulative scheduling</a:t>
            </a:r>
          </a:p>
        </p:txBody>
      </p:sp>
      <p:sp>
        <p:nvSpPr>
          <p:cNvPr id="4" name="Footer Placeholder 3"/>
          <p:cNvSpPr>
            <a:spLocks noGrp="1"/>
          </p:cNvSpPr>
          <p:nvPr>
            <p:ph type="ftr" sz="quarter" idx="11"/>
          </p:nvPr>
        </p:nvSpPr>
        <p:spPr/>
        <p:txBody>
          <a:bodyPr/>
          <a:lstStyle/>
          <a:p>
            <a:r>
              <a:rPr lang="en-US" smtClean="0"/>
              <a:t>INFOCOM 2013</a:t>
            </a:r>
            <a:endParaRPr lang="en-US" dirty="0"/>
          </a:p>
        </p:txBody>
      </p:sp>
      <p:cxnSp>
        <p:nvCxnSpPr>
          <p:cNvPr id="7" name="Straight Arrow Connector 6"/>
          <p:cNvCxnSpPr/>
          <p:nvPr/>
        </p:nvCxnSpPr>
        <p:spPr>
          <a:xfrm>
            <a:off x="3810000" y="27432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7514</TotalTime>
  <Words>1886</Words>
  <Application>Microsoft Office PowerPoint</Application>
  <PresentationFormat>On-screen Show (4:3)</PresentationFormat>
  <Paragraphs>226</Paragraphs>
  <Slides>25</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Office Theme</vt:lpstr>
      <vt:lpstr>Visio</vt:lpstr>
      <vt:lpstr>Formula</vt:lpstr>
      <vt:lpstr>Aurora Equation</vt:lpstr>
      <vt:lpstr>Wakeup Scheduling for Energy-Efficient Communication in Opportunistic Mobile Networks </vt:lpstr>
      <vt:lpstr>Outline </vt:lpstr>
      <vt:lpstr>Opportunistic Mobile Networks</vt:lpstr>
      <vt:lpstr>Methodology of Data Transmission</vt:lpstr>
      <vt:lpstr>Contact Probing</vt:lpstr>
      <vt:lpstr>Outline </vt:lpstr>
      <vt:lpstr>Our Focus</vt:lpstr>
      <vt:lpstr>Network Model</vt:lpstr>
      <vt:lpstr>The Big Picture</vt:lpstr>
      <vt:lpstr>Outline </vt:lpstr>
      <vt:lpstr>Pairwise Wakeup Scheduling</vt:lpstr>
      <vt:lpstr>Minimizing the Active Ratio</vt:lpstr>
      <vt:lpstr>Handling Inaccuracy of Contact Prediction</vt:lpstr>
      <vt:lpstr>Outline </vt:lpstr>
      <vt:lpstr>Cumulative Wakeup Scheduling</vt:lpstr>
      <vt:lpstr>Cascaded Integration</vt:lpstr>
      <vt:lpstr>Preserving Scheduling Consistency</vt:lpstr>
      <vt:lpstr>Preserving Scheduling Consistency</vt:lpstr>
      <vt:lpstr>Outline </vt:lpstr>
      <vt:lpstr>Simulation Setup</vt:lpstr>
      <vt:lpstr>Traces</vt:lpstr>
      <vt:lpstr>Energy Efficiency</vt:lpstr>
      <vt:lpstr>Impact of Cumulative Wakeup Scheduling</vt:lpstr>
      <vt:lpstr>Conclusion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455 Embedded System Design</dc:title>
  <dc:creator>Wei Gao</dc:creator>
  <cp:lastModifiedBy>Wei Gao</cp:lastModifiedBy>
  <cp:revision>357</cp:revision>
  <dcterms:created xsi:type="dcterms:W3CDTF">2006-08-16T00:00:00Z</dcterms:created>
  <dcterms:modified xsi:type="dcterms:W3CDTF">2013-04-07T23:19:44Z</dcterms:modified>
</cp:coreProperties>
</file>