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sldIdLst>
    <p:sldId id="256" r:id="rId2"/>
    <p:sldId id="258" r:id="rId3"/>
    <p:sldId id="259" r:id="rId4"/>
    <p:sldId id="260" r:id="rId5"/>
    <p:sldId id="263" r:id="rId6"/>
    <p:sldId id="264" r:id="rId7"/>
    <p:sldId id="261" r:id="rId8"/>
    <p:sldId id="262" r:id="rId9"/>
    <p:sldId id="265" r:id="rId10"/>
    <p:sldId id="266" r:id="rId11"/>
    <p:sldId id="267" r:id="rId12"/>
    <p:sldId id="268" r:id="rId13"/>
    <p:sldId id="269" r:id="rId14"/>
    <p:sldId id="297" r:id="rId15"/>
    <p:sldId id="275" r:id="rId16"/>
    <p:sldId id="276" r:id="rId17"/>
    <p:sldId id="278" r:id="rId18"/>
    <p:sldId id="277" r:id="rId19"/>
    <p:sldId id="279" r:id="rId20"/>
    <p:sldId id="270" r:id="rId21"/>
    <p:sldId id="280" r:id="rId22"/>
    <p:sldId id="285" r:id="rId23"/>
    <p:sldId id="281" r:id="rId24"/>
    <p:sldId id="287" r:id="rId25"/>
    <p:sldId id="271" r:id="rId26"/>
    <p:sldId id="283" r:id="rId27"/>
    <p:sldId id="289" r:id="rId28"/>
    <p:sldId id="290" r:id="rId29"/>
    <p:sldId id="291" r:id="rId30"/>
    <p:sldId id="272" r:id="rId31"/>
    <p:sldId id="273" r:id="rId32"/>
    <p:sldId id="293" r:id="rId33"/>
    <p:sldId id="296" r:id="rId34"/>
    <p:sldId id="294" r:id="rId35"/>
    <p:sldId id="295"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FF"/>
    <a:srgbClr val="009644"/>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679" autoAdjust="0"/>
  </p:normalViewPr>
  <p:slideViewPr>
    <p:cSldViewPr>
      <p:cViewPr varScale="1">
        <p:scale>
          <a:sx n="56" d="100"/>
          <a:sy n="56" d="100"/>
        </p:scale>
        <p:origin x="-69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09730-529E-4E14-B7A8-DC0BBFE86BDD}" type="datetimeFigureOut">
              <a:rPr lang="en-US" smtClean="0"/>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263A3-3C49-4331-9F56-1D22C300CD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a:t>
            </a:r>
            <a:r>
              <a:rPr lang="en-US" baseline="0" dirty="0" smtClean="0"/>
              <a:t> user interest probability is just used for other nodes in the network to estimate the interest of a particular node in the data, based on its interest profile.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if I want to disseminate</a:t>
            </a:r>
            <a:r>
              <a:rPr lang="en-US" baseline="0" dirty="0" smtClean="0"/>
              <a:t> data to the interesters at the </a:t>
            </a:r>
            <a:r>
              <a:rPr lang="en-US" baseline="0" dirty="0" err="1" smtClean="0"/>
              <a:t>infocom</a:t>
            </a:r>
            <a:r>
              <a:rPr lang="en-US" baseline="0" dirty="0" smtClean="0"/>
              <a:t> conference site, it is a good strategy to give the data to the TPC chairs, because they are more likely to meet a lot of people, and can deliver the data to them if they are interested in the data.</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due to the intermittent network connectivity in DTNs, we cannot</a:t>
            </a:r>
            <a:r>
              <a:rPr lang="en-US" baseline="0" dirty="0" smtClean="0"/>
              <a:t> maintain the global knowledge about all the other nodes in the network. Instead, a node can only maintain part of the network information in a limited scope.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see that the relay selection may not be optimal (You may miss some good relays) if you don’t have global knowledge, and this is an intrinsic limitation in DTNs due to the intermittent network connectivity.</a:t>
            </a:r>
          </a:p>
          <a:p>
            <a:endParaRPr lang="en-US" baseline="0" dirty="0" smtClean="0"/>
          </a:p>
          <a:p>
            <a:r>
              <a:rPr lang="en-US" baseline="0" dirty="0" smtClean="0"/>
              <a:t>Note that: you will NOT select bad relays….., only expect in the inevitable global optimality case.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see that</a:t>
            </a:r>
            <a:r>
              <a:rPr lang="en-US" baseline="0" dirty="0" smtClean="0"/>
              <a:t> such calculation of path weight just rely on the pairwise contact rates of the edges on this path.</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select relays, each existing relay </a:t>
            </a:r>
            <a:r>
              <a:rPr lang="en-US" i="1" dirty="0" smtClean="0"/>
              <a:t>j</a:t>
            </a:r>
            <a:r>
              <a:rPr lang="en-US" baseline="0" dirty="0" smtClean="0"/>
              <a:t> locally estimates how many relays are selected in the network, and how many interesters can receive data via those selected relays. </a:t>
            </a:r>
          </a:p>
          <a:p>
            <a:endParaRPr lang="en-US" baseline="0" dirty="0" smtClean="0"/>
          </a:p>
          <a:p>
            <a:r>
              <a:rPr lang="en-US" baseline="0" dirty="0" smtClean="0"/>
              <a:t>After selecting </a:t>
            </a:r>
            <a:r>
              <a:rPr lang="en-US" i="1" baseline="0" dirty="0" err="1" smtClean="0"/>
              <a:t>i</a:t>
            </a:r>
            <a:r>
              <a:rPr lang="en-US" baseline="0" dirty="0" smtClean="0"/>
              <a:t> as relay, </a:t>
            </a:r>
            <a:r>
              <a:rPr lang="en-US" i="1" baseline="0" dirty="0" smtClean="0"/>
              <a:t>j</a:t>
            </a:r>
            <a:r>
              <a:rPr lang="en-US" baseline="0" dirty="0" smtClean="0"/>
              <a:t> updates its local estimations using node </a:t>
            </a:r>
            <a:r>
              <a:rPr lang="en-US" i="1" baseline="0" dirty="0" err="1" smtClean="0"/>
              <a:t>i</a:t>
            </a:r>
            <a:r>
              <a:rPr lang="en-US" baseline="0" dirty="0" smtClean="0"/>
              <a:t> ‘s centrality metric </a:t>
            </a:r>
          </a:p>
          <a:p>
            <a:endParaRPr lang="en-US" baseline="0" dirty="0" smtClean="0"/>
          </a:p>
          <a:p>
            <a:r>
              <a:rPr lang="en-US" baseline="0" dirty="0" smtClean="0"/>
              <a:t>Such local estimations may be inaccurate, but such update enables each relay to have a global view of the existing relays and their capabilities, so as to be able to (partially) control the dissemination cost-effectiveness globally.</a:t>
            </a:r>
          </a:p>
          <a:p>
            <a:endParaRPr lang="en-US" baseline="0" dirty="0" smtClean="0"/>
          </a:p>
          <a:p>
            <a:r>
              <a:rPr lang="en-US" baseline="0" dirty="0" smtClean="0"/>
              <a:t>Anyway, you cannot be able to ensure global optimality with local knowledge in a distributed environment.</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contribution is just the increase of the cost-effectiveness of dissemination </a:t>
            </a:r>
            <a:r>
              <a:rPr lang="en-US" dirty="0" err="1" smtClean="0"/>
              <a:t>d_k</a:t>
            </a:r>
            <a:r>
              <a:rPr lang="en-US" baseline="0" dirty="0" smtClean="0"/>
              <a:t> if </a:t>
            </a:r>
            <a:r>
              <a:rPr lang="en-US" baseline="0" dirty="0" err="1" smtClean="0"/>
              <a:t>d_k</a:t>
            </a:r>
            <a:r>
              <a:rPr lang="en-US" baseline="0" dirty="0" smtClean="0"/>
              <a:t> is carried by the relay I</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lower bound is determined by both network contact pattern</a:t>
            </a:r>
            <a:r>
              <a:rPr lang="en-US" baseline="0" dirty="0" smtClean="0"/>
              <a:t> and user interests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a:t>
            </a:r>
            <a:r>
              <a:rPr lang="en-US" baseline="0" dirty="0" smtClean="0"/>
              <a:t> effectiveness when time elapses.</a:t>
            </a:r>
            <a:endParaRPr lang="en-US" dirty="0" smtClean="0"/>
          </a:p>
          <a:p>
            <a:endParaRPr lang="en-US" dirty="0" smtClean="0"/>
          </a:p>
          <a:p>
            <a:r>
              <a:rPr lang="en-US" dirty="0" smtClean="0"/>
              <a:t>Our approach is sensitive to short time constraints, and will</a:t>
            </a:r>
            <a:r>
              <a:rPr lang="en-US" baseline="0" dirty="0" smtClean="0"/>
              <a:t> perform better when the time constraint increases. This comes from the assumption of exponential inter-contact time distribution.</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given relay</a:t>
            </a:r>
            <a:r>
              <a:rPr lang="en-US" baseline="0" dirty="0" smtClean="0"/>
              <a:t> s, if some node </a:t>
            </a:r>
            <a:r>
              <a:rPr lang="en-US" baseline="0" dirty="0" err="1" smtClean="0"/>
              <a:t>i</a:t>
            </a:r>
            <a:r>
              <a:rPr lang="en-US" baseline="0" dirty="0" smtClean="0"/>
              <a:t> within </a:t>
            </a:r>
            <a:r>
              <a:rPr lang="en-US" baseline="0" dirty="0" err="1" smtClean="0"/>
              <a:t>s’s</a:t>
            </a:r>
            <a:r>
              <a:rPr lang="en-US" baseline="0" dirty="0" smtClean="0"/>
              <a:t> neighborhood is not good enough as another relay, then for any node j which is </a:t>
            </a:r>
            <a:r>
              <a:rPr lang="en-US" baseline="0" dirty="0" smtClean="0"/>
              <a:t>(r+1)-hop </a:t>
            </a:r>
            <a:r>
              <a:rPr lang="en-US" baseline="0" dirty="0" smtClean="0"/>
              <a:t>away from </a:t>
            </a:r>
            <a:r>
              <a:rPr lang="en-US" baseline="0" dirty="0" err="1" smtClean="0"/>
              <a:t>i</a:t>
            </a:r>
            <a:r>
              <a:rPr lang="en-US" baseline="0" dirty="0" smtClean="0"/>
              <a:t>, which means that neither </a:t>
            </a:r>
            <a:r>
              <a:rPr lang="en-US" baseline="0" dirty="0" err="1" smtClean="0"/>
              <a:t>i</a:t>
            </a:r>
            <a:r>
              <a:rPr lang="en-US" baseline="0" dirty="0" smtClean="0"/>
              <a:t> nor s knows its information, the probability that j is a good relay candidate is very limited.</a:t>
            </a:r>
          </a:p>
          <a:p>
            <a:endParaRPr lang="en-US" baseline="0" dirty="0" smtClean="0"/>
          </a:p>
          <a:p>
            <a:r>
              <a:rPr lang="en-US" baseline="0" dirty="0" smtClean="0"/>
              <a:t>This means that if </a:t>
            </a:r>
            <a:r>
              <a:rPr lang="en-US" baseline="0" dirty="0" err="1" smtClean="0"/>
              <a:t>i</a:t>
            </a:r>
            <a:r>
              <a:rPr lang="en-US" baseline="0" dirty="0" smtClean="0"/>
              <a:t> is not selected as relay, you have very small probability to miss another good relay j.</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basic methodology, a lot of work has been</a:t>
            </a:r>
            <a:r>
              <a:rPr lang="en-US" baseline="0" dirty="0" smtClean="0"/>
              <a:t> done on developing effective relay selection methods for forwarding data to a pre-specified set of destinations in DTNs. However, in this paper, we target a different, more general but also more challenging problem: data dissemination in DTNs.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dissemination still relies on</a:t>
            </a:r>
            <a:r>
              <a:rPr lang="en-US" baseline="0" dirty="0" smtClean="0"/>
              <a:t> appropriate relay selection strategy, but faces many new challenges.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interest</a:t>
            </a:r>
            <a:r>
              <a:rPr lang="en-US" baseline="0" dirty="0" smtClean="0"/>
              <a:t>s of a node is generally independent from its contact capability, the effectiveness of interesters acting as relays and forwarding data to other interesters are basically random and unreliable.</a:t>
            </a:r>
            <a:endParaRPr lang="en-US" dirty="0" smtClean="0"/>
          </a:p>
          <a:p>
            <a:endParaRPr lang="en-US" dirty="0" smtClean="0"/>
          </a:p>
          <a:p>
            <a:r>
              <a:rPr lang="en-US" dirty="0" smtClean="0"/>
              <a:t>Relays are selected based on the capabilities of forwarding data to the interesters, so the cost-effectiveness is controllable</a:t>
            </a:r>
            <a:r>
              <a:rPr lang="en-US" baseline="0" dirty="0" smtClean="0"/>
              <a:t> and reliable.</a:t>
            </a:r>
          </a:p>
          <a:p>
            <a:endParaRPr lang="en-US" baseline="0" dirty="0" smtClean="0"/>
          </a:p>
          <a:p>
            <a:r>
              <a:rPr lang="en-US" baseline="0" dirty="0" smtClean="0"/>
              <a:t>We don’t consider interesters to select relays, because in that case we are not able to maintain the cost-effectiveness ratio on those relays and control the cost-effectiveness.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focus</a:t>
            </a:r>
            <a:r>
              <a:rPr lang="en-US" baseline="0" dirty="0" smtClean="0"/>
              <a:t> on disseminating data to the interesters with the minimum cost, which is measured by the number of relays. </a:t>
            </a:r>
            <a:r>
              <a:rPr lang="en-US" u="sng" dirty="0" smtClean="0"/>
              <a:t>We maximize the ratio when the dissemination</a:t>
            </a:r>
            <a:r>
              <a:rPr lang="en-US" u="sng" baseline="0" dirty="0" smtClean="0"/>
              <a:t> ends, but this is done by estimating and maximizing the up-to-date ratio during the dissemination process.</a:t>
            </a:r>
            <a:endParaRPr lang="en-US" u="sng" dirty="0" smtClean="0"/>
          </a:p>
          <a:p>
            <a:endParaRPr lang="en-US" baseline="0" dirty="0" smtClean="0"/>
          </a:p>
          <a:p>
            <a:r>
              <a:rPr lang="en-US" baseline="0" dirty="0" smtClean="0"/>
              <a:t>Local estimation: for example, if I select a relay at 12pm, and the data expires at midnight, N_I just estimates how many interesters that this relay can deliver data to within the remaining 12 hours.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basically</a:t>
            </a:r>
            <a:r>
              <a:rPr lang="en-US" baseline="0" dirty="0" smtClean="0"/>
              <a:t> difficult to estimate the quantities N_I at individual relays based on their limited local knowledge, and hence hard to make the decision of selecting appropriate relays.</a:t>
            </a:r>
          </a:p>
          <a:p>
            <a:endParaRPr lang="en-US" baseline="0" dirty="0" smtClean="0"/>
          </a:p>
          <a:p>
            <a:r>
              <a:rPr lang="en-US" baseline="0" dirty="0" smtClean="0"/>
              <a:t>Obviously, to maximize the cost-effectiveness, the selected relays should maximize the estimated N_I. However, it is difficult to estimate N_I only based on local knowledge.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major approach is to select relays based</a:t>
            </a:r>
            <a:r>
              <a:rPr lang="en-US" baseline="0" dirty="0" smtClean="0"/>
              <a:t> on the node centrality values, and we extend the existing centrality-based schemes in data forwarding, such that node centrality values incorporate both their interests and contact capabilities, and hence are able to indicate a node’s capability of forwarding data to the corresponding interesters.</a:t>
            </a:r>
          </a:p>
          <a:p>
            <a:endParaRPr lang="en-US" baseline="0" dirty="0" smtClean="0"/>
          </a:p>
          <a:p>
            <a:r>
              <a:rPr lang="en-US" baseline="0" dirty="0" smtClean="0"/>
              <a:t>Tradeoff: estimation N_I accuracy vs. overhead maintaining network information</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07999"/>
        </a:solidFill>
        <a:effectLst/>
      </p:bgPr>
    </p:bg>
    <p:spTree>
      <p:nvGrpSpPr>
        <p:cNvPr id="1" name=""/>
        <p:cNvGrpSpPr/>
        <p:nvPr/>
      </p:nvGrpSpPr>
      <p:grpSpPr>
        <a:xfrm>
          <a:off x="0" y="0"/>
          <a:ext cx="0" cy="0"/>
          <a:chOff x="0" y="0"/>
          <a:chExt cx="0" cy="0"/>
        </a:xfrm>
      </p:grpSpPr>
      <p:sp>
        <p:nvSpPr>
          <p:cNvPr id="11292" name="Rectangle 28"/>
          <p:cNvSpPr>
            <a:spLocks noChangeArrowheads="1"/>
          </p:cNvSpPr>
          <p:nvPr/>
        </p:nvSpPr>
        <p:spPr bwMode="auto">
          <a:xfrm>
            <a:off x="0" y="0"/>
            <a:ext cx="1447800" cy="6858000"/>
          </a:xfrm>
          <a:prstGeom prst="rect">
            <a:avLst/>
          </a:prstGeom>
          <a:solidFill>
            <a:schemeClr val="bg1"/>
          </a:solidFill>
          <a:ln w="9525">
            <a:noFill/>
            <a:miter lim="800000"/>
            <a:headEnd/>
            <a:tailEnd/>
          </a:ln>
          <a:effectLst/>
        </p:spPr>
        <p:txBody>
          <a:bodyPr wrap="none" anchor="ctr"/>
          <a:lstStyle/>
          <a:p>
            <a:endParaRPr lang="en-US"/>
          </a:p>
        </p:txBody>
      </p:sp>
      <p:sp>
        <p:nvSpPr>
          <p:cNvPr id="11278" name="Rectangle 14"/>
          <p:cNvSpPr>
            <a:spLocks noGrp="1" noChangeArrowheads="1"/>
          </p:cNvSpPr>
          <p:nvPr>
            <p:ph type="ctrTitle" sz="quarter"/>
          </p:nvPr>
        </p:nvSpPr>
        <p:spPr>
          <a:xfrm>
            <a:off x="1828800" y="1749425"/>
            <a:ext cx="5715000" cy="1527175"/>
          </a:xfrm>
        </p:spPr>
        <p:txBody>
          <a:bodyPr rIns="0" anchor="t"/>
          <a:lstStyle>
            <a:lvl1pPr>
              <a:defRPr sz="3200">
                <a:solidFill>
                  <a:schemeClr val="bg2"/>
                </a:solidFill>
              </a:defRPr>
            </a:lvl1pPr>
          </a:lstStyle>
          <a:p>
            <a:r>
              <a:rPr lang="en-US" dirty="0" smtClean="0"/>
              <a:t>Click to edit Master title style</a:t>
            </a:r>
            <a:endParaRPr lang="de-DE" dirty="0"/>
          </a:p>
        </p:txBody>
      </p:sp>
      <p:sp>
        <p:nvSpPr>
          <p:cNvPr id="11279" name="Rectangle 15"/>
          <p:cNvSpPr>
            <a:spLocks noGrp="1" noChangeArrowheads="1"/>
          </p:cNvSpPr>
          <p:nvPr>
            <p:ph type="subTitle" sz="quarter" idx="1"/>
          </p:nvPr>
        </p:nvSpPr>
        <p:spPr>
          <a:xfrm>
            <a:off x="1828800" y="3581400"/>
            <a:ext cx="5791200" cy="2895600"/>
          </a:xfrm>
        </p:spPr>
        <p:txBody>
          <a:bodyPr rIns="0" anchor="b"/>
          <a:lstStyle>
            <a:lvl1pPr marL="0" indent="0" algn="l">
              <a:lnSpc>
                <a:spcPct val="100000"/>
              </a:lnSpc>
              <a:spcAft>
                <a:spcPct val="0"/>
              </a:spcAft>
              <a:buFont typeface="Wingdings" pitchFamily="2" charset="2"/>
              <a:buNone/>
              <a:defRPr sz="3600" b="1">
                <a:solidFill>
                  <a:schemeClr val="bg2"/>
                </a:solidFill>
              </a:defRPr>
            </a:lvl1pPr>
          </a:lstStyle>
          <a:p>
            <a:r>
              <a:rPr lang="en-US" dirty="0" smtClean="0"/>
              <a:t>Click to edit Master subtitle style</a:t>
            </a:r>
            <a:endParaRPr lang="de-DE" dirty="0"/>
          </a:p>
        </p:txBody>
      </p:sp>
      <p:sp>
        <p:nvSpPr>
          <p:cNvPr id="11293" name="Line 29"/>
          <p:cNvSpPr>
            <a:spLocks noChangeShapeType="1"/>
          </p:cNvSpPr>
          <p:nvPr/>
        </p:nvSpPr>
        <p:spPr bwMode="auto">
          <a:xfrm>
            <a:off x="1447800" y="3429000"/>
            <a:ext cx="7696200" cy="0"/>
          </a:xfrm>
          <a:prstGeom prst="line">
            <a:avLst/>
          </a:prstGeom>
          <a:noFill/>
          <a:ln w="76200">
            <a:solidFill>
              <a:schemeClr val="accent1"/>
            </a:solidFill>
            <a:round/>
            <a:headEnd/>
            <a:tailEnd/>
          </a:ln>
          <a:effectLst/>
        </p:spPr>
        <p:txBody>
          <a:bodyPr wrap="none" anchor="ctr"/>
          <a:lstStyle/>
          <a:p>
            <a:endParaRPr lang="en-US"/>
          </a:p>
        </p:txBody>
      </p:sp>
      <p:pic>
        <p:nvPicPr>
          <p:cNvPr id="11312" name="Picture 48" descr="psu"/>
          <p:cNvPicPr>
            <a:picLocks noChangeAspect="1" noChangeArrowheads="1"/>
          </p:cNvPicPr>
          <p:nvPr/>
        </p:nvPicPr>
        <p:blipFill>
          <a:blip r:embed="rId2" cstate="print"/>
          <a:srcRect/>
          <a:stretch>
            <a:fillRect/>
          </a:stretch>
        </p:blipFill>
        <p:spPr bwMode="auto">
          <a:xfrm>
            <a:off x="0" y="166688"/>
            <a:ext cx="1447800" cy="671512"/>
          </a:xfrm>
          <a:prstGeom prst="rect">
            <a:avLst/>
          </a:prstGeom>
          <a:noFill/>
        </p:spPr>
      </p:pic>
      <p:pic>
        <p:nvPicPr>
          <p:cNvPr id="11320" name="Picture 56" descr="frame1副本"/>
          <p:cNvPicPr>
            <a:picLocks noChangeAspect="1" noChangeArrowheads="1"/>
          </p:cNvPicPr>
          <p:nvPr/>
        </p:nvPicPr>
        <p:blipFill>
          <a:blip r:embed="rId3" cstate="print"/>
          <a:srcRect/>
          <a:stretch>
            <a:fillRect/>
          </a:stretch>
        </p:blipFill>
        <p:spPr bwMode="auto">
          <a:xfrm>
            <a:off x="0" y="928688"/>
            <a:ext cx="1447800" cy="442912"/>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362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1367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267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267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858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219200"/>
            <a:ext cx="8686800" cy="4953000"/>
          </a:xfrm>
        </p:spPr>
        <p:txBody>
          <a:bodyPr/>
          <a:lstStyle>
            <a:lvl1pPr>
              <a:defRPr sz="3200">
                <a:latin typeface="Times New Roman" pitchFamily="18" charset="0"/>
                <a:cs typeface="Times New Roman" pitchFamily="18" charset="0"/>
              </a:defRPr>
            </a:lvl1pPr>
            <a:lvl2pPr>
              <a:defRPr sz="28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192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7" name="Rectangle 83"/>
          <p:cNvSpPr>
            <a:spLocks noChangeArrowheads="1"/>
          </p:cNvSpPr>
          <p:nvPr/>
        </p:nvSpPr>
        <p:spPr bwMode="auto">
          <a:xfrm>
            <a:off x="0" y="0"/>
            <a:ext cx="9144000" cy="228600"/>
          </a:xfrm>
          <a:prstGeom prst="rect">
            <a:avLst/>
          </a:prstGeom>
          <a:solidFill>
            <a:srgbClr val="807999"/>
          </a:solidFill>
          <a:ln w="9525">
            <a:noFill/>
            <a:miter lim="800000"/>
            <a:headEnd/>
            <a:tailEnd/>
          </a:ln>
          <a:effectLst/>
        </p:spPr>
        <p:txBody>
          <a:bodyPr wrap="none" anchor="ctr"/>
          <a:lstStyle/>
          <a:p>
            <a:endParaRPr lang="en-US"/>
          </a:p>
        </p:txBody>
      </p:sp>
      <p:sp>
        <p:nvSpPr>
          <p:cNvPr id="1087" name="Rectangle 63"/>
          <p:cNvSpPr>
            <a:spLocks noChangeArrowheads="1"/>
          </p:cNvSpPr>
          <p:nvPr/>
        </p:nvSpPr>
        <p:spPr bwMode="auto">
          <a:xfrm>
            <a:off x="8451850" y="-31750"/>
            <a:ext cx="615950" cy="260350"/>
          </a:xfrm>
          <a:prstGeom prst="rect">
            <a:avLst/>
          </a:prstGeom>
          <a:noFill/>
          <a:ln w="9525">
            <a:noFill/>
            <a:miter lim="800000"/>
            <a:headEnd/>
            <a:tailEnd/>
          </a:ln>
          <a:effectLst/>
        </p:spPr>
        <p:txBody>
          <a:bodyPr wrap="none" lIns="76264" tIns="38131" rIns="76264" bIns="38131" anchor="ctr"/>
          <a:lstStyle/>
          <a:p>
            <a:pPr algn="r" eaLnBrk="0" hangingPunct="0"/>
            <a:endParaRPr lang="de-DE" sz="1000" dirty="0">
              <a:solidFill>
                <a:schemeClr val="bg1"/>
              </a:solidFill>
              <a:latin typeface="Arial" pitchFamily="34" charset="0"/>
            </a:endParaRPr>
          </a:p>
        </p:txBody>
      </p:sp>
      <p:sp>
        <p:nvSpPr>
          <p:cNvPr id="1089" name="Rectangle 65"/>
          <p:cNvSpPr>
            <a:spLocks noGrp="1" noChangeArrowheads="1"/>
          </p:cNvSpPr>
          <p:nvPr>
            <p:ph type="body" idx="1"/>
          </p:nvPr>
        </p:nvSpPr>
        <p:spPr bwMode="auto">
          <a:xfrm>
            <a:off x="304800" y="1219200"/>
            <a:ext cx="8686800" cy="495300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smtClean="0"/>
          </a:p>
        </p:txBody>
      </p:sp>
      <p:sp>
        <p:nvSpPr>
          <p:cNvPr id="1102" name="Rectangle 78"/>
          <p:cNvSpPr>
            <a:spLocks noChangeArrowheads="1"/>
          </p:cNvSpPr>
          <p:nvPr/>
        </p:nvSpPr>
        <p:spPr bwMode="auto">
          <a:xfrm>
            <a:off x="0" y="228600"/>
            <a:ext cx="9144000" cy="838200"/>
          </a:xfrm>
          <a:prstGeom prst="rect">
            <a:avLst/>
          </a:prstGeom>
          <a:solidFill>
            <a:srgbClr val="80AC99"/>
          </a:solidFill>
          <a:ln w="9525">
            <a:noFill/>
            <a:miter lim="800000"/>
            <a:headEnd/>
            <a:tailEnd/>
          </a:ln>
          <a:effectLst/>
        </p:spPr>
        <p:txBody>
          <a:bodyPr wrap="none" anchor="ctr"/>
          <a:lstStyle/>
          <a:p>
            <a:endParaRPr lang="en-US"/>
          </a:p>
        </p:txBody>
      </p:sp>
      <p:sp>
        <p:nvSpPr>
          <p:cNvPr id="1085" name="Rectangle 61"/>
          <p:cNvSpPr>
            <a:spLocks noGrp="1" noChangeArrowheads="1"/>
          </p:cNvSpPr>
          <p:nvPr>
            <p:ph type="title"/>
          </p:nvPr>
        </p:nvSpPr>
        <p:spPr bwMode="auto">
          <a:xfrm>
            <a:off x="533400" y="304800"/>
            <a:ext cx="8458200" cy="685800"/>
          </a:xfrm>
          <a:prstGeom prst="rect">
            <a:avLst/>
          </a:prstGeom>
          <a:noFill/>
          <a:ln w="9525">
            <a:noFill/>
            <a:miter lim="800000"/>
            <a:headEnd/>
            <a:tailEnd/>
          </a:ln>
          <a:effectLst/>
        </p:spPr>
        <p:txBody>
          <a:bodyPr vert="horz" wrap="square" lIns="0" tIns="0" rIns="91440" bIns="45720" numCol="1" anchor="ctr" anchorCtr="0" compatLnSpc="1">
            <a:prstTxWarp prst="textNoShape">
              <a:avLst/>
            </a:prstTxWarp>
          </a:bodyPr>
          <a:lstStyle/>
          <a:p>
            <a:pPr lvl="0"/>
            <a:r>
              <a:rPr lang="en-US" dirty="0" smtClean="0"/>
              <a:t>Click to edit Master title style</a:t>
            </a:r>
            <a:endParaRPr lang="de-DE" dirty="0" smtClean="0"/>
          </a:p>
        </p:txBody>
      </p:sp>
      <p:sp>
        <p:nvSpPr>
          <p:cNvPr id="1115" name="Rectangle 91"/>
          <p:cNvSpPr>
            <a:spLocks noChangeArrowheads="1"/>
          </p:cNvSpPr>
          <p:nvPr/>
        </p:nvSpPr>
        <p:spPr bwMode="auto">
          <a:xfrm>
            <a:off x="0" y="6477000"/>
            <a:ext cx="9144000" cy="381000"/>
          </a:xfrm>
          <a:prstGeom prst="rect">
            <a:avLst/>
          </a:prstGeom>
          <a:solidFill>
            <a:srgbClr val="82799E"/>
          </a:solidFill>
          <a:ln w="9525">
            <a:noFill/>
            <a:miter lim="800000"/>
            <a:headEnd/>
            <a:tailEnd/>
          </a:ln>
          <a:effectLst/>
        </p:spPr>
        <p:txBody>
          <a:bodyPr wrap="none" anchor="ctr"/>
          <a:lstStyle/>
          <a:p>
            <a:endParaRPr lang="en-US"/>
          </a:p>
        </p:txBody>
      </p:sp>
      <p:pic>
        <p:nvPicPr>
          <p:cNvPr id="1121" name="Picture 97"/>
          <p:cNvPicPr>
            <a:picLocks noChangeAspect="1" noChangeArrowheads="1"/>
          </p:cNvPicPr>
          <p:nvPr/>
        </p:nvPicPr>
        <p:blipFill>
          <a:blip r:embed="rId14" cstate="print"/>
          <a:srcRect/>
          <a:stretch>
            <a:fillRect/>
          </a:stretch>
        </p:blipFill>
        <p:spPr bwMode="auto">
          <a:xfrm>
            <a:off x="8153400" y="6484938"/>
            <a:ext cx="990600" cy="373062"/>
          </a:xfrm>
          <a:prstGeom prst="rect">
            <a:avLst/>
          </a:prstGeom>
          <a:noFill/>
          <a:ln w="9525">
            <a:noFill/>
            <a:miter lim="800000"/>
            <a:headEnd/>
            <a:tailEnd/>
          </a:ln>
          <a:effectLst/>
        </p:spPr>
      </p:pic>
      <p:pic>
        <p:nvPicPr>
          <p:cNvPr id="1122" name="Picture 98"/>
          <p:cNvPicPr>
            <a:picLocks noChangeAspect="1" noChangeArrowheads="1"/>
          </p:cNvPicPr>
          <p:nvPr/>
        </p:nvPicPr>
        <p:blipFill>
          <a:blip r:embed="rId15" cstate="print"/>
          <a:srcRect/>
          <a:stretch>
            <a:fillRect/>
          </a:stretch>
        </p:blipFill>
        <p:spPr bwMode="auto">
          <a:xfrm>
            <a:off x="0" y="6477000"/>
            <a:ext cx="8153400" cy="381000"/>
          </a:xfrm>
          <a:prstGeom prst="rect">
            <a:avLst/>
          </a:prstGeom>
          <a:noFill/>
          <a:ln w="9525">
            <a:noFill/>
            <a:miter lim="800000"/>
            <a:headEnd/>
            <a:tailEnd/>
          </a:ln>
          <a:effectLst/>
        </p:spPr>
      </p:pic>
      <p:pic>
        <p:nvPicPr>
          <p:cNvPr id="1126" name="Picture 102" descr="frame1副本"/>
          <p:cNvPicPr>
            <a:picLocks noChangeAspect="1" noChangeArrowheads="1"/>
          </p:cNvPicPr>
          <p:nvPr/>
        </p:nvPicPr>
        <p:blipFill>
          <a:blip r:embed="rId16" cstate="print"/>
          <a:srcRect/>
          <a:stretch>
            <a:fillRect/>
          </a:stretch>
        </p:blipFill>
        <p:spPr bwMode="auto">
          <a:xfrm>
            <a:off x="7086600" y="6508750"/>
            <a:ext cx="1143000" cy="349250"/>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3600" b="1">
          <a:solidFill>
            <a:schemeClr val="bg1"/>
          </a:solidFill>
          <a:latin typeface="+mj-lt"/>
          <a:ea typeface="+mj-ea"/>
          <a:cs typeface="+mj-cs"/>
        </a:defRPr>
      </a:lvl1pPr>
      <a:lvl2pPr algn="l" rtl="0" eaLnBrk="1" fontAlgn="base" hangingPunct="1">
        <a:lnSpc>
          <a:spcPct val="90000"/>
        </a:lnSpc>
        <a:spcBef>
          <a:spcPct val="0"/>
        </a:spcBef>
        <a:spcAft>
          <a:spcPct val="0"/>
        </a:spcAft>
        <a:defRPr sz="2800" b="1">
          <a:solidFill>
            <a:schemeClr val="bg1"/>
          </a:solidFill>
          <a:latin typeface="Arial" pitchFamily="34" charset="0"/>
        </a:defRPr>
      </a:lvl2pPr>
      <a:lvl3pPr algn="l" rtl="0" eaLnBrk="1" fontAlgn="base" hangingPunct="1">
        <a:lnSpc>
          <a:spcPct val="90000"/>
        </a:lnSpc>
        <a:spcBef>
          <a:spcPct val="0"/>
        </a:spcBef>
        <a:spcAft>
          <a:spcPct val="0"/>
        </a:spcAft>
        <a:defRPr sz="2800" b="1">
          <a:solidFill>
            <a:schemeClr val="bg1"/>
          </a:solidFill>
          <a:latin typeface="Arial" pitchFamily="34" charset="0"/>
        </a:defRPr>
      </a:lvl3pPr>
      <a:lvl4pPr algn="l" rtl="0" eaLnBrk="1" fontAlgn="base" hangingPunct="1">
        <a:lnSpc>
          <a:spcPct val="90000"/>
        </a:lnSpc>
        <a:spcBef>
          <a:spcPct val="0"/>
        </a:spcBef>
        <a:spcAft>
          <a:spcPct val="0"/>
        </a:spcAft>
        <a:defRPr sz="2800" b="1">
          <a:solidFill>
            <a:schemeClr val="bg1"/>
          </a:solidFill>
          <a:latin typeface="Arial" pitchFamily="34" charset="0"/>
        </a:defRPr>
      </a:lvl4pPr>
      <a:lvl5pPr algn="l" rtl="0" eaLnBrk="1" fontAlgn="base" hangingPunct="1">
        <a:lnSpc>
          <a:spcPct val="90000"/>
        </a:lnSpc>
        <a:spcBef>
          <a:spcPct val="0"/>
        </a:spcBef>
        <a:spcAft>
          <a:spcPct val="0"/>
        </a:spcAft>
        <a:defRPr sz="2800" b="1">
          <a:solidFill>
            <a:schemeClr val="bg1"/>
          </a:solidFill>
          <a:latin typeface="Arial" pitchFamily="34" charset="0"/>
        </a:defRPr>
      </a:lvl5pPr>
      <a:lvl6pPr marL="457200" algn="l" rtl="0" eaLnBrk="1" fontAlgn="base" hangingPunct="1">
        <a:lnSpc>
          <a:spcPct val="90000"/>
        </a:lnSpc>
        <a:spcBef>
          <a:spcPct val="0"/>
        </a:spcBef>
        <a:spcAft>
          <a:spcPct val="0"/>
        </a:spcAft>
        <a:defRPr sz="2800" b="1">
          <a:solidFill>
            <a:schemeClr val="bg1"/>
          </a:solidFill>
          <a:latin typeface="Arial" pitchFamily="34" charset="0"/>
        </a:defRPr>
      </a:lvl6pPr>
      <a:lvl7pPr marL="914400" algn="l" rtl="0" eaLnBrk="1" fontAlgn="base" hangingPunct="1">
        <a:lnSpc>
          <a:spcPct val="90000"/>
        </a:lnSpc>
        <a:spcBef>
          <a:spcPct val="0"/>
        </a:spcBef>
        <a:spcAft>
          <a:spcPct val="0"/>
        </a:spcAft>
        <a:defRPr sz="2800" b="1">
          <a:solidFill>
            <a:schemeClr val="bg1"/>
          </a:solidFill>
          <a:latin typeface="Arial" pitchFamily="34" charset="0"/>
        </a:defRPr>
      </a:lvl7pPr>
      <a:lvl8pPr marL="1371600" algn="l" rtl="0" eaLnBrk="1" fontAlgn="base" hangingPunct="1">
        <a:lnSpc>
          <a:spcPct val="90000"/>
        </a:lnSpc>
        <a:spcBef>
          <a:spcPct val="0"/>
        </a:spcBef>
        <a:spcAft>
          <a:spcPct val="0"/>
        </a:spcAft>
        <a:defRPr sz="2800" b="1">
          <a:solidFill>
            <a:schemeClr val="bg1"/>
          </a:solidFill>
          <a:latin typeface="Arial" pitchFamily="34" charset="0"/>
        </a:defRPr>
      </a:lvl8pPr>
      <a:lvl9pPr marL="1828800" algn="l" rtl="0" eaLnBrk="1" fontAlgn="base" hangingPunct="1">
        <a:lnSpc>
          <a:spcPct val="90000"/>
        </a:lnSpc>
        <a:spcBef>
          <a:spcPct val="0"/>
        </a:spcBef>
        <a:spcAft>
          <a:spcPct val="0"/>
        </a:spcAft>
        <a:defRPr sz="2800" b="1">
          <a:solidFill>
            <a:schemeClr val="bg1"/>
          </a:solidFill>
          <a:latin typeface="Arial" pitchFamily="34" charset="0"/>
        </a:defRPr>
      </a:lvl9pPr>
    </p:titleStyle>
    <p:bodyStyle>
      <a:lvl1pPr marL="352425" indent="-352425" algn="l" rtl="0" eaLnBrk="1" fontAlgn="base" hangingPunct="1">
        <a:lnSpc>
          <a:spcPct val="95000"/>
        </a:lnSpc>
        <a:spcBef>
          <a:spcPct val="0"/>
        </a:spcBef>
        <a:spcAft>
          <a:spcPct val="30000"/>
        </a:spcAft>
        <a:buClr>
          <a:srgbClr val="807999"/>
        </a:buClr>
        <a:buFont typeface="Wingdings" pitchFamily="2" charset="2"/>
        <a:buChar char="n"/>
        <a:defRPr sz="3200">
          <a:solidFill>
            <a:srgbClr val="000000"/>
          </a:solidFill>
          <a:latin typeface="Times New Roman" pitchFamily="18" charset="0"/>
          <a:ea typeface="+mn-ea"/>
          <a:cs typeface="Times New Roman" pitchFamily="18" charset="0"/>
        </a:defRPr>
      </a:lvl1pPr>
      <a:lvl2pPr marL="757238" indent="-290513" algn="l" rtl="0" eaLnBrk="1" fontAlgn="base" hangingPunct="1">
        <a:lnSpc>
          <a:spcPct val="95000"/>
        </a:lnSpc>
        <a:spcBef>
          <a:spcPct val="0"/>
        </a:spcBef>
        <a:spcAft>
          <a:spcPct val="30000"/>
        </a:spcAft>
        <a:buClr>
          <a:srgbClr val="80AC99"/>
        </a:buClr>
        <a:buFont typeface="Wingdings" pitchFamily="2" charset="2"/>
        <a:buChar char="n"/>
        <a:defRPr sz="2800">
          <a:solidFill>
            <a:srgbClr val="000000"/>
          </a:solidFill>
          <a:latin typeface="Times New Roman" pitchFamily="18" charset="0"/>
          <a:cs typeface="Times New Roman" pitchFamily="18" charset="0"/>
        </a:defRPr>
      </a:lvl2pPr>
      <a:lvl3pPr marL="1089025" indent="-217488" algn="l" rtl="0" eaLnBrk="1" fontAlgn="base" hangingPunct="1">
        <a:lnSpc>
          <a:spcPct val="95000"/>
        </a:lnSpc>
        <a:spcBef>
          <a:spcPct val="0"/>
        </a:spcBef>
        <a:spcAft>
          <a:spcPct val="30000"/>
        </a:spcAft>
        <a:buClr>
          <a:schemeClr val="accent1"/>
        </a:buClr>
        <a:buSzPct val="75000"/>
        <a:buFont typeface="Wingdings" pitchFamily="2" charset="2"/>
        <a:buChar char="n"/>
        <a:defRPr sz="2400">
          <a:solidFill>
            <a:srgbClr val="002B5D"/>
          </a:solidFill>
          <a:latin typeface="Times New Roman" pitchFamily="18" charset="0"/>
          <a:cs typeface="Times New Roman" pitchFamily="18" charset="0"/>
        </a:defRPr>
      </a:lvl3pPr>
      <a:lvl4pPr marL="1797050" indent="-228600" algn="l" rtl="0" eaLnBrk="1" fontAlgn="base" hangingPunct="1">
        <a:lnSpc>
          <a:spcPts val="2200"/>
        </a:lnSpc>
        <a:spcBef>
          <a:spcPct val="0"/>
        </a:spcBef>
        <a:spcAft>
          <a:spcPts val="400"/>
        </a:spcAft>
        <a:buChar char="–"/>
        <a:defRPr sz="2000">
          <a:solidFill>
            <a:srgbClr val="002B5D"/>
          </a:solidFill>
          <a:latin typeface="Times New Roman" pitchFamily="18" charset="0"/>
          <a:cs typeface="Times New Roman" pitchFamily="18" charset="0"/>
        </a:defRPr>
      </a:lvl4pPr>
      <a:lvl5pPr marL="2216150" indent="-228600" algn="l" rtl="0" eaLnBrk="1" fontAlgn="base" hangingPunct="1">
        <a:lnSpc>
          <a:spcPts val="2200"/>
        </a:lnSpc>
        <a:spcBef>
          <a:spcPct val="0"/>
        </a:spcBef>
        <a:spcAft>
          <a:spcPts val="400"/>
        </a:spcAft>
        <a:buChar char="»"/>
        <a:defRPr sz="2000">
          <a:solidFill>
            <a:srgbClr val="002B5D"/>
          </a:solidFill>
          <a:latin typeface="Times New Roman" pitchFamily="18" charset="0"/>
          <a:cs typeface="Times New Roman" pitchFamily="18" charset="0"/>
        </a:defRPr>
      </a:lvl5pPr>
      <a:lvl6pPr marL="2673350" indent="-228600" algn="l" rtl="0" eaLnBrk="1" fontAlgn="base" hangingPunct="1">
        <a:lnSpc>
          <a:spcPts val="2200"/>
        </a:lnSpc>
        <a:spcBef>
          <a:spcPct val="0"/>
        </a:spcBef>
        <a:spcAft>
          <a:spcPts val="400"/>
        </a:spcAft>
        <a:buChar char="»"/>
        <a:defRPr sz="1600">
          <a:solidFill>
            <a:srgbClr val="002B5D"/>
          </a:solidFill>
          <a:latin typeface="+mn-lt"/>
        </a:defRPr>
      </a:lvl6pPr>
      <a:lvl7pPr marL="3130550" indent="-228600" algn="l" rtl="0" eaLnBrk="1" fontAlgn="base" hangingPunct="1">
        <a:lnSpc>
          <a:spcPts val="2200"/>
        </a:lnSpc>
        <a:spcBef>
          <a:spcPct val="0"/>
        </a:spcBef>
        <a:spcAft>
          <a:spcPts val="400"/>
        </a:spcAft>
        <a:buChar char="»"/>
        <a:defRPr sz="1600">
          <a:solidFill>
            <a:srgbClr val="002B5D"/>
          </a:solidFill>
          <a:latin typeface="+mn-lt"/>
        </a:defRPr>
      </a:lvl7pPr>
      <a:lvl8pPr marL="3587750" indent="-228600" algn="l" rtl="0" eaLnBrk="1" fontAlgn="base" hangingPunct="1">
        <a:lnSpc>
          <a:spcPts val="2200"/>
        </a:lnSpc>
        <a:spcBef>
          <a:spcPct val="0"/>
        </a:spcBef>
        <a:spcAft>
          <a:spcPts val="400"/>
        </a:spcAft>
        <a:buChar char="»"/>
        <a:defRPr sz="1600">
          <a:solidFill>
            <a:srgbClr val="002B5D"/>
          </a:solidFill>
          <a:latin typeface="+mn-lt"/>
        </a:defRPr>
      </a:lvl8pPr>
      <a:lvl9pPr marL="4044950" indent="-228600" algn="l" rtl="0" eaLnBrk="1" fontAlgn="base" hangingPunct="1">
        <a:lnSpc>
          <a:spcPts val="2200"/>
        </a:lnSpc>
        <a:spcBef>
          <a:spcPct val="0"/>
        </a:spcBef>
        <a:spcAft>
          <a:spcPts val="400"/>
        </a:spcAft>
        <a:buChar char="»"/>
        <a:defRPr sz="1600">
          <a:solidFill>
            <a:srgbClr val="002B5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2.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10"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png"/><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4.png"/><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7.bin"/><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1.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 Id="rId9"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4.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2133600"/>
            <a:ext cx="7162800" cy="1143001"/>
          </a:xfrm>
        </p:spPr>
        <p:txBody>
          <a:bodyPr>
            <a:noAutofit/>
          </a:bodyPr>
          <a:lstStyle/>
          <a:p>
            <a:r>
              <a:rPr lang="en-US" sz="3600" dirty="0" smtClean="0"/>
              <a:t>User-Centric Data Dissemination in Disruption Tolerant Networks</a:t>
            </a:r>
            <a:endParaRPr lang="en-US" sz="3600" dirty="0"/>
          </a:p>
        </p:txBody>
      </p:sp>
      <p:sp>
        <p:nvSpPr>
          <p:cNvPr id="3" name="Subtitle 2"/>
          <p:cNvSpPr>
            <a:spLocks noGrp="1"/>
          </p:cNvSpPr>
          <p:nvPr>
            <p:ph type="subTitle" sz="quarter" idx="1"/>
          </p:nvPr>
        </p:nvSpPr>
        <p:spPr>
          <a:xfrm>
            <a:off x="1600200" y="3581400"/>
            <a:ext cx="7543800" cy="2590800"/>
          </a:xfrm>
        </p:spPr>
        <p:txBody>
          <a:bodyPr/>
          <a:lstStyle/>
          <a:p>
            <a:r>
              <a:rPr lang="en-US" sz="3200" b="0" dirty="0" smtClean="0"/>
              <a:t>Wei </a:t>
            </a:r>
            <a:r>
              <a:rPr lang="en-US" sz="3200" b="0" dirty="0" err="1" smtClean="0"/>
              <a:t>Gao</a:t>
            </a:r>
            <a:r>
              <a:rPr lang="en-US" sz="3200" b="0" dirty="0" smtClean="0"/>
              <a:t> and Guohong Cao</a:t>
            </a:r>
          </a:p>
          <a:p>
            <a:endParaRPr lang="en-US" sz="2800" b="0" dirty="0" smtClean="0"/>
          </a:p>
          <a:p>
            <a:r>
              <a:rPr lang="en-US" sz="2800" b="0" dirty="0" smtClean="0"/>
              <a:t>Dept. of Computer Science and Engineering</a:t>
            </a:r>
          </a:p>
          <a:p>
            <a:r>
              <a:rPr lang="en-US" sz="2800" b="0" dirty="0" smtClean="0"/>
              <a:t>Pennsylvania State University</a:t>
            </a:r>
          </a:p>
          <a:p>
            <a:endParaRPr lang="en-US" sz="2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a:t>
            </a:r>
            <a:endParaRPr lang="en-US" dirty="0"/>
          </a:p>
        </p:txBody>
      </p:sp>
      <p:sp>
        <p:nvSpPr>
          <p:cNvPr id="3" name="Content Placeholder 2"/>
          <p:cNvSpPr>
            <a:spLocks noGrp="1"/>
          </p:cNvSpPr>
          <p:nvPr>
            <p:ph idx="1"/>
          </p:nvPr>
        </p:nvSpPr>
        <p:spPr/>
        <p:txBody>
          <a:bodyPr/>
          <a:lstStyle/>
          <a:p>
            <a:r>
              <a:rPr lang="en-US" dirty="0" smtClean="0"/>
              <a:t>Node contacts are described by the network contact graph </a:t>
            </a:r>
            <a:r>
              <a:rPr lang="en-US" i="1" dirty="0" smtClean="0"/>
              <a:t>G(V,E)</a:t>
            </a:r>
          </a:p>
          <a:p>
            <a:pPr lvl="1"/>
            <a:r>
              <a:rPr lang="en-US" dirty="0" smtClean="0"/>
              <a:t>Contact process between nodes                is described by \</a:t>
            </a:r>
          </a:p>
          <a:p>
            <a:pPr lvl="1"/>
            <a:r>
              <a:rPr lang="en-US" dirty="0" smtClean="0"/>
              <a:t>Pairwise inter-contact time is assumed to be exponentially distributed</a:t>
            </a:r>
          </a:p>
          <a:p>
            <a:pPr lvl="1">
              <a:buNone/>
            </a:pPr>
            <a:endParaRPr lang="en-US" dirty="0"/>
          </a:p>
        </p:txBody>
      </p:sp>
      <p:graphicFrame>
        <p:nvGraphicFramePr>
          <p:cNvPr id="4" name="Object 3"/>
          <p:cNvGraphicFramePr>
            <a:graphicFrameLocks noChangeAspect="1"/>
          </p:cNvGraphicFramePr>
          <p:nvPr/>
        </p:nvGraphicFramePr>
        <p:xfrm>
          <a:off x="5562600" y="2302033"/>
          <a:ext cx="1219200" cy="364967"/>
        </p:xfrm>
        <a:graphic>
          <a:graphicData uri="http://schemas.openxmlformats.org/presentationml/2006/ole">
            <p:oleObj spid="_x0000_s128002" name="Formula" r:id="rId4" imgW="738000" imgH="221040" progId="Equation.Ribbit">
              <p:embed/>
            </p:oleObj>
          </a:graphicData>
        </a:graphic>
      </p:graphicFrame>
      <p:graphicFrame>
        <p:nvGraphicFramePr>
          <p:cNvPr id="5" name="Object 4"/>
          <p:cNvGraphicFramePr>
            <a:graphicFrameLocks noChangeAspect="1"/>
          </p:cNvGraphicFramePr>
          <p:nvPr/>
        </p:nvGraphicFramePr>
        <p:xfrm>
          <a:off x="1447800" y="2713892"/>
          <a:ext cx="1143000" cy="410308"/>
        </p:xfrm>
        <a:graphic>
          <a:graphicData uri="http://schemas.openxmlformats.org/presentationml/2006/ole">
            <p:oleObj spid="_x0000_s128003" name="Formula" r:id="rId5" imgW="687240" imgH="246600" progId="Equation.Ribbit">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Interest &amp; Data Model</a:t>
            </a:r>
            <a:endParaRPr lang="en-US" dirty="0"/>
          </a:p>
        </p:txBody>
      </p:sp>
      <p:sp>
        <p:nvSpPr>
          <p:cNvPr id="3" name="Content Placeholder 2"/>
          <p:cNvSpPr>
            <a:spLocks noGrp="1"/>
          </p:cNvSpPr>
          <p:nvPr>
            <p:ph idx="1"/>
          </p:nvPr>
        </p:nvSpPr>
        <p:spPr/>
        <p:txBody>
          <a:bodyPr/>
          <a:lstStyle/>
          <a:p>
            <a:r>
              <a:rPr lang="en-US" dirty="0" smtClean="0"/>
              <a:t>Probabilistic modeling</a:t>
            </a:r>
          </a:p>
          <a:p>
            <a:r>
              <a:rPr lang="en-US" dirty="0" smtClean="0"/>
              <a:t>Keyword-based model on user interest and data</a:t>
            </a:r>
          </a:p>
          <a:p>
            <a:pPr lvl="1"/>
            <a:r>
              <a:rPr lang="en-US" dirty="0" smtClean="0"/>
              <a:t>Fixed keyword space      with size </a:t>
            </a:r>
            <a:r>
              <a:rPr lang="en-US" i="1" dirty="0" smtClean="0"/>
              <a:t>M</a:t>
            </a:r>
          </a:p>
          <a:p>
            <a:pPr lvl="1"/>
            <a:endParaRPr lang="en-US" dirty="0"/>
          </a:p>
        </p:txBody>
      </p:sp>
      <p:graphicFrame>
        <p:nvGraphicFramePr>
          <p:cNvPr id="4" name="Object 3"/>
          <p:cNvGraphicFramePr>
            <a:graphicFrameLocks noChangeAspect="1"/>
          </p:cNvGraphicFramePr>
          <p:nvPr/>
        </p:nvGraphicFramePr>
        <p:xfrm>
          <a:off x="4114800" y="2438400"/>
          <a:ext cx="307675" cy="381000"/>
        </p:xfrm>
        <a:graphic>
          <a:graphicData uri="http://schemas.openxmlformats.org/presentationml/2006/ole">
            <p:oleObj spid="_x0000_s129026" name="Formula" r:id="rId4" imgW="171720" imgH="212400" progId="Equation.Ribbit">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Interest &amp; Data Model</a:t>
            </a:r>
            <a:endParaRPr lang="en-US" dirty="0"/>
          </a:p>
        </p:txBody>
      </p:sp>
      <p:sp>
        <p:nvSpPr>
          <p:cNvPr id="3" name="Content Placeholder 2"/>
          <p:cNvSpPr>
            <a:spLocks noGrp="1"/>
          </p:cNvSpPr>
          <p:nvPr>
            <p:ph idx="1"/>
          </p:nvPr>
        </p:nvSpPr>
        <p:spPr/>
        <p:txBody>
          <a:bodyPr/>
          <a:lstStyle/>
          <a:p>
            <a:r>
              <a:rPr lang="en-US" sz="2800" dirty="0" smtClean="0"/>
              <a:t>Interest profile of user </a:t>
            </a:r>
            <a:r>
              <a:rPr lang="en-US" sz="2800" i="1" dirty="0" err="1" smtClean="0"/>
              <a:t>i</a:t>
            </a:r>
            <a:endParaRPr lang="en-US" sz="2800" i="1" dirty="0" smtClean="0"/>
          </a:p>
          <a:p>
            <a:pPr lvl="1"/>
            <a:r>
              <a:rPr lang="en-US" sz="2400" dirty="0" smtClean="0"/>
              <a:t>              probability vector</a:t>
            </a:r>
          </a:p>
          <a:p>
            <a:pPr lvl="1"/>
            <a:r>
              <a:rPr lang="en-US" sz="2400" i="1" dirty="0" err="1" smtClean="0"/>
              <a:t>p</a:t>
            </a:r>
            <a:r>
              <a:rPr lang="en-US" sz="2400" i="1" baseline="-25000" dirty="0" err="1" smtClean="0"/>
              <a:t>ij</a:t>
            </a:r>
            <a:r>
              <a:rPr lang="en-US" sz="2400" dirty="0" smtClean="0"/>
              <a:t>: </a:t>
            </a:r>
            <a:r>
              <a:rPr lang="en-US" sz="2400" i="1" dirty="0" err="1" smtClean="0"/>
              <a:t>i</a:t>
            </a:r>
            <a:r>
              <a:rPr lang="en-US" sz="2400" dirty="0" err="1" smtClean="0"/>
              <a:t>’s</a:t>
            </a:r>
            <a:r>
              <a:rPr lang="en-US" sz="2400" dirty="0" smtClean="0"/>
              <a:t> probability to be interested in the </a:t>
            </a:r>
            <a:r>
              <a:rPr lang="en-US" sz="2400" i="1" dirty="0" smtClean="0"/>
              <a:t>j</a:t>
            </a:r>
            <a:r>
              <a:rPr lang="en-US" sz="2400" dirty="0" smtClean="0"/>
              <a:t>-</a:t>
            </a:r>
            <a:r>
              <a:rPr lang="en-US" sz="2400" dirty="0" err="1" smtClean="0"/>
              <a:t>th</a:t>
            </a:r>
            <a:r>
              <a:rPr lang="en-US" sz="2400" dirty="0" smtClean="0"/>
              <a:t> keyword</a:t>
            </a:r>
          </a:p>
          <a:p>
            <a:r>
              <a:rPr lang="en-US" sz="2800" dirty="0" smtClean="0"/>
              <a:t>Data item</a:t>
            </a:r>
          </a:p>
          <a:p>
            <a:pPr lvl="1"/>
            <a:r>
              <a:rPr lang="en-US" sz="2400" i="1" dirty="0" smtClean="0"/>
              <a:t>n</a:t>
            </a:r>
            <a:r>
              <a:rPr lang="en-US" sz="2400" dirty="0" smtClean="0"/>
              <a:t> keywords                              and weights         indicating the importance of </a:t>
            </a:r>
            <a:r>
              <a:rPr lang="en-US" sz="2400" i="1" dirty="0" err="1" smtClean="0"/>
              <a:t>k</a:t>
            </a:r>
            <a:r>
              <a:rPr lang="en-US" sz="2400" i="1" baseline="-25000" dirty="0" err="1" smtClean="0"/>
              <a:t>i</a:t>
            </a:r>
            <a:r>
              <a:rPr lang="en-US" sz="2400" dirty="0" smtClean="0"/>
              <a:t> in describing data </a:t>
            </a:r>
            <a:endParaRPr lang="en-US" sz="2400" baseline="-25000" dirty="0" smtClean="0"/>
          </a:p>
          <a:p>
            <a:pPr lvl="1"/>
            <a:r>
              <a:rPr lang="en-US" sz="2400" dirty="0" smtClean="0"/>
              <a:t>Vector                                          where </a:t>
            </a:r>
          </a:p>
          <a:p>
            <a:endParaRPr lang="en-US" sz="2800" dirty="0" smtClean="0"/>
          </a:p>
          <a:p>
            <a:r>
              <a:rPr lang="en-US" sz="2800" dirty="0" smtClean="0"/>
              <a:t>User interest probability:</a:t>
            </a:r>
          </a:p>
          <a:p>
            <a:pPr lvl="1"/>
            <a:endParaRPr lang="en-US" sz="2400" dirty="0" smtClean="0"/>
          </a:p>
          <a:p>
            <a:pPr lvl="1"/>
            <a:r>
              <a:rPr lang="en-US" sz="2400" dirty="0" smtClean="0"/>
              <a:t>Node </a:t>
            </a:r>
            <a:r>
              <a:rPr lang="en-US" sz="2400" i="1" dirty="0" err="1" smtClean="0"/>
              <a:t>i</a:t>
            </a:r>
            <a:r>
              <a:rPr lang="en-US" sz="2400" dirty="0" err="1" smtClean="0"/>
              <a:t>’s</a:t>
            </a:r>
            <a:r>
              <a:rPr lang="en-US" sz="2400" dirty="0" smtClean="0"/>
              <a:t> interest probability is estimated by other nodes</a:t>
            </a:r>
            <a:endParaRPr lang="en-US" sz="2400" dirty="0"/>
          </a:p>
        </p:txBody>
      </p:sp>
      <p:graphicFrame>
        <p:nvGraphicFramePr>
          <p:cNvPr id="4" name="Object 3"/>
          <p:cNvGraphicFramePr>
            <a:graphicFrameLocks noChangeAspect="1"/>
          </p:cNvGraphicFramePr>
          <p:nvPr/>
        </p:nvGraphicFramePr>
        <p:xfrm>
          <a:off x="990600" y="1795570"/>
          <a:ext cx="990600" cy="338030"/>
        </p:xfrm>
        <a:graphic>
          <a:graphicData uri="http://schemas.openxmlformats.org/presentationml/2006/ole">
            <p:oleObj spid="_x0000_s130050" name="Formula" r:id="rId4" imgW="608400" imgH="207360" progId="Equation.Ribbit">
              <p:embed/>
            </p:oleObj>
          </a:graphicData>
        </a:graphic>
      </p:graphicFrame>
      <p:graphicFrame>
        <p:nvGraphicFramePr>
          <p:cNvPr id="5" name="Object 4"/>
          <p:cNvGraphicFramePr>
            <a:graphicFrameLocks noChangeAspect="1"/>
          </p:cNvGraphicFramePr>
          <p:nvPr/>
        </p:nvGraphicFramePr>
        <p:xfrm>
          <a:off x="4343400" y="1676400"/>
          <a:ext cx="2895600" cy="464957"/>
        </p:xfrm>
        <a:graphic>
          <a:graphicData uri="http://schemas.openxmlformats.org/presentationml/2006/ole">
            <p:oleObj spid="_x0000_s130051" name="Formula" r:id="rId5" imgW="1729800" imgH="278280" progId="Equation.Ribbit">
              <p:embed/>
            </p:oleObj>
          </a:graphicData>
        </a:graphic>
      </p:graphicFrame>
      <p:graphicFrame>
        <p:nvGraphicFramePr>
          <p:cNvPr id="6" name="Object 5"/>
          <p:cNvGraphicFramePr>
            <a:graphicFrameLocks noChangeAspect="1"/>
          </p:cNvGraphicFramePr>
          <p:nvPr/>
        </p:nvGraphicFramePr>
        <p:xfrm>
          <a:off x="2508002" y="3200400"/>
          <a:ext cx="2063998" cy="367435"/>
        </p:xfrm>
        <a:graphic>
          <a:graphicData uri="http://schemas.openxmlformats.org/presentationml/2006/ole">
            <p:oleObj spid="_x0000_s130052" name="Formula" r:id="rId6" imgW="1245960" imgH="222480" progId="Equation.Ribbit">
              <p:embed/>
            </p:oleObj>
          </a:graphicData>
        </a:graphic>
      </p:graphicFrame>
      <p:graphicFrame>
        <p:nvGraphicFramePr>
          <p:cNvPr id="7" name="Object 6"/>
          <p:cNvGraphicFramePr>
            <a:graphicFrameLocks noChangeAspect="1"/>
          </p:cNvGraphicFramePr>
          <p:nvPr/>
        </p:nvGraphicFramePr>
        <p:xfrm>
          <a:off x="6248400" y="3273117"/>
          <a:ext cx="457200" cy="308283"/>
        </p:xfrm>
        <a:graphic>
          <a:graphicData uri="http://schemas.openxmlformats.org/presentationml/2006/ole">
            <p:oleObj spid="_x0000_s130053" name="Formula" r:id="rId7" imgW="280800" imgH="189360" progId="Equation.Ribbit">
              <p:embed/>
            </p:oleObj>
          </a:graphicData>
        </a:graphic>
      </p:graphicFrame>
      <p:graphicFrame>
        <p:nvGraphicFramePr>
          <p:cNvPr id="8" name="Object 7"/>
          <p:cNvGraphicFramePr>
            <a:graphicFrameLocks noChangeAspect="1"/>
          </p:cNvGraphicFramePr>
          <p:nvPr/>
        </p:nvGraphicFramePr>
        <p:xfrm>
          <a:off x="1905000" y="3962400"/>
          <a:ext cx="2971800" cy="436400"/>
        </p:xfrm>
        <a:graphic>
          <a:graphicData uri="http://schemas.openxmlformats.org/presentationml/2006/ole">
            <p:oleObj spid="_x0000_s130054" name="Formula" r:id="rId8" imgW="1892520" imgH="278280" progId="Equation.Ribbit">
              <p:embed/>
            </p:oleObj>
          </a:graphicData>
        </a:graphic>
      </p:graphicFrame>
      <p:graphicFrame>
        <p:nvGraphicFramePr>
          <p:cNvPr id="9" name="Object 8"/>
          <p:cNvGraphicFramePr>
            <a:graphicFrameLocks noChangeAspect="1"/>
          </p:cNvGraphicFramePr>
          <p:nvPr/>
        </p:nvGraphicFramePr>
        <p:xfrm>
          <a:off x="5943600" y="4002088"/>
          <a:ext cx="1371600" cy="417793"/>
        </p:xfrm>
        <a:graphic>
          <a:graphicData uri="http://schemas.openxmlformats.org/presentationml/2006/ole">
            <p:oleObj spid="_x0000_s130055" name="Formula" r:id="rId9" imgW="817920" imgH="249120" progId="Equation.Ribbit">
              <p:embed/>
            </p:oleObj>
          </a:graphicData>
        </a:graphic>
      </p:graphicFrame>
      <p:graphicFrame>
        <p:nvGraphicFramePr>
          <p:cNvPr id="10" name="Object 9"/>
          <p:cNvGraphicFramePr>
            <a:graphicFrameLocks noChangeAspect="1"/>
          </p:cNvGraphicFramePr>
          <p:nvPr/>
        </p:nvGraphicFramePr>
        <p:xfrm>
          <a:off x="4191000" y="4767220"/>
          <a:ext cx="3505200" cy="984866"/>
        </p:xfrm>
        <a:graphic>
          <a:graphicData uri="http://schemas.openxmlformats.org/presentationml/2006/ole">
            <p:oleObj spid="_x0000_s130056" name="Formula" r:id="rId10" imgW="2437200" imgH="684720" progId="Equation.Ribbi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solidFill>
                  <a:schemeClr val="tx1"/>
                </a:solidFill>
              </a:rPr>
              <a:t>Models</a:t>
            </a:r>
          </a:p>
          <a:p>
            <a:r>
              <a:rPr lang="en-US" b="1" dirty="0" smtClean="0">
                <a:solidFill>
                  <a:srgbClr val="FF0000"/>
                </a:solidFill>
              </a:rPr>
              <a:t>Data Dissemination Approach</a:t>
            </a:r>
          </a:p>
          <a:p>
            <a:r>
              <a:rPr lang="en-US" dirty="0" smtClean="0"/>
              <a:t>Theoretical Analysis</a:t>
            </a:r>
          </a:p>
          <a:p>
            <a:r>
              <a:rPr lang="en-US" dirty="0" smtClean="0"/>
              <a:t>Performance Evaluation</a:t>
            </a:r>
          </a:p>
          <a:p>
            <a:r>
              <a:rPr lang="en-US" dirty="0" smtClean="0"/>
              <a:t>Summary &amp; Future Work</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Centrality-based Approach</a:t>
            </a:r>
            <a:endParaRPr lang="en-US" dirty="0"/>
          </a:p>
        </p:txBody>
      </p:sp>
      <p:sp>
        <p:nvSpPr>
          <p:cNvPr id="3" name="Content Placeholder 2"/>
          <p:cNvSpPr>
            <a:spLocks noGrp="1"/>
          </p:cNvSpPr>
          <p:nvPr>
            <p:ph idx="1"/>
          </p:nvPr>
        </p:nvSpPr>
        <p:spPr/>
        <p:txBody>
          <a:bodyPr/>
          <a:lstStyle/>
          <a:p>
            <a:r>
              <a:rPr lang="en-US" dirty="0" smtClean="0"/>
              <a:t>Relays should have good capability to forward data to interesters timely</a:t>
            </a:r>
          </a:p>
          <a:p>
            <a:pPr lvl="1"/>
            <a:r>
              <a:rPr lang="en-US" dirty="0" smtClean="0"/>
              <a:t>Act as “communication hubs”</a:t>
            </a:r>
          </a:p>
          <a:p>
            <a:r>
              <a:rPr lang="en-US" dirty="0" smtClean="0"/>
              <a:t>Key problem: centrality metric of relay</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Centrality Metric</a:t>
            </a:r>
            <a:endParaRPr lang="en-US" dirty="0"/>
          </a:p>
        </p:txBody>
      </p:sp>
      <p:sp>
        <p:nvSpPr>
          <p:cNvPr id="3" name="Content Placeholder 2"/>
          <p:cNvSpPr>
            <a:spLocks noGrp="1"/>
          </p:cNvSpPr>
          <p:nvPr>
            <p:ph idx="1"/>
          </p:nvPr>
        </p:nvSpPr>
        <p:spPr/>
        <p:txBody>
          <a:bodyPr/>
          <a:lstStyle/>
          <a:p>
            <a:r>
              <a:rPr lang="en-US" dirty="0" smtClean="0"/>
              <a:t>Data-dependent metric considering social contact patterns and node interests simultaneously</a:t>
            </a:r>
          </a:p>
          <a:p>
            <a:r>
              <a:rPr lang="en-US" dirty="0" smtClean="0"/>
              <a:t>Centrality of node </a:t>
            </a:r>
            <a:r>
              <a:rPr lang="en-US" i="1" dirty="0" err="1" smtClean="0"/>
              <a:t>i</a:t>
            </a:r>
            <a:r>
              <a:rPr lang="en-US" dirty="0" smtClean="0"/>
              <a:t> for data </a:t>
            </a:r>
            <a:r>
              <a:rPr lang="en-US" i="1" dirty="0" err="1" smtClean="0"/>
              <a:t>d</a:t>
            </a:r>
            <a:r>
              <a:rPr lang="en-US" i="1" baseline="-25000" dirty="0" err="1" smtClean="0"/>
              <a:t>k</a:t>
            </a:r>
            <a:r>
              <a:rPr lang="en-US" dirty="0" smtClean="0"/>
              <a:t> at time </a:t>
            </a:r>
          </a:p>
          <a:p>
            <a:pPr lvl="1"/>
            <a:r>
              <a:rPr lang="en-US" dirty="0" smtClean="0"/>
              <a:t> </a:t>
            </a:r>
          </a:p>
          <a:p>
            <a:pPr lvl="1"/>
            <a:endParaRPr lang="en-US" dirty="0" smtClean="0"/>
          </a:p>
          <a:p>
            <a:pPr lvl="1"/>
            <a:endParaRPr lang="en-US" dirty="0" smtClean="0"/>
          </a:p>
          <a:p>
            <a:pPr lvl="1"/>
            <a:endParaRPr lang="en-US" dirty="0" smtClean="0"/>
          </a:p>
          <a:p>
            <a:pPr lvl="1"/>
            <a:r>
              <a:rPr lang="en-US" dirty="0" smtClean="0"/>
              <a:t>      : set of nodes whose information is maintained by </a:t>
            </a:r>
            <a:r>
              <a:rPr lang="en-US" i="1" dirty="0" err="1" smtClean="0"/>
              <a:t>i</a:t>
            </a:r>
            <a:endParaRPr lang="en-US" i="1" dirty="0" smtClean="0"/>
          </a:p>
          <a:p>
            <a:pPr lvl="2"/>
            <a:r>
              <a:rPr lang="en-US" dirty="0" smtClean="0"/>
              <a:t>The information includes contact pattern and interest profile</a:t>
            </a:r>
          </a:p>
          <a:p>
            <a:pPr lvl="1"/>
            <a:endParaRPr lang="en-US" dirty="0" smtClean="0"/>
          </a:p>
        </p:txBody>
      </p:sp>
      <p:graphicFrame>
        <p:nvGraphicFramePr>
          <p:cNvPr id="4" name="Object 3"/>
          <p:cNvGraphicFramePr>
            <a:graphicFrameLocks noChangeAspect="1"/>
          </p:cNvGraphicFramePr>
          <p:nvPr/>
        </p:nvGraphicFramePr>
        <p:xfrm>
          <a:off x="6934200" y="2328325"/>
          <a:ext cx="1131888" cy="414875"/>
        </p:xfrm>
        <a:graphic>
          <a:graphicData uri="http://schemas.openxmlformats.org/presentationml/2006/ole">
            <p:oleObj spid="_x0000_s131074" name="Formula" r:id="rId4" imgW="603360" imgH="219960" progId="Equation.Ribbit">
              <p:embed/>
            </p:oleObj>
          </a:graphicData>
        </a:graphic>
      </p:graphicFrame>
      <p:graphicFrame>
        <p:nvGraphicFramePr>
          <p:cNvPr id="5" name="Object 4"/>
          <p:cNvGraphicFramePr>
            <a:graphicFrameLocks noChangeAspect="1"/>
          </p:cNvGraphicFramePr>
          <p:nvPr/>
        </p:nvGraphicFramePr>
        <p:xfrm>
          <a:off x="1066801" y="2819400"/>
          <a:ext cx="4114799" cy="879442"/>
        </p:xfrm>
        <a:graphic>
          <a:graphicData uri="http://schemas.openxmlformats.org/presentationml/2006/ole">
            <p:oleObj spid="_x0000_s131075" name="Formula" r:id="rId5" imgW="2660760" imgH="567720" progId="Equation.Ribbit">
              <p:embed/>
            </p:oleObj>
          </a:graphicData>
        </a:graphic>
      </p:graphicFrame>
      <p:graphicFrame>
        <p:nvGraphicFramePr>
          <p:cNvPr id="6" name="Object 5"/>
          <p:cNvGraphicFramePr>
            <a:graphicFrameLocks noChangeAspect="1"/>
          </p:cNvGraphicFramePr>
          <p:nvPr/>
        </p:nvGraphicFramePr>
        <p:xfrm>
          <a:off x="1030288" y="5004770"/>
          <a:ext cx="417512" cy="405430"/>
        </p:xfrm>
        <a:graphic>
          <a:graphicData uri="http://schemas.openxmlformats.org/presentationml/2006/ole">
            <p:oleObj spid="_x0000_s131076" name="Formula" r:id="rId6" imgW="249120" imgH="241560" progId="Equation.Ribbit">
              <p:embed/>
            </p:oleObj>
          </a:graphicData>
        </a:graphic>
      </p:graphicFrame>
      <p:sp>
        <p:nvSpPr>
          <p:cNvPr id="8" name="圆角矩形 6"/>
          <p:cNvSpPr/>
          <p:nvPr/>
        </p:nvSpPr>
        <p:spPr>
          <a:xfrm>
            <a:off x="3048000" y="2819400"/>
            <a:ext cx="533400" cy="609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29"/>
          <p:cNvCxnSpPr/>
          <p:nvPr/>
        </p:nvCxnSpPr>
        <p:spPr bwMode="auto">
          <a:xfrm rot="5400000" flipH="1" flipV="1">
            <a:off x="3009901" y="3543301"/>
            <a:ext cx="457198" cy="228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0" name="圆角矩形 6"/>
          <p:cNvSpPr/>
          <p:nvPr/>
        </p:nvSpPr>
        <p:spPr>
          <a:xfrm>
            <a:off x="3581400" y="2819400"/>
            <a:ext cx="1676400" cy="609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29"/>
          <p:cNvCxnSpPr/>
          <p:nvPr/>
        </p:nvCxnSpPr>
        <p:spPr bwMode="auto">
          <a:xfrm rot="16200000" flipV="1">
            <a:off x="4724401" y="3505201"/>
            <a:ext cx="457199" cy="304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3" name="TextBox 12"/>
          <p:cNvSpPr txBox="1"/>
          <p:nvPr/>
        </p:nvSpPr>
        <p:spPr>
          <a:xfrm>
            <a:off x="838200" y="3878759"/>
            <a:ext cx="3276600" cy="769441"/>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Interest probability of node </a:t>
            </a:r>
            <a:r>
              <a:rPr lang="en-US" sz="2200" i="1" dirty="0" smtClean="0">
                <a:solidFill>
                  <a:srgbClr val="FF0000"/>
                </a:solidFill>
                <a:latin typeface="Times New Roman" pitchFamily="18" charset="0"/>
                <a:cs typeface="Times New Roman" pitchFamily="18" charset="0"/>
              </a:rPr>
              <a:t>j</a:t>
            </a:r>
            <a:r>
              <a:rPr lang="en-US" sz="2200" dirty="0" smtClean="0">
                <a:solidFill>
                  <a:srgbClr val="FF0000"/>
                </a:solidFill>
                <a:latin typeface="Times New Roman" pitchFamily="18" charset="0"/>
                <a:cs typeface="Times New Roman" pitchFamily="18" charset="0"/>
              </a:rPr>
              <a:t> in data </a:t>
            </a:r>
            <a:r>
              <a:rPr lang="en-US" sz="2200" i="1" dirty="0" err="1" smtClean="0">
                <a:solidFill>
                  <a:srgbClr val="FF0000"/>
                </a:solidFill>
                <a:latin typeface="Times New Roman" pitchFamily="18" charset="0"/>
                <a:cs typeface="Times New Roman" pitchFamily="18" charset="0"/>
              </a:rPr>
              <a:t>d</a:t>
            </a:r>
            <a:r>
              <a:rPr lang="en-US" sz="2200" i="1" baseline="-25000" dirty="0" err="1" smtClean="0">
                <a:solidFill>
                  <a:srgbClr val="FF0000"/>
                </a:solidFill>
                <a:latin typeface="Times New Roman" pitchFamily="18" charset="0"/>
                <a:cs typeface="Times New Roman" pitchFamily="18" charset="0"/>
              </a:rPr>
              <a:t>k</a:t>
            </a:r>
            <a:endParaRPr lang="en-US" sz="2200" i="1" baseline="-25000" dirty="0">
              <a:solidFill>
                <a:srgbClr val="FF0000"/>
              </a:solidFill>
              <a:latin typeface="Times New Roman" pitchFamily="18" charset="0"/>
              <a:cs typeface="Times New Roman" pitchFamily="18" charset="0"/>
            </a:endParaRPr>
          </a:p>
        </p:txBody>
      </p:sp>
      <p:sp>
        <p:nvSpPr>
          <p:cNvPr id="16" name="TextBox 15"/>
          <p:cNvSpPr txBox="1"/>
          <p:nvPr/>
        </p:nvSpPr>
        <p:spPr>
          <a:xfrm>
            <a:off x="4343400" y="3886200"/>
            <a:ext cx="4191000" cy="769441"/>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Probability that node </a:t>
            </a:r>
            <a:r>
              <a:rPr lang="en-US" sz="2200" i="1" dirty="0" err="1" smtClean="0">
                <a:solidFill>
                  <a:srgbClr val="FF0000"/>
                </a:solidFill>
                <a:latin typeface="Times New Roman" pitchFamily="18" charset="0"/>
                <a:cs typeface="Times New Roman" pitchFamily="18" charset="0"/>
              </a:rPr>
              <a:t>i</a:t>
            </a:r>
            <a:r>
              <a:rPr lang="en-US" sz="2200" dirty="0" smtClean="0">
                <a:solidFill>
                  <a:srgbClr val="FF0000"/>
                </a:solidFill>
                <a:latin typeface="Times New Roman" pitchFamily="18" charset="0"/>
                <a:cs typeface="Times New Roman" pitchFamily="18" charset="0"/>
              </a:rPr>
              <a:t> can forward </a:t>
            </a:r>
            <a:r>
              <a:rPr lang="en-US" sz="2200" i="1" dirty="0" err="1" smtClean="0">
                <a:solidFill>
                  <a:srgbClr val="FF0000"/>
                </a:solidFill>
                <a:latin typeface="Times New Roman" pitchFamily="18" charset="0"/>
                <a:cs typeface="Times New Roman" pitchFamily="18" charset="0"/>
              </a:rPr>
              <a:t>d</a:t>
            </a:r>
            <a:r>
              <a:rPr lang="en-US" sz="2200" i="1" baseline="-25000" dirty="0" err="1" smtClean="0">
                <a:solidFill>
                  <a:srgbClr val="FF0000"/>
                </a:solidFill>
                <a:latin typeface="Times New Roman" pitchFamily="18" charset="0"/>
                <a:cs typeface="Times New Roman" pitchFamily="18" charset="0"/>
              </a:rPr>
              <a:t>k</a:t>
            </a:r>
            <a:r>
              <a:rPr lang="en-US" sz="2200" dirty="0" smtClean="0">
                <a:solidFill>
                  <a:srgbClr val="FF0000"/>
                </a:solidFill>
                <a:latin typeface="Times New Roman" pitchFamily="18" charset="0"/>
                <a:cs typeface="Times New Roman" pitchFamily="18" charset="0"/>
              </a:rPr>
              <a:t> to node </a:t>
            </a:r>
            <a:r>
              <a:rPr lang="en-US" sz="2200" i="1" dirty="0" smtClean="0">
                <a:solidFill>
                  <a:srgbClr val="FF0000"/>
                </a:solidFill>
                <a:latin typeface="Times New Roman" pitchFamily="18" charset="0"/>
                <a:cs typeface="Times New Roman" pitchFamily="18" charset="0"/>
              </a:rPr>
              <a:t>j</a:t>
            </a:r>
            <a:r>
              <a:rPr lang="en-US" sz="2200" dirty="0" smtClean="0">
                <a:solidFill>
                  <a:srgbClr val="FF0000"/>
                </a:solidFill>
                <a:latin typeface="Times New Roman" pitchFamily="18" charset="0"/>
                <a:cs typeface="Times New Roman" pitchFamily="18" charset="0"/>
              </a:rPr>
              <a:t> within time </a:t>
            </a:r>
            <a:r>
              <a:rPr lang="en-US" sz="2200" i="1" dirty="0" err="1" smtClean="0">
                <a:solidFill>
                  <a:srgbClr val="FF0000"/>
                </a:solidFill>
                <a:latin typeface="Times New Roman" pitchFamily="18" charset="0"/>
                <a:cs typeface="Times New Roman" pitchFamily="18" charset="0"/>
              </a:rPr>
              <a:t>T</a:t>
            </a:r>
            <a:r>
              <a:rPr lang="en-US" sz="2200" i="1" baseline="-25000" dirty="0" err="1" smtClean="0">
                <a:solidFill>
                  <a:srgbClr val="FF0000"/>
                </a:solidFill>
                <a:latin typeface="Times New Roman" pitchFamily="18" charset="0"/>
                <a:cs typeface="Times New Roman" pitchFamily="18" charset="0"/>
              </a:rPr>
              <a:t>k</a:t>
            </a:r>
            <a:r>
              <a:rPr lang="en-US" sz="2200" i="1" dirty="0" smtClean="0">
                <a:solidFill>
                  <a:srgbClr val="FF0000"/>
                </a:solidFill>
                <a:latin typeface="Times New Roman" pitchFamily="18" charset="0"/>
                <a:cs typeface="Times New Roman" pitchFamily="18" charset="0"/>
              </a:rPr>
              <a:t>-t</a:t>
            </a:r>
            <a:endParaRPr lang="en-US" sz="2200" i="1" baseline="-25000" dirty="0">
              <a:solidFill>
                <a:srgbClr val="FF0000"/>
              </a:solidFill>
              <a:latin typeface="Times New Roman" pitchFamily="18" charset="0"/>
              <a:cs typeface="Times New Roman" pitchFamily="18" charset="0"/>
            </a:endParaRPr>
          </a:p>
        </p:txBody>
      </p:sp>
      <p:sp>
        <p:nvSpPr>
          <p:cNvPr id="14" name="圆角矩形 6"/>
          <p:cNvSpPr/>
          <p:nvPr/>
        </p:nvSpPr>
        <p:spPr>
          <a:xfrm>
            <a:off x="2438400" y="3352800"/>
            <a:ext cx="609600" cy="4572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p:bldP spid="1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Centrality Metric</a:t>
            </a:r>
            <a:endParaRPr lang="en-US" dirty="0"/>
          </a:p>
        </p:txBody>
      </p:sp>
      <p:sp>
        <p:nvSpPr>
          <p:cNvPr id="3" name="Content Placeholder 2"/>
          <p:cNvSpPr>
            <a:spLocks noGrp="1"/>
          </p:cNvSpPr>
          <p:nvPr>
            <p:ph idx="1"/>
          </p:nvPr>
        </p:nvSpPr>
        <p:spPr/>
        <p:txBody>
          <a:bodyPr/>
          <a:lstStyle/>
          <a:p>
            <a:r>
              <a:rPr lang="en-US" sz="3000" dirty="0" smtClean="0"/>
              <a:t>Different scopes for maintaining network information</a:t>
            </a:r>
          </a:p>
          <a:p>
            <a:pPr lvl="1"/>
            <a:r>
              <a:rPr lang="en-US" sz="2600" dirty="0" smtClean="0"/>
              <a:t>       : the </a:t>
            </a:r>
            <a:r>
              <a:rPr lang="en-US" sz="2600" i="1" dirty="0" smtClean="0"/>
              <a:t>r</a:t>
            </a:r>
            <a:r>
              <a:rPr lang="en-US" sz="2600" dirty="0" smtClean="0"/>
              <a:t>-hop neighborhood of node </a:t>
            </a:r>
            <a:r>
              <a:rPr lang="en-US" sz="2600" i="1" dirty="0" err="1" smtClean="0"/>
              <a:t>i</a:t>
            </a:r>
            <a:r>
              <a:rPr lang="en-US" sz="2600" dirty="0" smtClean="0"/>
              <a:t> on the network contact graph</a:t>
            </a:r>
          </a:p>
          <a:p>
            <a:pPr lvl="1"/>
            <a:r>
              <a:rPr lang="en-US" sz="2600" dirty="0" smtClean="0"/>
              <a:t>Tradeoff between dissemination cost-effectiveness and maintenance overhead</a:t>
            </a:r>
            <a:endParaRPr lang="en-US" sz="2600" dirty="0"/>
          </a:p>
        </p:txBody>
      </p:sp>
      <p:graphicFrame>
        <p:nvGraphicFramePr>
          <p:cNvPr id="132098" name="Object 2"/>
          <p:cNvGraphicFramePr>
            <a:graphicFrameLocks noChangeAspect="1"/>
          </p:cNvGraphicFramePr>
          <p:nvPr/>
        </p:nvGraphicFramePr>
        <p:xfrm>
          <a:off x="990600" y="1752600"/>
          <a:ext cx="515938" cy="425450"/>
        </p:xfrm>
        <a:graphic>
          <a:graphicData uri="http://schemas.openxmlformats.org/presentationml/2006/ole">
            <p:oleObj spid="_x0000_s132098" name="Formula" r:id="rId4" imgW="307440" imgH="254160" progId="Equation.Ribbit">
              <p:embed/>
            </p:oleObj>
          </a:graphicData>
        </a:graphic>
      </p:graphicFrame>
      <p:pic>
        <p:nvPicPr>
          <p:cNvPr id="132099" name="Picture 3"/>
          <p:cNvPicPr>
            <a:picLocks noChangeAspect="1" noChangeArrowheads="1"/>
          </p:cNvPicPr>
          <p:nvPr/>
        </p:nvPicPr>
        <p:blipFill>
          <a:blip r:embed="rId5"/>
          <a:srcRect/>
          <a:stretch>
            <a:fillRect/>
          </a:stretch>
        </p:blipFill>
        <p:spPr bwMode="auto">
          <a:xfrm>
            <a:off x="3944736" y="3048000"/>
            <a:ext cx="4589663" cy="3390613"/>
          </a:xfrm>
          <a:prstGeom prst="rect">
            <a:avLst/>
          </a:prstGeom>
          <a:noFill/>
          <a:ln w="9525">
            <a:noFill/>
            <a:miter lim="800000"/>
            <a:headEnd/>
            <a:tailEnd/>
          </a:ln>
        </p:spPr>
      </p:pic>
      <p:sp>
        <p:nvSpPr>
          <p:cNvPr id="6" name="TextBox 5"/>
          <p:cNvSpPr txBox="1"/>
          <p:nvPr/>
        </p:nvSpPr>
        <p:spPr>
          <a:xfrm>
            <a:off x="2209800" y="3581400"/>
            <a:ext cx="1905000" cy="430887"/>
          </a:xfrm>
          <a:prstGeom prst="rect">
            <a:avLst/>
          </a:prstGeom>
          <a:noFill/>
          <a:ln w="0">
            <a:noFill/>
          </a:ln>
        </p:spPr>
        <p:txBody>
          <a:bodyPr wrap="square" rtlCol="0">
            <a:spAutoFit/>
          </a:bodyPr>
          <a:lstStyle/>
          <a:p>
            <a:r>
              <a:rPr lang="en-US" sz="2200" dirty="0" smtClean="0">
                <a:solidFill>
                  <a:srgbClr val="0000FF"/>
                </a:solidFill>
                <a:latin typeface="Times New Roman" pitchFamily="18" charset="0"/>
                <a:cs typeface="Times New Roman" pitchFamily="18" charset="0"/>
              </a:rPr>
              <a:t>Non-</a:t>
            </a:r>
            <a:r>
              <a:rPr lang="en-US" sz="2200" dirty="0" err="1" smtClean="0">
                <a:solidFill>
                  <a:srgbClr val="0000FF"/>
                </a:solidFill>
                <a:latin typeface="Times New Roman" pitchFamily="18" charset="0"/>
                <a:cs typeface="Times New Roman" pitchFamily="18" charset="0"/>
              </a:rPr>
              <a:t>interester</a:t>
            </a:r>
            <a:endParaRPr lang="en-US" sz="2200" i="1" baseline="-25000" dirty="0">
              <a:solidFill>
                <a:srgbClr val="0000FF"/>
              </a:solidFill>
              <a:latin typeface="Times New Roman" pitchFamily="18" charset="0"/>
              <a:cs typeface="Times New Roman" pitchFamily="18" charset="0"/>
            </a:endParaRPr>
          </a:p>
        </p:txBody>
      </p:sp>
      <p:sp>
        <p:nvSpPr>
          <p:cNvPr id="7" name="TextBox 6"/>
          <p:cNvSpPr txBox="1"/>
          <p:nvPr/>
        </p:nvSpPr>
        <p:spPr>
          <a:xfrm>
            <a:off x="2286000" y="5410200"/>
            <a:ext cx="1905000" cy="430887"/>
          </a:xfrm>
          <a:prstGeom prst="rect">
            <a:avLst/>
          </a:prstGeom>
          <a:noFill/>
          <a:ln w="0">
            <a:noFill/>
          </a:ln>
        </p:spPr>
        <p:txBody>
          <a:bodyPr wrap="square" rtlCol="0">
            <a:spAutoFit/>
          </a:bodyPr>
          <a:lstStyle/>
          <a:p>
            <a:r>
              <a:rPr lang="en-US" sz="2200" dirty="0" smtClean="0">
                <a:solidFill>
                  <a:srgbClr val="009644"/>
                </a:solidFill>
                <a:latin typeface="Times New Roman" pitchFamily="18" charset="0"/>
                <a:cs typeface="Times New Roman" pitchFamily="18" charset="0"/>
              </a:rPr>
              <a:t>Interesters</a:t>
            </a:r>
            <a:endParaRPr lang="en-US" sz="2200" i="1" baseline="-25000" dirty="0">
              <a:solidFill>
                <a:srgbClr val="009644"/>
              </a:solidFill>
              <a:latin typeface="Times New Roman" pitchFamily="18" charset="0"/>
              <a:cs typeface="Times New Roman" pitchFamily="18" charset="0"/>
            </a:endParaRPr>
          </a:p>
        </p:txBody>
      </p:sp>
      <p:cxnSp>
        <p:nvCxnSpPr>
          <p:cNvPr id="9" name="Straight Connector 8"/>
          <p:cNvCxnSpPr/>
          <p:nvPr/>
        </p:nvCxnSpPr>
        <p:spPr bwMode="auto">
          <a:xfrm>
            <a:off x="3962400" y="3962400"/>
            <a:ext cx="1524000" cy="9144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11" name="Oval 10"/>
          <p:cNvSpPr/>
          <p:nvPr/>
        </p:nvSpPr>
        <p:spPr bwMode="auto">
          <a:xfrm>
            <a:off x="5410200" y="4876800"/>
            <a:ext cx="381000" cy="381000"/>
          </a:xfrm>
          <a:prstGeom prst="ellipse">
            <a:avLst/>
          </a:prstGeom>
          <a:noFill/>
          <a:ln w="25400" cap="flat" cmpd="sng" algn="ctr">
            <a:solidFill>
              <a:srgbClr val="0000F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12" name="Oval 11"/>
          <p:cNvSpPr/>
          <p:nvPr/>
        </p:nvSpPr>
        <p:spPr bwMode="auto">
          <a:xfrm rot="687530">
            <a:off x="4845717" y="3802581"/>
            <a:ext cx="687268" cy="2057400"/>
          </a:xfrm>
          <a:prstGeom prst="ellipse">
            <a:avLst/>
          </a:prstGeom>
          <a:noFill/>
          <a:ln w="25400" cap="flat" cmpd="sng" algn="ctr">
            <a:solidFill>
              <a:srgbClr val="009644"/>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cxnSp>
        <p:nvCxnSpPr>
          <p:cNvPr id="13" name="Straight Connector 12"/>
          <p:cNvCxnSpPr/>
          <p:nvPr/>
        </p:nvCxnSpPr>
        <p:spPr bwMode="auto">
          <a:xfrm>
            <a:off x="3581400" y="5638800"/>
            <a:ext cx="1143000" cy="1588"/>
          </a:xfrm>
          <a:prstGeom prst="line">
            <a:avLst/>
          </a:prstGeom>
          <a:solidFill>
            <a:schemeClr val="accent1"/>
          </a:solidFill>
          <a:ln w="25400" cap="flat" cmpd="sng" algn="ctr">
            <a:solidFill>
              <a:srgbClr val="009644"/>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blinds(horizontal)">
                                      <p:cBhvr>
                                        <p:cTn id="7" dur="500"/>
                                        <p:tgtEl>
                                          <p:spTgt spid="132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Centrality Metric</a:t>
            </a:r>
            <a:endParaRPr lang="en-US" dirty="0"/>
          </a:p>
        </p:txBody>
      </p:sp>
      <p:sp>
        <p:nvSpPr>
          <p:cNvPr id="3" name="Content Placeholder 2"/>
          <p:cNvSpPr>
            <a:spLocks noGrp="1"/>
          </p:cNvSpPr>
          <p:nvPr>
            <p:ph idx="1"/>
          </p:nvPr>
        </p:nvSpPr>
        <p:spPr/>
        <p:txBody>
          <a:bodyPr/>
          <a:lstStyle/>
          <a:p>
            <a:r>
              <a:rPr lang="en-US" dirty="0" smtClean="0"/>
              <a:t> </a:t>
            </a:r>
          </a:p>
          <a:p>
            <a:pPr lvl="1"/>
            <a:endParaRPr lang="en-US" dirty="0" smtClean="0"/>
          </a:p>
          <a:p>
            <a:pPr lvl="1"/>
            <a:r>
              <a:rPr lang="en-US" dirty="0" smtClean="0"/>
              <a:t>When </a:t>
            </a:r>
            <a:r>
              <a:rPr lang="en-US" i="1" dirty="0" smtClean="0"/>
              <a:t>r </a:t>
            </a:r>
            <a:r>
              <a:rPr lang="en-US" dirty="0" smtClean="0"/>
              <a:t>=1, </a:t>
            </a:r>
          </a:p>
          <a:p>
            <a:pPr lvl="1"/>
            <a:r>
              <a:rPr lang="en-US" dirty="0" smtClean="0"/>
              <a:t>When </a:t>
            </a:r>
            <a:r>
              <a:rPr lang="en-US" i="1" dirty="0" smtClean="0"/>
              <a:t>r</a:t>
            </a:r>
            <a:r>
              <a:rPr lang="en-US" dirty="0" smtClean="0"/>
              <a:t> &gt;</a:t>
            </a:r>
            <a:r>
              <a:rPr lang="en-US" dirty="0" smtClean="0"/>
              <a:t>1: </a:t>
            </a:r>
            <a:r>
              <a:rPr lang="en-US" i="1" dirty="0" smtClean="0"/>
              <a:t>opportunistic </a:t>
            </a:r>
            <a:r>
              <a:rPr lang="en-US" i="1" dirty="0" smtClean="0"/>
              <a:t>path</a:t>
            </a:r>
            <a:r>
              <a:rPr lang="en-US" dirty="0" smtClean="0"/>
              <a:t> between node </a:t>
            </a:r>
            <a:r>
              <a:rPr lang="en-US" i="1" dirty="0" err="1" smtClean="0"/>
              <a:t>i</a:t>
            </a:r>
            <a:r>
              <a:rPr lang="en-US" dirty="0" smtClean="0"/>
              <a:t> and </a:t>
            </a:r>
            <a:r>
              <a:rPr lang="en-US" i="1" dirty="0" smtClean="0"/>
              <a:t>j</a:t>
            </a:r>
          </a:p>
          <a:p>
            <a:pPr lvl="2"/>
            <a:r>
              <a:rPr lang="en-US" dirty="0" smtClean="0"/>
              <a:t>Path weight: the probability that data can be transmitted from </a:t>
            </a:r>
            <a:r>
              <a:rPr lang="en-US" i="1" dirty="0" err="1" smtClean="0"/>
              <a:t>i</a:t>
            </a:r>
            <a:r>
              <a:rPr lang="en-US" dirty="0" smtClean="0"/>
              <a:t> to </a:t>
            </a:r>
            <a:r>
              <a:rPr lang="en-US" i="1" dirty="0" smtClean="0"/>
              <a:t>j</a:t>
            </a:r>
            <a:r>
              <a:rPr lang="en-US" dirty="0" smtClean="0"/>
              <a:t> within time </a:t>
            </a:r>
            <a:r>
              <a:rPr lang="en-US" i="1" dirty="0" err="1" smtClean="0"/>
              <a:t>T</a:t>
            </a:r>
            <a:r>
              <a:rPr lang="en-US" i="1" baseline="-25000" dirty="0" err="1" smtClean="0"/>
              <a:t>k</a:t>
            </a:r>
            <a:r>
              <a:rPr lang="en-US" i="1" dirty="0" smtClean="0"/>
              <a:t>-t</a:t>
            </a:r>
          </a:p>
          <a:p>
            <a:pPr lvl="2"/>
            <a:endParaRPr lang="en-US" dirty="0" smtClean="0"/>
          </a:p>
        </p:txBody>
      </p:sp>
      <p:graphicFrame>
        <p:nvGraphicFramePr>
          <p:cNvPr id="5" name="Object 4"/>
          <p:cNvGraphicFramePr>
            <a:graphicFrameLocks noChangeAspect="1"/>
          </p:cNvGraphicFramePr>
          <p:nvPr/>
        </p:nvGraphicFramePr>
        <p:xfrm>
          <a:off x="2743200" y="2340824"/>
          <a:ext cx="4724400" cy="554776"/>
        </p:xfrm>
        <a:graphic>
          <a:graphicData uri="http://schemas.openxmlformats.org/presentationml/2006/ole">
            <p:oleObj spid="_x0000_s133123" name="Formula" r:id="rId4" imgW="2578320" imgH="303840" progId="Equation.Ribbit">
              <p:embed/>
            </p:oleObj>
          </a:graphicData>
        </a:graphic>
      </p:graphicFrame>
      <p:graphicFrame>
        <p:nvGraphicFramePr>
          <p:cNvPr id="8" name="Object 7"/>
          <p:cNvGraphicFramePr>
            <a:graphicFrameLocks noChangeAspect="1"/>
          </p:cNvGraphicFramePr>
          <p:nvPr/>
        </p:nvGraphicFramePr>
        <p:xfrm>
          <a:off x="1331913" y="4267200"/>
          <a:ext cx="5106987" cy="862012"/>
        </p:xfrm>
        <a:graphic>
          <a:graphicData uri="http://schemas.openxmlformats.org/presentationml/2006/ole">
            <p:oleObj spid="_x0000_s133126" name="Formula" r:id="rId5" imgW="3841920" imgH="648000" progId="Equation.Ribbit">
              <p:embed/>
            </p:oleObj>
          </a:graphicData>
        </a:graphic>
      </p:graphicFrame>
      <p:graphicFrame>
        <p:nvGraphicFramePr>
          <p:cNvPr id="9" name="Object 8"/>
          <p:cNvGraphicFramePr>
            <a:graphicFrameLocks noChangeAspect="1"/>
          </p:cNvGraphicFramePr>
          <p:nvPr/>
        </p:nvGraphicFramePr>
        <p:xfrm>
          <a:off x="1295400" y="5138737"/>
          <a:ext cx="2819400" cy="904875"/>
        </p:xfrm>
        <a:graphic>
          <a:graphicData uri="http://schemas.openxmlformats.org/presentationml/2006/ole">
            <p:oleObj spid="_x0000_s133127" name="Formula" r:id="rId6" imgW="2133720" imgH="684720" progId="Equation.Ribbit">
              <p:embed/>
            </p:oleObj>
          </a:graphicData>
        </a:graphic>
      </p:graphicFrame>
      <p:graphicFrame>
        <p:nvGraphicFramePr>
          <p:cNvPr id="133128" name="Object 8"/>
          <p:cNvGraphicFramePr>
            <a:graphicFrameLocks noChangeAspect="1"/>
          </p:cNvGraphicFramePr>
          <p:nvPr/>
        </p:nvGraphicFramePr>
        <p:xfrm>
          <a:off x="634083" y="1143000"/>
          <a:ext cx="4395117" cy="939388"/>
        </p:xfrm>
        <a:graphic>
          <a:graphicData uri="http://schemas.openxmlformats.org/presentationml/2006/ole">
            <p:oleObj spid="_x0000_s133128" name="Formula" r:id="rId7" imgW="2660760" imgH="567720" progId="Equation.Ribbit">
              <p:embed/>
            </p:oleObj>
          </a:graphicData>
        </a:graphic>
      </p:graphicFrame>
      <p:sp>
        <p:nvSpPr>
          <p:cNvPr id="10" name="圆角矩形 6"/>
          <p:cNvSpPr/>
          <p:nvPr/>
        </p:nvSpPr>
        <p:spPr>
          <a:xfrm>
            <a:off x="3352800" y="1143000"/>
            <a:ext cx="1752600" cy="609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 Selection</a:t>
            </a:r>
            <a:endParaRPr lang="en-US" dirty="0"/>
          </a:p>
        </p:txBody>
      </p:sp>
      <p:sp>
        <p:nvSpPr>
          <p:cNvPr id="3" name="Content Placeholder 2"/>
          <p:cNvSpPr>
            <a:spLocks noGrp="1"/>
          </p:cNvSpPr>
          <p:nvPr>
            <p:ph idx="1"/>
          </p:nvPr>
        </p:nvSpPr>
        <p:spPr/>
        <p:txBody>
          <a:bodyPr/>
          <a:lstStyle/>
          <a:p>
            <a:r>
              <a:rPr lang="en-US" dirty="0" smtClean="0"/>
              <a:t>At time </a:t>
            </a:r>
            <a:r>
              <a:rPr lang="en-US" i="1" dirty="0" smtClean="0"/>
              <a:t>t</a:t>
            </a:r>
            <a:r>
              <a:rPr lang="en-US" dirty="0" smtClean="0"/>
              <a:t>, a node </a:t>
            </a:r>
            <a:r>
              <a:rPr lang="en-US" i="1" dirty="0" err="1" smtClean="0"/>
              <a:t>i</a:t>
            </a:r>
            <a:r>
              <a:rPr lang="en-US" dirty="0" smtClean="0"/>
              <a:t> is only selected as relay by another relay </a:t>
            </a:r>
            <a:r>
              <a:rPr lang="en-US" i="1" dirty="0" smtClean="0"/>
              <a:t>j</a:t>
            </a:r>
            <a:r>
              <a:rPr lang="en-US" dirty="0" smtClean="0"/>
              <a:t> for data </a:t>
            </a:r>
            <a:r>
              <a:rPr lang="en-US" i="1" dirty="0" err="1" smtClean="0"/>
              <a:t>d</a:t>
            </a:r>
            <a:r>
              <a:rPr lang="en-US" i="1" baseline="-25000" dirty="0" err="1" smtClean="0"/>
              <a:t>k</a:t>
            </a:r>
            <a:r>
              <a:rPr lang="en-US" dirty="0" smtClean="0"/>
              <a:t> if</a:t>
            </a:r>
          </a:p>
          <a:p>
            <a:pPr lvl="1"/>
            <a:r>
              <a:rPr lang="en-US" dirty="0" smtClean="0"/>
              <a:t> </a:t>
            </a:r>
          </a:p>
          <a:p>
            <a:pPr lvl="1"/>
            <a:endParaRPr lang="en-US" dirty="0" smtClean="0"/>
          </a:p>
          <a:p>
            <a:pPr lvl="1"/>
            <a:r>
              <a:rPr lang="en-US" dirty="0" smtClean="0"/>
              <a:t> </a:t>
            </a:r>
            <a:r>
              <a:rPr lang="en-US" i="1" dirty="0" smtClean="0"/>
              <a:t>j</a:t>
            </a:r>
            <a:r>
              <a:rPr lang="en-US" dirty="0" smtClean="0"/>
              <a:t> estimates that selecting </a:t>
            </a:r>
            <a:r>
              <a:rPr lang="en-US" i="1" dirty="0" err="1" smtClean="0"/>
              <a:t>i</a:t>
            </a:r>
            <a:r>
              <a:rPr lang="en-US" dirty="0" smtClean="0"/>
              <a:t> as relay increases the cost-effectiveness of disseminating </a:t>
            </a:r>
            <a:r>
              <a:rPr lang="en-US" i="1" dirty="0" err="1" smtClean="0"/>
              <a:t>d</a:t>
            </a:r>
            <a:r>
              <a:rPr lang="en-US" i="1" baseline="-25000" dirty="0" err="1" smtClean="0"/>
              <a:t>k</a:t>
            </a:r>
            <a:endParaRPr lang="en-US" i="1" baseline="-25000" dirty="0" smtClean="0"/>
          </a:p>
          <a:p>
            <a:pPr>
              <a:buNone/>
            </a:pPr>
            <a:endParaRPr lang="en-US" dirty="0" smtClean="0"/>
          </a:p>
          <a:p>
            <a:r>
              <a:rPr lang="en-US" dirty="0" smtClean="0"/>
              <a:t>Local estimation update: </a:t>
            </a:r>
          </a:p>
        </p:txBody>
      </p:sp>
      <p:graphicFrame>
        <p:nvGraphicFramePr>
          <p:cNvPr id="4" name="Object 3"/>
          <p:cNvGraphicFramePr>
            <a:graphicFrameLocks noChangeAspect="1"/>
          </p:cNvGraphicFramePr>
          <p:nvPr/>
        </p:nvGraphicFramePr>
        <p:xfrm>
          <a:off x="1066800" y="2133600"/>
          <a:ext cx="3352800" cy="932743"/>
        </p:xfrm>
        <a:graphic>
          <a:graphicData uri="http://schemas.openxmlformats.org/presentationml/2006/ole">
            <p:oleObj spid="_x0000_s134146" name="Formula" r:id="rId4" imgW="2328120" imgH="648000" progId="Equation.Ribbit">
              <p:embed/>
            </p:oleObj>
          </a:graphicData>
        </a:graphic>
      </p:graphicFrame>
      <p:sp>
        <p:nvSpPr>
          <p:cNvPr id="5" name="圆角矩形 6"/>
          <p:cNvSpPr/>
          <p:nvPr/>
        </p:nvSpPr>
        <p:spPr>
          <a:xfrm>
            <a:off x="3581400" y="2209800"/>
            <a:ext cx="838200" cy="3810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29"/>
          <p:cNvCxnSpPr/>
          <p:nvPr/>
        </p:nvCxnSpPr>
        <p:spPr bwMode="auto">
          <a:xfrm rot="10800000">
            <a:off x="4419600" y="2362200"/>
            <a:ext cx="533400" cy="152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 name="TextBox 6"/>
          <p:cNvSpPr txBox="1"/>
          <p:nvPr/>
        </p:nvSpPr>
        <p:spPr>
          <a:xfrm>
            <a:off x="4953000" y="2362200"/>
            <a:ext cx="3276600" cy="430887"/>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Local estimations of relay </a:t>
            </a:r>
            <a:r>
              <a:rPr lang="en-US" sz="2200" i="1" dirty="0" smtClean="0">
                <a:solidFill>
                  <a:srgbClr val="FF0000"/>
                </a:solidFill>
                <a:latin typeface="Times New Roman" pitchFamily="18" charset="0"/>
                <a:cs typeface="Times New Roman" pitchFamily="18" charset="0"/>
              </a:rPr>
              <a:t>j</a:t>
            </a:r>
            <a:endParaRPr lang="en-US" sz="2200" i="1" baseline="-25000" dirty="0">
              <a:solidFill>
                <a:srgbClr val="FF0000"/>
              </a:solidFill>
              <a:latin typeface="Times New Roman" pitchFamily="18" charset="0"/>
              <a:cs typeface="Times New Roman" pitchFamily="18" charset="0"/>
            </a:endParaRPr>
          </a:p>
        </p:txBody>
      </p:sp>
      <p:sp>
        <p:nvSpPr>
          <p:cNvPr id="8" name="圆角矩形 6"/>
          <p:cNvSpPr/>
          <p:nvPr/>
        </p:nvSpPr>
        <p:spPr>
          <a:xfrm>
            <a:off x="3581400" y="2667000"/>
            <a:ext cx="838200" cy="3810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29"/>
          <p:cNvCxnSpPr>
            <a:endCxn id="8" idx="3"/>
          </p:cNvCxnSpPr>
          <p:nvPr/>
        </p:nvCxnSpPr>
        <p:spPr bwMode="auto">
          <a:xfrm rot="10800000" flipV="1">
            <a:off x="4419600" y="2667000"/>
            <a:ext cx="533402" cy="1905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pic>
        <p:nvPicPr>
          <p:cNvPr id="134147" name="Picture 3"/>
          <p:cNvPicPr>
            <a:picLocks noChangeAspect="1" noChangeArrowheads="1"/>
          </p:cNvPicPr>
          <p:nvPr/>
        </p:nvPicPr>
        <p:blipFill>
          <a:blip r:embed="rId5"/>
          <a:srcRect/>
          <a:stretch>
            <a:fillRect/>
          </a:stretch>
        </p:blipFill>
        <p:spPr bwMode="auto">
          <a:xfrm>
            <a:off x="4572000" y="4648200"/>
            <a:ext cx="4191000" cy="11327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34147"/>
                                        </p:tgtEl>
                                        <p:attrNameLst>
                                          <p:attrName>style.visibility</p:attrName>
                                        </p:attrNameLst>
                                      </p:cBhvr>
                                      <p:to>
                                        <p:strVal val="visible"/>
                                      </p:to>
                                    </p:set>
                                    <p:animEffect transition="in" filter="blinds(horizontal)">
                                      <p:cBhvr>
                                        <p:cTn id="27" dur="500"/>
                                        <p:tgtEl>
                                          <p:spTgt spid="134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Item Selection</a:t>
            </a:r>
            <a:endParaRPr lang="en-US" dirty="0"/>
          </a:p>
        </p:txBody>
      </p:sp>
      <p:sp>
        <p:nvSpPr>
          <p:cNvPr id="3" name="Content Placeholder 2"/>
          <p:cNvSpPr>
            <a:spLocks noGrp="1"/>
          </p:cNvSpPr>
          <p:nvPr>
            <p:ph idx="1"/>
          </p:nvPr>
        </p:nvSpPr>
        <p:spPr/>
        <p:txBody>
          <a:bodyPr/>
          <a:lstStyle/>
          <a:p>
            <a:r>
              <a:rPr lang="en-US" sz="2800" dirty="0" smtClean="0"/>
              <a:t>A relay </a:t>
            </a:r>
            <a:r>
              <a:rPr lang="en-US" sz="2800" i="1" dirty="0" err="1" smtClean="0"/>
              <a:t>i</a:t>
            </a:r>
            <a:r>
              <a:rPr lang="en-US" sz="2800" dirty="0" smtClean="0"/>
              <a:t> may not have enough buffer to carry all the data items </a:t>
            </a:r>
            <a:r>
              <a:rPr lang="en-US" sz="2800" i="1" dirty="0" smtClean="0"/>
              <a:t>d</a:t>
            </a:r>
            <a:r>
              <a:rPr lang="en-US" sz="2800" i="1" baseline="-25000" dirty="0" smtClean="0"/>
              <a:t>1</a:t>
            </a:r>
            <a:r>
              <a:rPr lang="en-US" sz="2800" i="1" dirty="0" smtClean="0"/>
              <a:t>,d</a:t>
            </a:r>
            <a:r>
              <a:rPr lang="en-US" sz="2800" i="1" baseline="-25000" dirty="0" smtClean="0"/>
              <a:t>2</a:t>
            </a:r>
            <a:r>
              <a:rPr lang="en-US" sz="2800" i="1" dirty="0" smtClean="0"/>
              <a:t>,…,d</a:t>
            </a:r>
            <a:r>
              <a:rPr lang="en-US" sz="2800" i="1" baseline="-25000" dirty="0" smtClean="0"/>
              <a:t>m</a:t>
            </a:r>
            <a:r>
              <a:rPr lang="en-US" sz="2800" dirty="0" smtClean="0"/>
              <a:t> simultaneously</a:t>
            </a:r>
          </a:p>
          <a:p>
            <a:pPr lvl="1"/>
            <a:r>
              <a:rPr lang="en-US" sz="2400" dirty="0" smtClean="0"/>
              <a:t>Data items are selected to maximize the cumulative dissemination cost-effectiveness</a:t>
            </a:r>
          </a:p>
          <a:p>
            <a:pPr lvl="1"/>
            <a:r>
              <a:rPr lang="en-US" sz="2400" dirty="0" smtClean="0"/>
              <a:t>Popular data is prioritized</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a:p>
        </p:txBody>
      </p:sp>
      <p:pic>
        <p:nvPicPr>
          <p:cNvPr id="135170" name="Picture 2"/>
          <p:cNvPicPr>
            <a:picLocks noChangeAspect="1" noChangeArrowheads="1"/>
          </p:cNvPicPr>
          <p:nvPr/>
        </p:nvPicPr>
        <p:blipFill>
          <a:blip r:embed="rId4"/>
          <a:srcRect/>
          <a:stretch>
            <a:fillRect/>
          </a:stretch>
        </p:blipFill>
        <p:spPr bwMode="auto">
          <a:xfrm>
            <a:off x="990600" y="3517346"/>
            <a:ext cx="4419600" cy="942414"/>
          </a:xfrm>
          <a:prstGeom prst="rect">
            <a:avLst/>
          </a:prstGeom>
          <a:noFill/>
          <a:ln w="9525">
            <a:noFill/>
            <a:miter lim="800000"/>
            <a:headEnd/>
            <a:tailEnd/>
          </a:ln>
        </p:spPr>
      </p:pic>
      <p:sp>
        <p:nvSpPr>
          <p:cNvPr id="5" name="圆角矩形 6"/>
          <p:cNvSpPr/>
          <p:nvPr/>
        </p:nvSpPr>
        <p:spPr>
          <a:xfrm>
            <a:off x="4038600" y="3669745"/>
            <a:ext cx="3048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29"/>
          <p:cNvCxnSpPr>
            <a:stCxn id="9" idx="0"/>
            <a:endCxn id="5" idx="2"/>
          </p:cNvCxnSpPr>
          <p:nvPr/>
        </p:nvCxnSpPr>
        <p:spPr bwMode="auto">
          <a:xfrm rot="16200000" flipV="1">
            <a:off x="4057650" y="4336495"/>
            <a:ext cx="533400" cy="2667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 name="圆角矩形 6"/>
          <p:cNvSpPr/>
          <p:nvPr/>
        </p:nvSpPr>
        <p:spPr>
          <a:xfrm>
            <a:off x="5029200" y="3669745"/>
            <a:ext cx="4572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29"/>
          <p:cNvCxnSpPr/>
          <p:nvPr/>
        </p:nvCxnSpPr>
        <p:spPr bwMode="auto">
          <a:xfrm rot="10800000">
            <a:off x="5486400" y="4203145"/>
            <a:ext cx="990600" cy="533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3505200" y="4736545"/>
            <a:ext cx="1905000" cy="430887"/>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Size of data </a:t>
            </a:r>
            <a:r>
              <a:rPr lang="en-US" sz="2200" i="1" dirty="0" err="1" smtClean="0">
                <a:solidFill>
                  <a:srgbClr val="FF0000"/>
                </a:solidFill>
                <a:latin typeface="Times New Roman" pitchFamily="18" charset="0"/>
                <a:cs typeface="Times New Roman" pitchFamily="18" charset="0"/>
              </a:rPr>
              <a:t>d</a:t>
            </a:r>
            <a:r>
              <a:rPr lang="en-US" sz="2200" i="1" baseline="-25000" dirty="0" err="1" smtClean="0">
                <a:solidFill>
                  <a:srgbClr val="FF0000"/>
                </a:solidFill>
                <a:latin typeface="Times New Roman" pitchFamily="18" charset="0"/>
                <a:cs typeface="Times New Roman" pitchFamily="18" charset="0"/>
              </a:rPr>
              <a:t>k</a:t>
            </a:r>
            <a:endParaRPr lang="en-US" sz="22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562600" y="4736545"/>
            <a:ext cx="2743200" cy="430887"/>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Buffer size of node </a:t>
            </a:r>
            <a:r>
              <a:rPr lang="en-US" sz="2200" i="1" dirty="0" err="1" smtClean="0">
                <a:solidFill>
                  <a:srgbClr val="FF0000"/>
                </a:solidFill>
                <a:latin typeface="Times New Roman" pitchFamily="18" charset="0"/>
                <a:cs typeface="Times New Roman" pitchFamily="18" charset="0"/>
              </a:rPr>
              <a:t>i</a:t>
            </a:r>
            <a:endParaRPr lang="en-US" sz="2200" i="1" baseline="-25000" dirty="0">
              <a:solidFill>
                <a:srgbClr val="FF0000"/>
              </a:solidFill>
              <a:latin typeface="Times New Roman" pitchFamily="18" charset="0"/>
              <a:cs typeface="Times New Roman" pitchFamily="18" charset="0"/>
            </a:endParaRPr>
          </a:p>
        </p:txBody>
      </p:sp>
      <p:sp>
        <p:nvSpPr>
          <p:cNvPr id="15" name="圆角矩形 6"/>
          <p:cNvSpPr/>
          <p:nvPr/>
        </p:nvSpPr>
        <p:spPr>
          <a:xfrm>
            <a:off x="2438400" y="3669745"/>
            <a:ext cx="3810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29"/>
          <p:cNvCxnSpPr>
            <a:endCxn id="15" idx="2"/>
          </p:cNvCxnSpPr>
          <p:nvPr/>
        </p:nvCxnSpPr>
        <p:spPr bwMode="auto">
          <a:xfrm rot="5400000" flipH="1" flipV="1">
            <a:off x="2190750" y="4374595"/>
            <a:ext cx="609600" cy="2667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7" name="TextBox 16"/>
          <p:cNvSpPr txBox="1"/>
          <p:nvPr/>
        </p:nvSpPr>
        <p:spPr>
          <a:xfrm>
            <a:off x="304800" y="4736545"/>
            <a:ext cx="3048000" cy="430887"/>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Whether </a:t>
            </a:r>
            <a:r>
              <a:rPr lang="en-US" sz="2200" i="1" dirty="0" err="1" smtClean="0">
                <a:solidFill>
                  <a:srgbClr val="FF0000"/>
                </a:solidFill>
                <a:latin typeface="Times New Roman" pitchFamily="18" charset="0"/>
                <a:cs typeface="Times New Roman" pitchFamily="18" charset="0"/>
              </a:rPr>
              <a:t>d</a:t>
            </a:r>
            <a:r>
              <a:rPr lang="en-US" sz="2200" i="1" baseline="-25000" dirty="0" err="1" smtClean="0">
                <a:solidFill>
                  <a:srgbClr val="FF0000"/>
                </a:solidFill>
                <a:latin typeface="Times New Roman" pitchFamily="18" charset="0"/>
                <a:cs typeface="Times New Roman" pitchFamily="18" charset="0"/>
              </a:rPr>
              <a:t>k</a:t>
            </a:r>
            <a:r>
              <a:rPr lang="en-US" sz="2200" dirty="0" smtClean="0">
                <a:solidFill>
                  <a:srgbClr val="FF0000"/>
                </a:solidFill>
                <a:latin typeface="Times New Roman" pitchFamily="18" charset="0"/>
                <a:cs typeface="Times New Roman" pitchFamily="18" charset="0"/>
              </a:rPr>
              <a:t> is carried by </a:t>
            </a:r>
            <a:r>
              <a:rPr lang="en-US" sz="2200" i="1" dirty="0" err="1" smtClean="0">
                <a:solidFill>
                  <a:srgbClr val="FF0000"/>
                </a:solidFill>
                <a:latin typeface="Times New Roman" pitchFamily="18" charset="0"/>
                <a:cs typeface="Times New Roman" pitchFamily="18" charset="0"/>
              </a:rPr>
              <a:t>i</a:t>
            </a:r>
            <a:endParaRPr lang="en-US" sz="2200" i="1" baseline="-25000" dirty="0">
              <a:solidFill>
                <a:srgbClr val="FF0000"/>
              </a:solidFill>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990600" y="5411707"/>
          <a:ext cx="2362200" cy="912893"/>
        </p:xfrm>
        <a:graphic>
          <a:graphicData uri="http://schemas.openxmlformats.org/presentationml/2006/ole">
            <p:oleObj spid="_x0000_s135171" name="Formula" r:id="rId5" imgW="1905120" imgH="736920" progId="Equation.Ribbit">
              <p:embed/>
            </p:oleObj>
          </a:graphicData>
        </a:graphic>
      </p:graphicFrame>
      <p:sp>
        <p:nvSpPr>
          <p:cNvPr id="20" name="TextBox 19"/>
          <p:cNvSpPr txBox="1"/>
          <p:nvPr/>
        </p:nvSpPr>
        <p:spPr>
          <a:xfrm>
            <a:off x="3962400" y="5498545"/>
            <a:ext cx="4343400" cy="769441"/>
          </a:xfrm>
          <a:prstGeom prst="rect">
            <a:avLst/>
          </a:prstGeom>
          <a:noFill/>
          <a:ln w="0">
            <a:noFill/>
          </a:ln>
        </p:spPr>
        <p:txBody>
          <a:bodyPr wrap="square" rtlCol="0">
            <a:spAutoFit/>
          </a:bodyPr>
          <a:lstStyle/>
          <a:p>
            <a:r>
              <a:rPr lang="en-US" sz="2200" dirty="0" smtClean="0">
                <a:latin typeface="Times New Roman" pitchFamily="18" charset="0"/>
                <a:cs typeface="Times New Roman" pitchFamily="18" charset="0"/>
              </a:rPr>
              <a:t>Contribution of </a:t>
            </a:r>
            <a:r>
              <a:rPr lang="en-US" sz="2200" i="1" dirty="0" err="1" smtClean="0">
                <a:latin typeface="Times New Roman" pitchFamily="18" charset="0"/>
                <a:cs typeface="Times New Roman" pitchFamily="18" charset="0"/>
              </a:rPr>
              <a:t>d</a:t>
            </a:r>
            <a:r>
              <a:rPr lang="en-US" sz="2200" i="1" baseline="-25000" dirty="0" err="1"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to the cumulative cost-effectiveness</a:t>
            </a:r>
            <a:endParaRPr lang="en-US" sz="2200" i="1"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blinds(horizontal)">
                                      <p:cBhvr>
                                        <p:cTn id="7" dur="500"/>
                                        <p:tgtEl>
                                          <p:spTgt spid="135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blinds(horizontal)">
                                      <p:cBhvr>
                                        <p:cTn id="5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0" grpId="0"/>
      <p:bldP spid="15" grpId="0" animBg="1"/>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t>Models</a:t>
            </a:r>
          </a:p>
          <a:p>
            <a:r>
              <a:rPr lang="en-US" dirty="0" smtClean="0"/>
              <a:t>Data Dissemination Approach</a:t>
            </a:r>
          </a:p>
          <a:p>
            <a:r>
              <a:rPr lang="en-US" dirty="0" smtClean="0"/>
              <a:t>Theoretical Analysis</a:t>
            </a:r>
          </a:p>
          <a:p>
            <a:r>
              <a:rPr lang="en-US" dirty="0" smtClean="0"/>
              <a:t>Performance Evaluation</a:t>
            </a:r>
          </a:p>
          <a:p>
            <a:r>
              <a:rPr lang="en-US" dirty="0" smtClean="0"/>
              <a:t>Summary &amp; Future Work</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p:cBhvr override="childStyle">
                                        <p:cTn id="10" dur="5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solidFill>
                  <a:schemeClr val="tx1"/>
                </a:solidFill>
              </a:rPr>
              <a:t>Models</a:t>
            </a:r>
          </a:p>
          <a:p>
            <a:r>
              <a:rPr lang="en-US" dirty="0" smtClean="0"/>
              <a:t>Data Dissemination Approach</a:t>
            </a:r>
          </a:p>
          <a:p>
            <a:r>
              <a:rPr lang="en-US" b="1" dirty="0" smtClean="0">
                <a:solidFill>
                  <a:srgbClr val="FF0000"/>
                </a:solidFill>
              </a:rPr>
              <a:t>Theoretical Analysis</a:t>
            </a:r>
          </a:p>
          <a:p>
            <a:r>
              <a:rPr lang="en-US" dirty="0" smtClean="0"/>
              <a:t>Performance Evaluation</a:t>
            </a:r>
          </a:p>
          <a:p>
            <a:r>
              <a:rPr lang="en-US" dirty="0" smtClean="0"/>
              <a:t>Summary &amp; Future Work</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 of Cost-effectiveness</a:t>
            </a:r>
            <a:endParaRPr lang="en-US" dirty="0"/>
          </a:p>
        </p:txBody>
      </p:sp>
      <p:sp>
        <p:nvSpPr>
          <p:cNvPr id="3" name="Content Placeholder 2"/>
          <p:cNvSpPr>
            <a:spLocks noGrp="1"/>
          </p:cNvSpPr>
          <p:nvPr>
            <p:ph idx="1"/>
          </p:nvPr>
        </p:nvSpPr>
        <p:spPr/>
        <p:txBody>
          <a:bodyPr/>
          <a:lstStyle/>
          <a:p>
            <a:r>
              <a:rPr lang="en-US" sz="3000" dirty="0" smtClean="0"/>
              <a:t>Dissemination cost-effectiveness                     of a specific data item with time constraint </a:t>
            </a:r>
            <a:r>
              <a:rPr lang="en-US" sz="3000" i="1" dirty="0" smtClean="0"/>
              <a:t>T</a:t>
            </a:r>
          </a:p>
          <a:p>
            <a:pPr lvl="1"/>
            <a:r>
              <a:rPr lang="en-US" sz="2600" dirty="0" smtClean="0"/>
              <a:t>          : set of interesters having received the data at time </a:t>
            </a:r>
            <a:r>
              <a:rPr lang="en-US" sz="2600" i="1" dirty="0" smtClean="0"/>
              <a:t>t</a:t>
            </a:r>
            <a:r>
              <a:rPr lang="en-US" sz="2600" i="1" baseline="-25000" dirty="0" smtClean="0"/>
              <a:t>0</a:t>
            </a:r>
          </a:p>
          <a:p>
            <a:pPr lvl="1"/>
            <a:r>
              <a:rPr lang="en-US" sz="2600" dirty="0" smtClean="0"/>
              <a:t>           : set of selected relays at time </a:t>
            </a:r>
            <a:r>
              <a:rPr lang="en-US" sz="2600" i="1" dirty="0" smtClean="0"/>
              <a:t>t</a:t>
            </a:r>
            <a:r>
              <a:rPr lang="en-US" sz="2600" i="1" baseline="-25000" dirty="0" smtClean="0"/>
              <a:t>0</a:t>
            </a:r>
          </a:p>
          <a:p>
            <a:r>
              <a:rPr lang="en-US" sz="3000" dirty="0" smtClean="0"/>
              <a:t>For                   , the probability for the dissemination cost-effectiveness to increase</a:t>
            </a:r>
            <a:endParaRPr lang="en-US" sz="3000" dirty="0"/>
          </a:p>
        </p:txBody>
      </p:sp>
      <p:graphicFrame>
        <p:nvGraphicFramePr>
          <p:cNvPr id="4" name="Object 3"/>
          <p:cNvGraphicFramePr>
            <a:graphicFrameLocks noChangeAspect="1"/>
          </p:cNvGraphicFramePr>
          <p:nvPr/>
        </p:nvGraphicFramePr>
        <p:xfrm>
          <a:off x="981075" y="2209800"/>
          <a:ext cx="771525" cy="407597"/>
        </p:xfrm>
        <a:graphic>
          <a:graphicData uri="http://schemas.openxmlformats.org/presentationml/2006/ole">
            <p:oleObj spid="_x0000_s136194" name="Formula" r:id="rId4" imgW="466200" imgH="246600" progId="Equation.Ribbit">
              <p:embed/>
            </p:oleObj>
          </a:graphicData>
        </a:graphic>
      </p:graphicFrame>
      <p:graphicFrame>
        <p:nvGraphicFramePr>
          <p:cNvPr id="5" name="Object 4"/>
          <p:cNvGraphicFramePr>
            <a:graphicFrameLocks noChangeAspect="1"/>
          </p:cNvGraphicFramePr>
          <p:nvPr/>
        </p:nvGraphicFramePr>
        <p:xfrm>
          <a:off x="5715000" y="1253462"/>
          <a:ext cx="1752600" cy="394015"/>
        </p:xfrm>
        <a:graphic>
          <a:graphicData uri="http://schemas.openxmlformats.org/presentationml/2006/ole">
            <p:oleObj spid="_x0000_s136195" name="Formula" r:id="rId5" imgW="1096200" imgH="246600" progId="Equation.Ribbit">
              <p:embed/>
            </p:oleObj>
          </a:graphicData>
        </a:graphic>
      </p:graphicFrame>
      <p:graphicFrame>
        <p:nvGraphicFramePr>
          <p:cNvPr id="136196" name="Object 4"/>
          <p:cNvGraphicFramePr>
            <a:graphicFrameLocks noChangeAspect="1"/>
          </p:cNvGraphicFramePr>
          <p:nvPr/>
        </p:nvGraphicFramePr>
        <p:xfrm>
          <a:off x="985837" y="2713638"/>
          <a:ext cx="842963" cy="410562"/>
        </p:xfrm>
        <a:graphic>
          <a:graphicData uri="http://schemas.openxmlformats.org/presentationml/2006/ole">
            <p:oleObj spid="_x0000_s136196" name="Formula" r:id="rId6" imgW="506880" imgH="246600" progId="Equation.Ribbit">
              <p:embed/>
            </p:oleObj>
          </a:graphicData>
        </a:graphic>
      </p:graphicFrame>
      <p:graphicFrame>
        <p:nvGraphicFramePr>
          <p:cNvPr id="7" name="Object 6"/>
          <p:cNvGraphicFramePr>
            <a:graphicFrameLocks noChangeAspect="1"/>
          </p:cNvGraphicFramePr>
          <p:nvPr/>
        </p:nvGraphicFramePr>
        <p:xfrm>
          <a:off x="1219200" y="3276600"/>
          <a:ext cx="1691035" cy="381000"/>
        </p:xfrm>
        <a:graphic>
          <a:graphicData uri="http://schemas.openxmlformats.org/presentationml/2006/ole">
            <p:oleObj spid="_x0000_s136197" name="Formula" r:id="rId7" imgW="981720" imgH="221040" progId="Equation.Ribbit">
              <p:embed/>
            </p:oleObj>
          </a:graphicData>
        </a:graphic>
      </p:graphicFrame>
      <p:graphicFrame>
        <p:nvGraphicFramePr>
          <p:cNvPr id="8" name="Object 7"/>
          <p:cNvGraphicFramePr>
            <a:graphicFrameLocks noChangeAspect="1"/>
          </p:cNvGraphicFramePr>
          <p:nvPr/>
        </p:nvGraphicFramePr>
        <p:xfrm>
          <a:off x="517525" y="4114800"/>
          <a:ext cx="8016875" cy="838200"/>
        </p:xfrm>
        <a:graphic>
          <a:graphicData uri="http://schemas.openxmlformats.org/presentationml/2006/ole">
            <p:oleObj spid="_x0000_s136198" name="Formula" r:id="rId8" imgW="5457240" imgH="571680" progId="Equation.Ribbit">
              <p:embed/>
            </p:oleObj>
          </a:graphicData>
        </a:graphic>
      </p:graphicFrame>
      <p:sp>
        <p:nvSpPr>
          <p:cNvPr id="9" name="圆角矩形 6"/>
          <p:cNvSpPr/>
          <p:nvPr/>
        </p:nvSpPr>
        <p:spPr>
          <a:xfrm>
            <a:off x="7924800" y="4267200"/>
            <a:ext cx="6858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29"/>
          <p:cNvCxnSpPr>
            <a:stCxn id="11" idx="0"/>
          </p:cNvCxnSpPr>
          <p:nvPr/>
        </p:nvCxnSpPr>
        <p:spPr bwMode="auto">
          <a:xfrm rot="5400000" flipH="1" flipV="1">
            <a:off x="7644944" y="4851857"/>
            <a:ext cx="559713" cy="457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TextBox 10"/>
          <p:cNvSpPr txBox="1"/>
          <p:nvPr/>
        </p:nvSpPr>
        <p:spPr>
          <a:xfrm>
            <a:off x="6477000" y="5360313"/>
            <a:ext cx="2438400" cy="769441"/>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Minimum user interest probability</a:t>
            </a:r>
            <a:endParaRPr lang="en-US" sz="2200" i="1" baseline="-25000" dirty="0">
              <a:solidFill>
                <a:srgbClr val="FF0000"/>
              </a:solidFill>
              <a:latin typeface="Times New Roman" pitchFamily="18" charset="0"/>
              <a:cs typeface="Times New Roman" pitchFamily="18" charset="0"/>
            </a:endParaRPr>
          </a:p>
        </p:txBody>
      </p:sp>
      <p:graphicFrame>
        <p:nvGraphicFramePr>
          <p:cNvPr id="15" name="Object 14"/>
          <p:cNvGraphicFramePr>
            <a:graphicFrameLocks noChangeAspect="1"/>
          </p:cNvGraphicFramePr>
          <p:nvPr/>
        </p:nvGraphicFramePr>
        <p:xfrm>
          <a:off x="533400" y="5190851"/>
          <a:ext cx="3124200" cy="379288"/>
        </p:xfrm>
        <a:graphic>
          <a:graphicData uri="http://schemas.openxmlformats.org/presentationml/2006/ole">
            <p:oleObj spid="_x0000_s136199" name="Formula" r:id="rId9" imgW="2032200" imgH="246600" progId="Equation.Ribbit">
              <p:embed/>
            </p:oleObj>
          </a:graphicData>
        </a:graphic>
      </p:graphicFrame>
      <p:sp>
        <p:nvSpPr>
          <p:cNvPr id="16" name="圆角矩形 6"/>
          <p:cNvSpPr/>
          <p:nvPr/>
        </p:nvSpPr>
        <p:spPr>
          <a:xfrm>
            <a:off x="5638800" y="4191000"/>
            <a:ext cx="304800" cy="457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圆角矩形 6"/>
          <p:cNvSpPr/>
          <p:nvPr/>
        </p:nvSpPr>
        <p:spPr>
          <a:xfrm>
            <a:off x="7391400" y="4191000"/>
            <a:ext cx="304800" cy="457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29"/>
          <p:cNvCxnSpPr>
            <a:stCxn id="21" idx="0"/>
          </p:cNvCxnSpPr>
          <p:nvPr/>
        </p:nvCxnSpPr>
        <p:spPr bwMode="auto">
          <a:xfrm rot="5400000" flipH="1" flipV="1">
            <a:off x="5353051" y="4888410"/>
            <a:ext cx="609599" cy="2667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9" name="Straight Connector 29"/>
          <p:cNvCxnSpPr/>
          <p:nvPr/>
        </p:nvCxnSpPr>
        <p:spPr bwMode="auto">
          <a:xfrm flipV="1">
            <a:off x="5943600" y="4648200"/>
            <a:ext cx="1600201" cy="685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1" name="TextBox 20"/>
          <p:cNvSpPr txBox="1"/>
          <p:nvPr/>
        </p:nvSpPr>
        <p:spPr>
          <a:xfrm>
            <a:off x="4800600" y="5326559"/>
            <a:ext cx="1447800" cy="769441"/>
          </a:xfrm>
          <a:prstGeom prst="rect">
            <a:avLst/>
          </a:prstGeom>
          <a:noFill/>
          <a:ln w="0">
            <a:noFill/>
          </a:ln>
        </p:spPr>
        <p:txBody>
          <a:bodyPr wrap="square" rtlCol="0">
            <a:spAutoFit/>
          </a:bodyPr>
          <a:lstStyle/>
          <a:p>
            <a:r>
              <a:rPr lang="en-US" sz="2200" dirty="0" smtClean="0">
                <a:solidFill>
                  <a:srgbClr val="FF0000"/>
                </a:solidFill>
                <a:latin typeface="Times New Roman" pitchFamily="18" charset="0"/>
                <a:cs typeface="Times New Roman" pitchFamily="18" charset="0"/>
              </a:rPr>
              <a:t>Network constants</a:t>
            </a:r>
            <a:endParaRPr lang="en-US" sz="2200" i="1" baseline="-25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6" grpId="0" animBg="1"/>
      <p:bldP spid="17"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 of Cost-effectiveness</a:t>
            </a:r>
            <a:endParaRPr lang="en-US" dirty="0"/>
          </a:p>
        </p:txBody>
      </p:sp>
      <p:sp>
        <p:nvSpPr>
          <p:cNvPr id="3" name="Content Placeholder 2"/>
          <p:cNvSpPr>
            <a:spLocks noGrp="1"/>
          </p:cNvSpPr>
          <p:nvPr>
            <p:ph idx="1"/>
          </p:nvPr>
        </p:nvSpPr>
        <p:spPr/>
        <p:txBody>
          <a:bodyPr/>
          <a:lstStyle/>
          <a:p>
            <a:r>
              <a:rPr lang="en-US" dirty="0" smtClean="0"/>
              <a:t>Implications</a:t>
            </a:r>
          </a:p>
          <a:p>
            <a:pPr lvl="1"/>
            <a:r>
              <a:rPr lang="en-US" dirty="0" smtClean="0"/>
              <a:t>Dissemination cost-effectiveness increases with </a:t>
            </a:r>
            <a:r>
              <a:rPr lang="en-US" i="1" dirty="0" smtClean="0"/>
              <a:t>t</a:t>
            </a:r>
            <a:r>
              <a:rPr lang="en-US" i="1" baseline="-25000" dirty="0" smtClean="0"/>
              <a:t>0</a:t>
            </a:r>
          </a:p>
          <a:p>
            <a:pPr lvl="1"/>
            <a:r>
              <a:rPr lang="en-US" dirty="0" smtClean="0"/>
              <a:t>Dissemination cost-effectiveness is proportional to the relays’ contact capability and data popularity</a:t>
            </a:r>
          </a:p>
          <a:p>
            <a:pPr lvl="1"/>
            <a:r>
              <a:rPr lang="en-US" dirty="0" smtClean="0"/>
              <a:t>Dissemination cost-effectiveness increases exponentially with time </a:t>
            </a:r>
            <a:r>
              <a:rPr lang="en-US" i="1" dirty="0" smtClean="0"/>
              <a:t>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Tradeoff between </a:t>
            </a:r>
            <a:r>
              <a:rPr lang="en-US" sz="3200" dirty="0" smtClean="0"/>
              <a:t>Cost-Effectiveness and </a:t>
            </a:r>
            <a:r>
              <a:rPr lang="en-US" sz="3200" dirty="0" smtClean="0"/>
              <a:t>O</a:t>
            </a:r>
            <a:r>
              <a:rPr lang="en-US" sz="3200" dirty="0" smtClean="0"/>
              <a:t>verhead Maintaining Network Information</a:t>
            </a:r>
            <a:endParaRPr lang="en-US" sz="3200" dirty="0"/>
          </a:p>
        </p:txBody>
      </p:sp>
      <p:sp>
        <p:nvSpPr>
          <p:cNvPr id="3" name="Content Placeholder 2"/>
          <p:cNvSpPr>
            <a:spLocks noGrp="1"/>
          </p:cNvSpPr>
          <p:nvPr>
            <p:ph idx="1"/>
          </p:nvPr>
        </p:nvSpPr>
        <p:spPr/>
        <p:txBody>
          <a:bodyPr/>
          <a:lstStyle/>
          <a:p>
            <a:r>
              <a:rPr lang="en-US" dirty="0" smtClean="0"/>
              <a:t>When network information is maintained globally, relay selection is always optimal</a:t>
            </a:r>
          </a:p>
          <a:p>
            <a:pPr lvl="1"/>
            <a:r>
              <a:rPr lang="en-US" i="1" dirty="0" smtClean="0"/>
              <a:t>r</a:t>
            </a:r>
            <a:r>
              <a:rPr lang="en-US" dirty="0" smtClean="0"/>
              <a:t>=</a:t>
            </a:r>
            <a:r>
              <a:rPr lang="en-US" i="1" dirty="0" smtClean="0"/>
              <a:t>R</a:t>
            </a:r>
            <a:r>
              <a:rPr lang="en-US" dirty="0" smtClean="0"/>
              <a:t>, where </a:t>
            </a:r>
            <a:r>
              <a:rPr lang="en-US" i="1" dirty="0" smtClean="0"/>
              <a:t>R</a:t>
            </a:r>
            <a:r>
              <a:rPr lang="en-US" dirty="0" smtClean="0"/>
              <a:t> is the diameter of network contact graph</a:t>
            </a:r>
          </a:p>
          <a:p>
            <a:pPr lvl="1"/>
            <a:r>
              <a:rPr lang="en-US" dirty="0" smtClean="0"/>
              <a:t>Any selected relay increases the </a:t>
            </a:r>
            <a:r>
              <a:rPr lang="en-US" dirty="0" smtClean="0"/>
              <a:t>dissemination </a:t>
            </a:r>
            <a:r>
              <a:rPr lang="en-US" dirty="0" smtClean="0"/>
              <a:t>cost-effectiveness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Tradeoff between Cost-Effectiveness and Overhead Maintaining Network Information</a:t>
            </a:r>
            <a:endParaRPr lang="en-US" sz="3200" dirty="0"/>
          </a:p>
        </p:txBody>
      </p:sp>
      <p:sp>
        <p:nvSpPr>
          <p:cNvPr id="3" name="Content Placeholder 2"/>
          <p:cNvSpPr>
            <a:spLocks noGrp="1"/>
          </p:cNvSpPr>
          <p:nvPr>
            <p:ph idx="1"/>
          </p:nvPr>
        </p:nvSpPr>
        <p:spPr/>
        <p:txBody>
          <a:bodyPr/>
          <a:lstStyle/>
          <a:p>
            <a:r>
              <a:rPr lang="en-US" sz="2800" dirty="0" smtClean="0"/>
              <a:t>When </a:t>
            </a:r>
            <a:r>
              <a:rPr lang="en-US" sz="2800" i="1" dirty="0" smtClean="0"/>
              <a:t>r</a:t>
            </a:r>
            <a:r>
              <a:rPr lang="en-US" sz="2800" dirty="0" smtClean="0"/>
              <a:t>&lt;</a:t>
            </a:r>
            <a:r>
              <a:rPr lang="en-US" sz="2800" i="1" dirty="0" smtClean="0"/>
              <a:t>R</a:t>
            </a:r>
            <a:r>
              <a:rPr lang="en-US" sz="2800" dirty="0" smtClean="0"/>
              <a:t>, optimal probability of relay selection and maintenance cost increase at similar rates </a:t>
            </a:r>
          </a:p>
          <a:p>
            <a:pPr lvl="1"/>
            <a:r>
              <a:rPr lang="en-US" sz="2400" dirty="0" smtClean="0"/>
              <a:t>For relay s,                  and                                , if</a:t>
            </a:r>
          </a:p>
          <a:p>
            <a:pPr lvl="1"/>
            <a:endParaRPr lang="en-US" sz="2400" dirty="0" smtClean="0"/>
          </a:p>
          <a:p>
            <a:pPr lvl="1"/>
            <a:endParaRPr lang="en-US" sz="2400" dirty="0" smtClean="0"/>
          </a:p>
          <a:p>
            <a:pPr lvl="1"/>
            <a:endParaRPr lang="en-US" sz="2400" dirty="0" smtClean="0"/>
          </a:p>
          <a:p>
            <a:pPr lvl="2"/>
            <a:r>
              <a:rPr lang="en-US" sz="2000" dirty="0" smtClean="0"/>
              <a:t>Node </a:t>
            </a:r>
            <a:r>
              <a:rPr lang="en-US" sz="2000" i="1" dirty="0" smtClean="0"/>
              <a:t>j</a:t>
            </a:r>
            <a:r>
              <a:rPr lang="en-US" sz="2000" dirty="0" smtClean="0"/>
              <a:t> is not good enough to be a relay either</a:t>
            </a:r>
          </a:p>
          <a:p>
            <a:pPr lvl="1"/>
            <a:r>
              <a:rPr lang="en-US" sz="2400" dirty="0" smtClean="0"/>
              <a:t>Cost of maintaining </a:t>
            </a:r>
            <a:r>
              <a:rPr lang="en-US" sz="2400" i="1" dirty="0" smtClean="0"/>
              <a:t>r</a:t>
            </a:r>
            <a:r>
              <a:rPr lang="en-US" sz="2400" dirty="0" smtClean="0"/>
              <a:t>-hop network information </a:t>
            </a:r>
            <a:r>
              <a:rPr lang="en-US" sz="2400" dirty="0" smtClean="0"/>
              <a:t>is</a:t>
            </a:r>
          </a:p>
          <a:p>
            <a:r>
              <a:rPr lang="en-US" dirty="0" smtClean="0"/>
              <a:t>Full flexibility to adjust </a:t>
            </a:r>
            <a:r>
              <a:rPr lang="en-US" i="1" dirty="0" smtClean="0"/>
              <a:t>r</a:t>
            </a:r>
            <a:r>
              <a:rPr lang="en-US" dirty="0" smtClean="0"/>
              <a:t> according to application requirements</a:t>
            </a:r>
            <a:r>
              <a:rPr lang="en-US" dirty="0" smtClean="0"/>
              <a:t> </a:t>
            </a:r>
            <a:endParaRPr lang="en-US" dirty="0"/>
          </a:p>
        </p:txBody>
      </p:sp>
      <p:graphicFrame>
        <p:nvGraphicFramePr>
          <p:cNvPr id="138242" name="Object 2"/>
          <p:cNvGraphicFramePr>
            <a:graphicFrameLocks noChangeAspect="1"/>
          </p:cNvGraphicFramePr>
          <p:nvPr/>
        </p:nvGraphicFramePr>
        <p:xfrm>
          <a:off x="2438400" y="2133600"/>
          <a:ext cx="1219200" cy="434975"/>
        </p:xfrm>
        <a:graphic>
          <a:graphicData uri="http://schemas.openxmlformats.org/presentationml/2006/ole">
            <p:oleObj spid="_x0000_s138242" name="Formula" r:id="rId4" imgW="778680" imgH="277200" progId="Equation.Ribbit">
              <p:embed/>
            </p:oleObj>
          </a:graphicData>
        </a:graphic>
      </p:graphicFrame>
      <p:graphicFrame>
        <p:nvGraphicFramePr>
          <p:cNvPr id="138243" name="Object 3"/>
          <p:cNvGraphicFramePr>
            <a:graphicFrameLocks noChangeAspect="1"/>
          </p:cNvGraphicFramePr>
          <p:nvPr/>
        </p:nvGraphicFramePr>
        <p:xfrm>
          <a:off x="4267200" y="2133600"/>
          <a:ext cx="2324100" cy="481012"/>
        </p:xfrm>
        <a:graphic>
          <a:graphicData uri="http://schemas.openxmlformats.org/presentationml/2006/ole">
            <p:oleObj spid="_x0000_s138243" name="Formula" r:id="rId5" imgW="1403640" imgH="289800" progId="Equation.Ribbit">
              <p:embed/>
            </p:oleObj>
          </a:graphicData>
        </a:graphic>
      </p:graphicFrame>
      <p:graphicFrame>
        <p:nvGraphicFramePr>
          <p:cNvPr id="138244" name="Object 4"/>
          <p:cNvGraphicFramePr>
            <a:graphicFrameLocks noChangeAspect="1"/>
          </p:cNvGraphicFramePr>
          <p:nvPr/>
        </p:nvGraphicFramePr>
        <p:xfrm>
          <a:off x="7086600" y="1981200"/>
          <a:ext cx="1828800" cy="779462"/>
        </p:xfrm>
        <a:graphic>
          <a:graphicData uri="http://schemas.openxmlformats.org/presentationml/2006/ole">
            <p:oleObj spid="_x0000_s138244" name="Formula" r:id="rId6" imgW="1325880" imgH="565200" progId="Equation.Ribbit">
              <p:embed/>
            </p:oleObj>
          </a:graphicData>
        </a:graphic>
      </p:graphicFrame>
      <p:graphicFrame>
        <p:nvGraphicFramePr>
          <p:cNvPr id="138245" name="Object 5"/>
          <p:cNvGraphicFramePr>
            <a:graphicFrameLocks noChangeAspect="1"/>
          </p:cNvGraphicFramePr>
          <p:nvPr/>
        </p:nvGraphicFramePr>
        <p:xfrm>
          <a:off x="762000" y="2749550"/>
          <a:ext cx="8107363" cy="984250"/>
        </p:xfrm>
        <a:graphic>
          <a:graphicData uri="http://schemas.openxmlformats.org/presentationml/2006/ole">
            <p:oleObj spid="_x0000_s138245" name="Formula" r:id="rId7" imgW="5641560" imgH="684720" progId="Equation.Ribbit">
              <p:embed/>
            </p:oleObj>
          </a:graphicData>
        </a:graphic>
      </p:graphicFrame>
      <p:graphicFrame>
        <p:nvGraphicFramePr>
          <p:cNvPr id="8" name="Object 7"/>
          <p:cNvGraphicFramePr>
            <a:graphicFrameLocks noChangeAspect="1"/>
          </p:cNvGraphicFramePr>
          <p:nvPr/>
        </p:nvGraphicFramePr>
        <p:xfrm>
          <a:off x="7086601" y="4303844"/>
          <a:ext cx="1371600" cy="452305"/>
        </p:xfrm>
        <a:graphic>
          <a:graphicData uri="http://schemas.openxmlformats.org/presentationml/2006/ole">
            <p:oleObj spid="_x0000_s138246" name="Formula" r:id="rId8" imgW="747000" imgH="246600" progId="Equation.Ribbit">
              <p:embed/>
            </p:oleObj>
          </a:graphicData>
        </a:graphic>
      </p:graphicFrame>
      <p:sp>
        <p:nvSpPr>
          <p:cNvPr id="9" name="圆角矩形 6"/>
          <p:cNvSpPr/>
          <p:nvPr/>
        </p:nvSpPr>
        <p:spPr>
          <a:xfrm>
            <a:off x="6248400" y="2667000"/>
            <a:ext cx="13716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圆角矩形 6"/>
          <p:cNvSpPr/>
          <p:nvPr/>
        </p:nvSpPr>
        <p:spPr>
          <a:xfrm>
            <a:off x="7924800" y="4267200"/>
            <a:ext cx="4572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bwMode="auto">
          <a:xfrm>
            <a:off x="4724400" y="1981200"/>
            <a:ext cx="1752600"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8242"/>
                                        </p:tgtEl>
                                        <p:attrNameLst>
                                          <p:attrName>style.visibility</p:attrName>
                                        </p:attrNameLst>
                                      </p:cBhvr>
                                      <p:to>
                                        <p:strVal val="visible"/>
                                      </p:to>
                                    </p:set>
                                    <p:animEffect transition="in" filter="blinds(horizontal)">
                                      <p:cBhvr>
                                        <p:cTn id="10" dur="500"/>
                                        <p:tgtEl>
                                          <p:spTgt spid="138242"/>
                                        </p:tgtEl>
                                      </p:cBhvr>
                                    </p:animEffect>
                                  </p:childTnLst>
                                </p:cTn>
                              </p:par>
                              <p:par>
                                <p:cTn id="11" presetID="3" presetClass="entr" presetSubtype="10" fill="hold" nodeType="withEffect">
                                  <p:stCondLst>
                                    <p:cond delay="0"/>
                                  </p:stCondLst>
                                  <p:childTnLst>
                                    <p:set>
                                      <p:cBhvr>
                                        <p:cTn id="12" dur="1" fill="hold">
                                          <p:stCondLst>
                                            <p:cond delay="0"/>
                                          </p:stCondLst>
                                        </p:cTn>
                                        <p:tgtEl>
                                          <p:spTgt spid="138243"/>
                                        </p:tgtEl>
                                        <p:attrNameLst>
                                          <p:attrName>style.visibility</p:attrName>
                                        </p:attrNameLst>
                                      </p:cBhvr>
                                      <p:to>
                                        <p:strVal val="visible"/>
                                      </p:to>
                                    </p:set>
                                    <p:animEffect transition="in" filter="blinds(horizontal)">
                                      <p:cBhvr>
                                        <p:cTn id="13" dur="500"/>
                                        <p:tgtEl>
                                          <p:spTgt spid="138243"/>
                                        </p:tgtEl>
                                      </p:cBhvr>
                                    </p:animEffect>
                                  </p:childTnLst>
                                </p:cTn>
                              </p:par>
                              <p:par>
                                <p:cTn id="14" presetID="3" presetClass="entr" presetSubtype="10" fill="hold" nodeType="withEffect">
                                  <p:stCondLst>
                                    <p:cond delay="0"/>
                                  </p:stCondLst>
                                  <p:childTnLst>
                                    <p:set>
                                      <p:cBhvr>
                                        <p:cTn id="15" dur="1" fill="hold">
                                          <p:stCondLst>
                                            <p:cond delay="0"/>
                                          </p:stCondLst>
                                        </p:cTn>
                                        <p:tgtEl>
                                          <p:spTgt spid="138244"/>
                                        </p:tgtEl>
                                        <p:attrNameLst>
                                          <p:attrName>style.visibility</p:attrName>
                                        </p:attrNameLst>
                                      </p:cBhvr>
                                      <p:to>
                                        <p:strVal val="visible"/>
                                      </p:to>
                                    </p:set>
                                    <p:animEffect transition="in" filter="blinds(horizontal)">
                                      <p:cBhvr>
                                        <p:cTn id="16" dur="500"/>
                                        <p:tgtEl>
                                          <p:spTgt spid="138244"/>
                                        </p:tgtEl>
                                      </p:cBhvr>
                                    </p:animEffect>
                                  </p:childTnLst>
                                </p:cTn>
                              </p:par>
                              <p:par>
                                <p:cTn id="17" presetID="3" presetClass="entr" presetSubtype="10" fill="hold" nodeType="withEffect">
                                  <p:stCondLst>
                                    <p:cond delay="0"/>
                                  </p:stCondLst>
                                  <p:childTnLst>
                                    <p:set>
                                      <p:cBhvr>
                                        <p:cTn id="18" dur="1" fill="hold">
                                          <p:stCondLst>
                                            <p:cond delay="0"/>
                                          </p:stCondLst>
                                        </p:cTn>
                                        <p:tgtEl>
                                          <p:spTgt spid="138245"/>
                                        </p:tgtEl>
                                        <p:attrNameLst>
                                          <p:attrName>style.visibility</p:attrName>
                                        </p:attrNameLst>
                                      </p:cBhvr>
                                      <p:to>
                                        <p:strVal val="visible"/>
                                      </p:to>
                                    </p:set>
                                    <p:animEffect transition="in" filter="blinds(horizontal)">
                                      <p:cBhvr>
                                        <p:cTn id="19" dur="500"/>
                                        <p:tgtEl>
                                          <p:spTgt spid="13824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5"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vertical)">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linds(horizont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solidFill>
                  <a:schemeClr val="tx1"/>
                </a:solidFill>
              </a:rPr>
              <a:t>Models</a:t>
            </a:r>
          </a:p>
          <a:p>
            <a:r>
              <a:rPr lang="en-US" dirty="0" smtClean="0"/>
              <a:t>Data Dissemination Approach</a:t>
            </a:r>
          </a:p>
          <a:p>
            <a:r>
              <a:rPr lang="en-US" dirty="0" smtClean="0"/>
              <a:t>Theoretical Analysis</a:t>
            </a:r>
          </a:p>
          <a:p>
            <a:r>
              <a:rPr lang="en-US" b="1" dirty="0" smtClean="0">
                <a:solidFill>
                  <a:srgbClr val="FF0000"/>
                </a:solidFill>
              </a:rPr>
              <a:t>Performance Evaluation</a:t>
            </a:r>
          </a:p>
          <a:p>
            <a:r>
              <a:rPr lang="en-US" dirty="0" smtClean="0"/>
              <a:t>Summary &amp; Future Work</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Trace-based Evaluations</a:t>
            </a:r>
            <a:endParaRPr lang="en-US" dirty="0"/>
          </a:p>
        </p:txBody>
      </p:sp>
      <p:sp>
        <p:nvSpPr>
          <p:cNvPr id="3" name="Content Placeholder 2"/>
          <p:cNvSpPr>
            <a:spLocks noGrp="1"/>
          </p:cNvSpPr>
          <p:nvPr>
            <p:ph idx="1"/>
          </p:nvPr>
        </p:nvSpPr>
        <p:spPr/>
        <p:txBody>
          <a:bodyPr/>
          <a:lstStyle/>
          <a:p>
            <a:r>
              <a:rPr lang="en-US" dirty="0" smtClean="0"/>
              <a:t>Realistic DTN traces</a:t>
            </a:r>
          </a:p>
          <a:p>
            <a:endParaRPr lang="en-US" dirty="0" smtClean="0"/>
          </a:p>
          <a:p>
            <a:endParaRPr lang="en-US" dirty="0" smtClean="0"/>
          </a:p>
          <a:p>
            <a:endParaRPr lang="en-US" dirty="0" smtClean="0"/>
          </a:p>
          <a:p>
            <a:pPr lvl="1"/>
            <a:r>
              <a:rPr lang="en-US" dirty="0" smtClean="0"/>
              <a:t>Record contacts among Bluetooth-equipped devices</a:t>
            </a:r>
          </a:p>
          <a:p>
            <a:pPr lvl="1"/>
            <a:endParaRPr lang="en-US" dirty="0"/>
          </a:p>
        </p:txBody>
      </p:sp>
      <p:pic>
        <p:nvPicPr>
          <p:cNvPr id="139266" name="Picture 2"/>
          <p:cNvPicPr>
            <a:picLocks noChangeAspect="1" noChangeArrowheads="1"/>
          </p:cNvPicPr>
          <p:nvPr/>
        </p:nvPicPr>
        <p:blipFill>
          <a:blip r:embed="rId3"/>
          <a:srcRect/>
          <a:stretch>
            <a:fillRect/>
          </a:stretch>
        </p:blipFill>
        <p:spPr bwMode="auto">
          <a:xfrm>
            <a:off x="609600" y="1676400"/>
            <a:ext cx="6934200" cy="2037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sp>
        <p:nvSpPr>
          <p:cNvPr id="3" name="Content Placeholder 2"/>
          <p:cNvSpPr>
            <a:spLocks noGrp="1"/>
          </p:cNvSpPr>
          <p:nvPr>
            <p:ph idx="1"/>
          </p:nvPr>
        </p:nvSpPr>
        <p:spPr/>
        <p:txBody>
          <a:bodyPr/>
          <a:lstStyle/>
          <a:p>
            <a:r>
              <a:rPr lang="en-US" dirty="0" smtClean="0"/>
              <a:t>MIT Reality trace</a:t>
            </a:r>
            <a:endParaRPr lang="en-US" dirty="0"/>
          </a:p>
        </p:txBody>
      </p:sp>
      <p:pic>
        <p:nvPicPr>
          <p:cNvPr id="140290" name="Picture 2"/>
          <p:cNvPicPr>
            <a:picLocks noChangeAspect="1" noChangeArrowheads="1"/>
          </p:cNvPicPr>
          <p:nvPr/>
        </p:nvPicPr>
        <p:blipFill>
          <a:blip r:embed="rId3"/>
          <a:srcRect/>
          <a:stretch>
            <a:fillRect/>
          </a:stretch>
        </p:blipFill>
        <p:spPr bwMode="auto">
          <a:xfrm>
            <a:off x="381000" y="1828800"/>
            <a:ext cx="8403600" cy="3581400"/>
          </a:xfrm>
          <a:prstGeom prst="rect">
            <a:avLst/>
          </a:prstGeom>
          <a:noFill/>
          <a:ln w="9525">
            <a:noFill/>
            <a:miter lim="800000"/>
            <a:headEnd/>
            <a:tailEnd/>
          </a:ln>
        </p:spPr>
      </p:pic>
      <p:sp>
        <p:nvSpPr>
          <p:cNvPr id="5" name="TextBox 4"/>
          <p:cNvSpPr txBox="1"/>
          <p:nvPr/>
        </p:nvSpPr>
        <p:spPr>
          <a:xfrm>
            <a:off x="5334000" y="5486400"/>
            <a:ext cx="30480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Better dissemination cost-effectiveness</a:t>
            </a:r>
            <a:endParaRPr lang="en-US" sz="2400" dirty="0">
              <a:solidFill>
                <a:srgbClr val="FF0000"/>
              </a:solidFill>
              <a:latin typeface="Times New Roman" pitchFamily="18" charset="0"/>
              <a:cs typeface="Times New Roman" pitchFamily="18" charset="0"/>
            </a:endParaRPr>
          </a:p>
        </p:txBody>
      </p:sp>
      <p:sp>
        <p:nvSpPr>
          <p:cNvPr id="6" name="TextBox 5"/>
          <p:cNvSpPr txBox="1"/>
          <p:nvPr/>
        </p:nvSpPr>
        <p:spPr>
          <a:xfrm>
            <a:off x="990600" y="5493603"/>
            <a:ext cx="36576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Similar number of interesters with Flooding</a:t>
            </a:r>
            <a:endParaRPr lang="en-US" sz="2400" dirty="0">
              <a:solidFill>
                <a:srgbClr val="FF0000"/>
              </a:solidFill>
              <a:latin typeface="Times New Roman" pitchFamily="18" charset="0"/>
              <a:cs typeface="Times New Roman" pitchFamily="18" charset="0"/>
            </a:endParaRPr>
          </a:p>
        </p:txBody>
      </p:sp>
      <p:cxnSp>
        <p:nvCxnSpPr>
          <p:cNvPr id="8" name="Straight Arrow Connector 7"/>
          <p:cNvCxnSpPr>
            <a:stCxn id="6" idx="0"/>
          </p:cNvCxnSpPr>
          <p:nvPr/>
        </p:nvCxnSpPr>
        <p:spPr bwMode="auto">
          <a:xfrm rot="16200000" flipV="1">
            <a:off x="1672800" y="4347002"/>
            <a:ext cx="2140803" cy="15239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rot="5400000" flipH="1" flipV="1">
            <a:off x="1787099" y="4004103"/>
            <a:ext cx="2674203" cy="30479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rot="5400000" flipH="1" flipV="1">
            <a:off x="5825698" y="3927902"/>
            <a:ext cx="2674204" cy="4572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Distributions of User Interest</a:t>
            </a:r>
            <a:endParaRPr lang="en-US" dirty="0"/>
          </a:p>
        </p:txBody>
      </p:sp>
      <p:sp>
        <p:nvSpPr>
          <p:cNvPr id="3" name="Content Placeholder 2"/>
          <p:cNvSpPr>
            <a:spLocks noGrp="1"/>
          </p:cNvSpPr>
          <p:nvPr>
            <p:ph idx="1"/>
          </p:nvPr>
        </p:nvSpPr>
        <p:spPr/>
        <p:txBody>
          <a:bodyPr/>
          <a:lstStyle/>
          <a:p>
            <a:r>
              <a:rPr lang="en-US" dirty="0" smtClean="0"/>
              <a:t>Infocom06 trace</a:t>
            </a:r>
            <a:endParaRPr lang="en-US" dirty="0"/>
          </a:p>
        </p:txBody>
      </p:sp>
      <p:pic>
        <p:nvPicPr>
          <p:cNvPr id="141314" name="Picture 2"/>
          <p:cNvPicPr>
            <a:picLocks noChangeAspect="1" noChangeArrowheads="1"/>
          </p:cNvPicPr>
          <p:nvPr/>
        </p:nvPicPr>
        <p:blipFill>
          <a:blip r:embed="rId3"/>
          <a:srcRect/>
          <a:stretch>
            <a:fillRect/>
          </a:stretch>
        </p:blipFill>
        <p:spPr bwMode="auto">
          <a:xfrm>
            <a:off x="304800" y="1789479"/>
            <a:ext cx="8458200" cy="3544521"/>
          </a:xfrm>
          <a:prstGeom prst="rect">
            <a:avLst/>
          </a:prstGeom>
          <a:noFill/>
          <a:ln w="9525">
            <a:noFill/>
            <a:miter lim="800000"/>
            <a:headEnd/>
            <a:tailEnd/>
          </a:ln>
        </p:spPr>
      </p:pic>
      <p:sp>
        <p:nvSpPr>
          <p:cNvPr id="5" name="TextBox 4"/>
          <p:cNvSpPr txBox="1"/>
          <p:nvPr/>
        </p:nvSpPr>
        <p:spPr>
          <a:xfrm>
            <a:off x="914400" y="5493603"/>
            <a:ext cx="49530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Better performance when user interest concentrate on popular data</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Different Ranges for Maintaining Network Information</a:t>
            </a:r>
            <a:endParaRPr lang="en-US" sz="3200" dirty="0"/>
          </a:p>
        </p:txBody>
      </p:sp>
      <p:sp>
        <p:nvSpPr>
          <p:cNvPr id="3" name="Content Placeholder 2"/>
          <p:cNvSpPr>
            <a:spLocks noGrp="1"/>
          </p:cNvSpPr>
          <p:nvPr>
            <p:ph idx="1"/>
          </p:nvPr>
        </p:nvSpPr>
        <p:spPr/>
        <p:txBody>
          <a:bodyPr/>
          <a:lstStyle/>
          <a:p>
            <a:pPr>
              <a:buNone/>
            </a:pPr>
            <a:endParaRPr lang="en-US" dirty="0"/>
          </a:p>
        </p:txBody>
      </p:sp>
      <p:pic>
        <p:nvPicPr>
          <p:cNvPr id="142338" name="Picture 2"/>
          <p:cNvPicPr>
            <a:picLocks noChangeAspect="1" noChangeArrowheads="1"/>
          </p:cNvPicPr>
          <p:nvPr/>
        </p:nvPicPr>
        <p:blipFill>
          <a:blip r:embed="rId3"/>
          <a:srcRect/>
          <a:stretch>
            <a:fillRect/>
          </a:stretch>
        </p:blipFill>
        <p:spPr bwMode="auto">
          <a:xfrm>
            <a:off x="304800" y="1566866"/>
            <a:ext cx="8534400" cy="3614734"/>
          </a:xfrm>
          <a:prstGeom prst="rect">
            <a:avLst/>
          </a:prstGeom>
          <a:noFill/>
          <a:ln w="9525">
            <a:noFill/>
            <a:miter lim="800000"/>
            <a:headEnd/>
            <a:tailEnd/>
          </a:ln>
        </p:spPr>
      </p:pic>
      <p:sp>
        <p:nvSpPr>
          <p:cNvPr id="5" name="TextBox 4"/>
          <p:cNvSpPr txBox="1"/>
          <p:nvPr/>
        </p:nvSpPr>
        <p:spPr>
          <a:xfrm>
            <a:off x="838200" y="5329535"/>
            <a:ext cx="4800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Too large </a:t>
            </a:r>
            <a:r>
              <a:rPr lang="en-US" sz="2400" i="1" dirty="0" smtClean="0">
                <a:solidFill>
                  <a:srgbClr val="FF0000"/>
                </a:solidFill>
                <a:latin typeface="Times New Roman" pitchFamily="18" charset="0"/>
                <a:cs typeface="Times New Roman" pitchFamily="18" charset="0"/>
              </a:rPr>
              <a:t>r</a:t>
            </a:r>
            <a:r>
              <a:rPr lang="en-US" sz="2400" dirty="0" smtClean="0">
                <a:solidFill>
                  <a:srgbClr val="FF0000"/>
                </a:solidFill>
                <a:latin typeface="Times New Roman" pitchFamily="18" charset="0"/>
                <a:cs typeface="Times New Roman" pitchFamily="18" charset="0"/>
              </a:rPr>
              <a:t> does not help much</a:t>
            </a:r>
            <a:endParaRPr lang="en-US" sz="2400" dirty="0">
              <a:solidFill>
                <a:srgbClr val="FF0000"/>
              </a:solidFill>
              <a:latin typeface="Times New Roman" pitchFamily="18" charset="0"/>
              <a:cs typeface="Times New Roman" pitchFamily="18" charset="0"/>
            </a:endParaRPr>
          </a:p>
        </p:txBody>
      </p:sp>
      <p:cxnSp>
        <p:nvCxnSpPr>
          <p:cNvPr id="7" name="Straight Connector 6"/>
          <p:cNvCxnSpPr/>
          <p:nvPr/>
        </p:nvCxnSpPr>
        <p:spPr bwMode="auto">
          <a:xfrm>
            <a:off x="990600" y="3124200"/>
            <a:ext cx="1676400" cy="1588"/>
          </a:xfrm>
          <a:prstGeom prst="line">
            <a:avLst/>
          </a:prstGeom>
          <a:solidFill>
            <a:schemeClr val="accent1"/>
          </a:solidFill>
          <a:ln w="19050" cap="flat" cmpd="sng" algn="ctr">
            <a:solidFill>
              <a:srgbClr val="FF0000"/>
            </a:solidFill>
            <a:prstDash val="sysDash"/>
            <a:round/>
            <a:headEnd type="none" w="med" len="med"/>
            <a:tailEnd type="none" w="med" len="med"/>
          </a:ln>
          <a:effectLst/>
        </p:spPr>
      </p:cxnSp>
      <p:cxnSp>
        <p:nvCxnSpPr>
          <p:cNvPr id="9" name="Straight Arrow Connector 8"/>
          <p:cNvCxnSpPr/>
          <p:nvPr/>
        </p:nvCxnSpPr>
        <p:spPr bwMode="auto">
          <a:xfrm rot="5400000">
            <a:off x="2171700" y="2705100"/>
            <a:ext cx="838200" cy="1588"/>
          </a:xfrm>
          <a:prstGeom prst="straightConnector1">
            <a:avLst/>
          </a:prstGeom>
          <a:solidFill>
            <a:schemeClr val="accent1"/>
          </a:solidFill>
          <a:ln w="25400" cap="flat" cmpd="sng" algn="ctr">
            <a:solidFill>
              <a:srgbClr val="FF0000"/>
            </a:solidFill>
            <a:prstDash val="solid"/>
            <a:round/>
            <a:headEnd type="arrow"/>
            <a:tailEnd type="arrow"/>
          </a:ln>
          <a:effectLst/>
        </p:spPr>
      </p:cxnSp>
      <p:sp>
        <p:nvSpPr>
          <p:cNvPr id="10" name="TextBox 9"/>
          <p:cNvSpPr txBox="1"/>
          <p:nvPr/>
        </p:nvSpPr>
        <p:spPr>
          <a:xfrm>
            <a:off x="2590800" y="2510135"/>
            <a:ext cx="838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64%</a:t>
            </a:r>
            <a:endParaRPr lang="en-US" sz="2400" dirty="0">
              <a:solidFill>
                <a:srgbClr val="FF0000"/>
              </a:solidFill>
              <a:latin typeface="Times New Roman" pitchFamily="18" charset="0"/>
              <a:cs typeface="Times New Roman" pitchFamily="18" charset="0"/>
            </a:endParaRPr>
          </a:p>
        </p:txBody>
      </p:sp>
      <p:cxnSp>
        <p:nvCxnSpPr>
          <p:cNvPr id="11" name="Straight Connector 10"/>
          <p:cNvCxnSpPr/>
          <p:nvPr/>
        </p:nvCxnSpPr>
        <p:spPr bwMode="auto">
          <a:xfrm>
            <a:off x="2590800" y="2286000"/>
            <a:ext cx="1600200" cy="1588"/>
          </a:xfrm>
          <a:prstGeom prst="line">
            <a:avLst/>
          </a:prstGeom>
          <a:solidFill>
            <a:schemeClr val="accent1"/>
          </a:solidFill>
          <a:ln w="19050" cap="flat" cmpd="sng" algn="ctr">
            <a:solidFill>
              <a:srgbClr val="FF0000"/>
            </a:solidFill>
            <a:prstDash val="sysDash"/>
            <a:round/>
            <a:headEnd type="none" w="med" len="med"/>
            <a:tailEnd type="none" w="med" len="med"/>
          </a:ln>
          <a:effectLst/>
        </p:spPr>
      </p:cxnSp>
      <p:cxnSp>
        <p:nvCxnSpPr>
          <p:cNvPr id="13" name="Straight Arrow Connector 12"/>
          <p:cNvCxnSpPr/>
          <p:nvPr/>
        </p:nvCxnSpPr>
        <p:spPr bwMode="auto">
          <a:xfrm rot="5400000">
            <a:off x="4039394" y="2132806"/>
            <a:ext cx="304800" cy="1588"/>
          </a:xfrm>
          <a:prstGeom prst="straightConnector1">
            <a:avLst/>
          </a:prstGeom>
          <a:solidFill>
            <a:schemeClr val="accent1"/>
          </a:solidFill>
          <a:ln w="25400" cap="flat" cmpd="sng" algn="ctr">
            <a:solidFill>
              <a:srgbClr val="FF0000"/>
            </a:solidFill>
            <a:prstDash val="solid"/>
            <a:round/>
            <a:headEnd type="arrow"/>
            <a:tailEnd type="arrow"/>
          </a:ln>
          <a:effectLst/>
        </p:spPr>
      </p:cxnSp>
      <p:sp>
        <p:nvSpPr>
          <p:cNvPr id="15" name="TextBox 14"/>
          <p:cNvSpPr txBox="1"/>
          <p:nvPr/>
        </p:nvSpPr>
        <p:spPr>
          <a:xfrm>
            <a:off x="3886200" y="1519535"/>
            <a:ext cx="838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7%</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1"/>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Transmitting Data in DTNs</a:t>
            </a:r>
            <a:endParaRPr lang="en-US" dirty="0"/>
          </a:p>
        </p:txBody>
      </p:sp>
      <p:sp>
        <p:nvSpPr>
          <p:cNvPr id="3" name="Content Placeholder 2"/>
          <p:cNvSpPr>
            <a:spLocks noGrp="1"/>
          </p:cNvSpPr>
          <p:nvPr>
            <p:ph idx="1"/>
          </p:nvPr>
        </p:nvSpPr>
        <p:spPr/>
        <p:txBody>
          <a:bodyPr/>
          <a:lstStyle/>
          <a:p>
            <a:r>
              <a:rPr lang="en-US" sz="3000" dirty="0" smtClean="0"/>
              <a:t>Laptops, PDAs, Smartphones…</a:t>
            </a:r>
            <a:endParaRPr lang="en-US" sz="3000" dirty="0" smtClean="0"/>
          </a:p>
          <a:p>
            <a:pPr lvl="1"/>
            <a:r>
              <a:rPr lang="en-US" sz="2600" dirty="0" smtClean="0"/>
              <a:t>Intermittent and opportunistic network connectivity</a:t>
            </a:r>
          </a:p>
          <a:p>
            <a:r>
              <a:rPr lang="en-US" sz="3000" dirty="0" smtClean="0"/>
              <a:t>Carry-and-Forward</a:t>
            </a:r>
            <a:endParaRPr lang="en-US" sz="3000" dirty="0" smtClean="0"/>
          </a:p>
          <a:p>
            <a:pPr lvl="1"/>
            <a:r>
              <a:rPr lang="en-US" sz="2600" dirty="0" smtClean="0"/>
              <a:t>Mobile nodes physically carry data as relays</a:t>
            </a:r>
          </a:p>
          <a:p>
            <a:pPr lvl="1"/>
            <a:r>
              <a:rPr lang="en-US" sz="2600" b="1" i="1" u="sng" dirty="0" smtClean="0"/>
              <a:t>Major problem:</a:t>
            </a:r>
            <a:r>
              <a:rPr lang="en-US" sz="2600" dirty="0" smtClean="0"/>
              <a:t> appropriate metrics for relay selection</a:t>
            </a:r>
          </a:p>
          <a:p>
            <a:endParaRPr lang="en-US" dirty="0"/>
          </a:p>
        </p:txBody>
      </p:sp>
      <p:pic>
        <p:nvPicPr>
          <p:cNvPr id="5" name="Picture 7"/>
          <p:cNvPicPr>
            <a:picLocks noChangeAspect="1" noChangeArrowheads="1"/>
          </p:cNvPicPr>
          <p:nvPr/>
        </p:nvPicPr>
        <p:blipFill>
          <a:blip r:embed="rId4" cstate="print"/>
          <a:srcRect/>
          <a:stretch>
            <a:fillRect/>
          </a:stretch>
        </p:blipFill>
        <p:spPr bwMode="auto">
          <a:xfrm>
            <a:off x="2346268" y="3901466"/>
            <a:ext cx="4522796" cy="133253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5867400" y="5334000"/>
            <a:ext cx="1066800" cy="1066800"/>
          </a:xfrm>
          <a:prstGeom prst="rect">
            <a:avLst/>
          </a:prstGeom>
          <a:noFill/>
          <a:ln w="9525">
            <a:noFill/>
            <a:miter lim="800000"/>
            <a:headEnd/>
            <a:tailEnd/>
          </a:ln>
        </p:spPr>
      </p:pic>
      <p:graphicFrame>
        <p:nvGraphicFramePr>
          <p:cNvPr id="7" name="Object 17"/>
          <p:cNvGraphicFramePr>
            <a:graphicFrameLocks noChangeAspect="1"/>
          </p:cNvGraphicFramePr>
          <p:nvPr/>
        </p:nvGraphicFramePr>
        <p:xfrm>
          <a:off x="3276600" y="4114800"/>
          <a:ext cx="1100138" cy="1100138"/>
        </p:xfrm>
        <a:graphic>
          <a:graphicData uri="http://schemas.openxmlformats.org/presentationml/2006/ole">
            <p:oleObj spid="_x0000_s123906" name="Visio" r:id="rId6" imgW="1861947" imgH="1861947" progId="Visio.Drawing.11">
              <p:embed/>
            </p:oleObj>
          </a:graphicData>
        </a:graphic>
      </p:graphicFrame>
      <p:sp>
        <p:nvSpPr>
          <p:cNvPr id="8" name="Line 19"/>
          <p:cNvSpPr>
            <a:spLocks noChangeShapeType="1"/>
          </p:cNvSpPr>
          <p:nvPr/>
        </p:nvSpPr>
        <p:spPr bwMode="auto">
          <a:xfrm flipV="1">
            <a:off x="3048000" y="4343400"/>
            <a:ext cx="3048000" cy="243866"/>
          </a:xfrm>
          <a:prstGeom prst="line">
            <a:avLst/>
          </a:prstGeom>
          <a:noFill/>
          <a:ln w="38100">
            <a:solidFill>
              <a:srgbClr val="FF0000"/>
            </a:solidFill>
            <a:round/>
            <a:headEnd/>
            <a:tailEnd type="triangle" w="med" len="med"/>
          </a:ln>
          <a:effectLst/>
        </p:spPr>
        <p:txBody>
          <a:bodyPr/>
          <a:lstStyle/>
          <a:p>
            <a:endParaRPr lang="en-US"/>
          </a:p>
        </p:txBody>
      </p:sp>
      <p:sp>
        <p:nvSpPr>
          <p:cNvPr id="9" name="Rectangle 20"/>
          <p:cNvSpPr>
            <a:spLocks noChangeArrowheads="1"/>
          </p:cNvSpPr>
          <p:nvPr/>
        </p:nvSpPr>
        <p:spPr bwMode="auto">
          <a:xfrm>
            <a:off x="2743200" y="4267200"/>
            <a:ext cx="152400" cy="152400"/>
          </a:xfrm>
          <a:prstGeom prst="rect">
            <a:avLst/>
          </a:prstGeom>
          <a:solidFill>
            <a:srgbClr val="FF0000"/>
          </a:solidFill>
          <a:ln w="9525">
            <a:solidFill>
              <a:srgbClr val="FF0000"/>
            </a:solidFill>
            <a:miter lim="800000"/>
            <a:headEnd/>
            <a:tailEnd/>
          </a:ln>
          <a:effectLst/>
        </p:spPr>
        <p:txBody>
          <a:bodyPr wrap="none" anchor="ctr"/>
          <a:lstStyle/>
          <a:p>
            <a:endParaRPr lang="en-US"/>
          </a:p>
        </p:txBody>
      </p:sp>
      <p:graphicFrame>
        <p:nvGraphicFramePr>
          <p:cNvPr id="10" name="Object 29"/>
          <p:cNvGraphicFramePr>
            <a:graphicFrameLocks noChangeAspect="1"/>
          </p:cNvGraphicFramePr>
          <p:nvPr/>
        </p:nvGraphicFramePr>
        <p:xfrm>
          <a:off x="2286000" y="5044466"/>
          <a:ext cx="1143000" cy="1143000"/>
        </p:xfrm>
        <a:graphic>
          <a:graphicData uri="http://schemas.openxmlformats.org/presentationml/2006/ole">
            <p:oleObj spid="_x0000_s123907" name="Visio" r:id="rId7" imgW="1861947" imgH="1861947" progId="Visio.Drawing.11">
              <p:embed/>
            </p:oleObj>
          </a:graphicData>
        </a:graphic>
      </p:graphicFrame>
      <p:sp>
        <p:nvSpPr>
          <p:cNvPr id="11" name="Rectangle 30"/>
          <p:cNvSpPr>
            <a:spLocks noChangeArrowheads="1"/>
          </p:cNvSpPr>
          <p:nvPr/>
        </p:nvSpPr>
        <p:spPr bwMode="auto">
          <a:xfrm>
            <a:off x="2514600" y="4434866"/>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graphicFrame>
        <p:nvGraphicFramePr>
          <p:cNvPr id="12" name="Object 32"/>
          <p:cNvGraphicFramePr>
            <a:graphicFrameLocks noChangeAspect="1"/>
          </p:cNvGraphicFramePr>
          <p:nvPr/>
        </p:nvGraphicFramePr>
        <p:xfrm>
          <a:off x="4343400" y="5196866"/>
          <a:ext cx="1066800" cy="1066800"/>
        </p:xfrm>
        <a:graphic>
          <a:graphicData uri="http://schemas.openxmlformats.org/presentationml/2006/ole">
            <p:oleObj spid="_x0000_s123908" name="Visio" r:id="rId8" imgW="1861947" imgH="1861947" progId="Visio.Drawing.11">
              <p:embed/>
            </p:oleObj>
          </a:graphicData>
        </a:graphic>
      </p:graphicFrame>
      <p:sp>
        <p:nvSpPr>
          <p:cNvPr id="13" name="Line 33"/>
          <p:cNvSpPr>
            <a:spLocks noChangeShapeType="1"/>
          </p:cNvSpPr>
          <p:nvPr/>
        </p:nvSpPr>
        <p:spPr bwMode="auto">
          <a:xfrm>
            <a:off x="3048000" y="4739666"/>
            <a:ext cx="3200400" cy="914400"/>
          </a:xfrm>
          <a:prstGeom prst="line">
            <a:avLst/>
          </a:prstGeom>
          <a:noFill/>
          <a:ln w="38100">
            <a:solidFill>
              <a:srgbClr val="0000FF"/>
            </a:solidFill>
            <a:round/>
            <a:headEnd/>
            <a:tailEnd type="triangle" w="med" len="med"/>
          </a:ln>
        </p:spPr>
        <p:txBody>
          <a:bodyPr/>
          <a:lstStyle/>
          <a:p>
            <a:endParaRPr lang="en-US"/>
          </a:p>
        </p:txBody>
      </p:sp>
      <p:sp>
        <p:nvSpPr>
          <p:cNvPr id="14" name="Line 21"/>
          <p:cNvSpPr>
            <a:spLocks noChangeShapeType="1"/>
          </p:cNvSpPr>
          <p:nvPr/>
        </p:nvSpPr>
        <p:spPr bwMode="auto">
          <a:xfrm>
            <a:off x="2895600" y="4892066"/>
            <a:ext cx="0" cy="53340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5" name="Line 23"/>
          <p:cNvSpPr>
            <a:spLocks noChangeShapeType="1"/>
          </p:cNvSpPr>
          <p:nvPr/>
        </p:nvSpPr>
        <p:spPr bwMode="auto">
          <a:xfrm>
            <a:off x="3124200" y="4663466"/>
            <a:ext cx="533400" cy="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6" name="Oval 24"/>
          <p:cNvSpPr>
            <a:spLocks noChangeArrowheads="1"/>
          </p:cNvSpPr>
          <p:nvPr/>
        </p:nvSpPr>
        <p:spPr bwMode="auto">
          <a:xfrm>
            <a:off x="3505200" y="4358666"/>
            <a:ext cx="609600" cy="609600"/>
          </a:xfrm>
          <a:prstGeom prst="ellipse">
            <a:avLst/>
          </a:prstGeom>
          <a:solidFill>
            <a:schemeClr val="bg1">
              <a:alpha val="0"/>
            </a:schemeClr>
          </a:solidFill>
          <a:ln w="25400">
            <a:solidFill>
              <a:srgbClr val="009644"/>
            </a:solidFill>
            <a:prstDash val="dash"/>
            <a:round/>
            <a:headEnd/>
            <a:tailEnd/>
          </a:ln>
          <a:effectLst/>
        </p:spPr>
        <p:txBody>
          <a:bodyPr wrap="none" anchor="ctr"/>
          <a:lstStyle/>
          <a:p>
            <a:endParaRPr lang="en-US"/>
          </a:p>
        </p:txBody>
      </p:sp>
      <p:sp>
        <p:nvSpPr>
          <p:cNvPr id="17" name="Line 33"/>
          <p:cNvSpPr>
            <a:spLocks noChangeShapeType="1"/>
          </p:cNvSpPr>
          <p:nvPr/>
        </p:nvSpPr>
        <p:spPr bwMode="auto">
          <a:xfrm flipV="1">
            <a:off x="3962400" y="4511066"/>
            <a:ext cx="2057400" cy="152400"/>
          </a:xfrm>
          <a:prstGeom prst="line">
            <a:avLst/>
          </a:prstGeom>
          <a:noFill/>
          <a:ln w="38100">
            <a:solidFill>
              <a:srgbClr val="009644"/>
            </a:solidFill>
            <a:prstDash val="dash"/>
            <a:round/>
            <a:headEnd/>
            <a:tailEnd type="triangle" w="med" len="med"/>
          </a:ln>
        </p:spPr>
        <p:txBody>
          <a:bodyPr/>
          <a:lstStyle/>
          <a:p>
            <a:endParaRPr lang="en-US"/>
          </a:p>
        </p:txBody>
      </p:sp>
      <p:sp>
        <p:nvSpPr>
          <p:cNvPr id="18" name="TextBox 17"/>
          <p:cNvSpPr txBox="1"/>
          <p:nvPr/>
        </p:nvSpPr>
        <p:spPr>
          <a:xfrm>
            <a:off x="4343400" y="4582801"/>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0.7</a:t>
            </a:r>
            <a:endParaRPr lang="en-US" sz="2400" dirty="0">
              <a:solidFill>
                <a:srgbClr val="009644"/>
              </a:solidFill>
              <a:latin typeface="+mj-lt"/>
              <a:cs typeface="Times New Roman" pitchFamily="18" charset="0"/>
            </a:endParaRPr>
          </a:p>
        </p:txBody>
      </p:sp>
      <p:sp>
        <p:nvSpPr>
          <p:cNvPr id="19" name="Line 33"/>
          <p:cNvSpPr>
            <a:spLocks noChangeShapeType="1"/>
          </p:cNvSpPr>
          <p:nvPr/>
        </p:nvSpPr>
        <p:spPr bwMode="auto">
          <a:xfrm flipV="1">
            <a:off x="3048000" y="4587266"/>
            <a:ext cx="2971800" cy="990600"/>
          </a:xfrm>
          <a:prstGeom prst="line">
            <a:avLst/>
          </a:prstGeom>
          <a:noFill/>
          <a:ln w="38100">
            <a:solidFill>
              <a:srgbClr val="009644"/>
            </a:solidFill>
            <a:prstDash val="dash"/>
            <a:round/>
            <a:headEnd/>
            <a:tailEnd type="triangle" w="med" len="med"/>
          </a:ln>
        </p:spPr>
        <p:txBody>
          <a:bodyPr/>
          <a:lstStyle/>
          <a:p>
            <a:endParaRPr lang="en-US"/>
          </a:p>
        </p:txBody>
      </p:sp>
      <p:sp>
        <p:nvSpPr>
          <p:cNvPr id="20" name="TextBox 19"/>
          <p:cNvSpPr txBox="1"/>
          <p:nvPr/>
        </p:nvSpPr>
        <p:spPr>
          <a:xfrm>
            <a:off x="3505200" y="5349266"/>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0.5</a:t>
            </a:r>
            <a:endParaRPr lang="en-US" sz="2400" dirty="0">
              <a:solidFill>
                <a:srgbClr val="009644"/>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4"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10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1000"/>
                                        <p:tgtEl>
                                          <p:spTgt spid="19"/>
                                        </p:tgtEl>
                                      </p:cBhvr>
                                    </p:animEffect>
                                  </p:childTnLst>
                                </p:cTn>
                              </p:par>
                            </p:childTnLst>
                          </p:cTn>
                        </p:par>
                        <p:par>
                          <p:cTn id="51" fill="hold">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par>
                                <p:cTn id="63" presetID="3" presetClass="exit" presetSubtype="10" fill="hold" grpId="1" nodeType="withEffect">
                                  <p:stCondLst>
                                    <p:cond delay="0"/>
                                  </p:stCondLst>
                                  <p:childTnLst>
                                    <p:animEffect transition="out" filter="blinds(horizontal)">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par>
                                <p:cTn id="86" presetID="3" presetClass="exit" presetSubtype="10" fill="hold" grpId="2" nodeType="withEffect">
                                  <p:stCondLst>
                                    <p:cond delay="0"/>
                                  </p:stCondLst>
                                  <p:childTnLst>
                                    <p:animEffect transition="out" filter="blinds(horizontal)">
                                      <p:cBhvr>
                                        <p:cTn id="87" dur="500"/>
                                        <p:tgtEl>
                                          <p:spTgt spid="14"/>
                                        </p:tgtEl>
                                      </p:cBhvr>
                                    </p:animEffect>
                                    <p:set>
                                      <p:cBhvr>
                                        <p:cTn id="88" dur="1" fill="hold">
                                          <p:stCondLst>
                                            <p:cond delay="499"/>
                                          </p:stCondLst>
                                        </p:cTn>
                                        <p:tgtEl>
                                          <p:spTgt spid="14"/>
                                        </p:tgtEl>
                                        <p:attrNameLst>
                                          <p:attrName>style.visibility</p:attrName>
                                        </p:attrNameLst>
                                      </p:cBhvr>
                                      <p:to>
                                        <p:strVal val="hidden"/>
                                      </p:to>
                                    </p:set>
                                  </p:childTnLst>
                                </p:cTn>
                              </p:par>
                              <p:par>
                                <p:cTn id="89" presetID="3" presetClass="exit" presetSubtype="10" fill="hold" grpId="2" nodeType="withEffect">
                                  <p:stCondLst>
                                    <p:cond delay="0"/>
                                  </p:stCondLst>
                                  <p:childTnLst>
                                    <p:animEffect transition="out" filter="blinds(horizontal)">
                                      <p:cBhvr>
                                        <p:cTn id="90" dur="500"/>
                                        <p:tgtEl>
                                          <p:spTgt spid="15"/>
                                        </p:tgtEl>
                                      </p:cBhvr>
                                    </p:animEffect>
                                    <p:set>
                                      <p:cBhvr>
                                        <p:cTn id="91" dur="1" fill="hold">
                                          <p:stCondLst>
                                            <p:cond delay="499"/>
                                          </p:stCondLst>
                                        </p:cTn>
                                        <p:tgtEl>
                                          <p:spTgt spid="15"/>
                                        </p:tgtEl>
                                        <p:attrNameLst>
                                          <p:attrName>style.visibility</p:attrName>
                                        </p:attrNameLst>
                                      </p:cBhvr>
                                      <p:to>
                                        <p:strVal val="hidden"/>
                                      </p:to>
                                    </p:set>
                                  </p:childTnLst>
                                </p:cTn>
                              </p:par>
                              <p:par>
                                <p:cTn id="92" presetID="3" presetClass="exit" presetSubtype="10" fill="hold" grpId="2" nodeType="withEffect">
                                  <p:stCondLst>
                                    <p:cond delay="0"/>
                                  </p:stCondLst>
                                  <p:childTnLst>
                                    <p:animEffect transition="out" filter="blinds(horizontal)">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0" presetClass="path" presetSubtype="0" accel="50000" decel="50000" fill="hold" grpId="0" nodeType="withEffect">
                                  <p:stCondLst>
                                    <p:cond delay="0"/>
                                  </p:stCondLst>
                                  <p:childTnLst>
                                    <p:animMotion origin="layout" path="M 3.33333E-6 2.22222E-6 L 0.10833 -0.01111 " pathEditMode="relative" ptsTypes="AA">
                                      <p:cBhvr>
                                        <p:cTn id="96" dur="1000" fill="hold"/>
                                        <p:tgtEl>
                                          <p:spTgt spid="9"/>
                                        </p:tgtEl>
                                        <p:attrNameLst>
                                          <p:attrName>ppt_x</p:attrName>
                                          <p:attrName>ppt_y</p:attrName>
                                        </p:attrNameLst>
                                      </p:cBhvr>
                                    </p:animMotion>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0 0 L 0.10834 -0.02223 " pathEditMode="relative" ptsTypes="AA">
                                      <p:cBhvr>
                                        <p:cTn id="100" dur="1000" fill="hold"/>
                                        <p:tgtEl>
                                          <p:spTgt spid="7"/>
                                        </p:tgtEl>
                                        <p:attrNameLst>
                                          <p:attrName>ppt_x</p:attrName>
                                          <p:attrName>ppt_y</p:attrName>
                                        </p:attrNameLst>
                                      </p:cBhvr>
                                    </p:animMotion>
                                  </p:childTnLst>
                                </p:cTn>
                              </p:par>
                              <p:par>
                                <p:cTn id="101" presetID="0" presetClass="path" presetSubtype="0" accel="50000" decel="50000" fill="hold" grpId="1" nodeType="withEffect">
                                  <p:stCondLst>
                                    <p:cond delay="0"/>
                                  </p:stCondLst>
                                  <p:childTnLst>
                                    <p:animMotion origin="layout" path="M 0.10834 -0.01111 L 0.21667 -0.03334 " pathEditMode="relative" rAng="0" ptsTypes="AA">
                                      <p:cBhvr>
                                        <p:cTn id="102" dur="1000" fill="hold"/>
                                        <p:tgtEl>
                                          <p:spTgt spid="9"/>
                                        </p:tgtEl>
                                        <p:attrNameLst>
                                          <p:attrName>ppt_x</p:attrName>
                                          <p:attrName>ppt_y</p:attrName>
                                        </p:attrNameLst>
                                      </p:cBhvr>
                                      <p:rCtr x="54" y="-11"/>
                                    </p:animMotion>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0.10833 -0.02223 L 0.18993 -0.04676 " pathEditMode="relative" rAng="0" ptsTypes="AA">
                                      <p:cBhvr>
                                        <p:cTn id="106" dur="1000" fill="hold"/>
                                        <p:tgtEl>
                                          <p:spTgt spid="7"/>
                                        </p:tgtEl>
                                        <p:attrNameLst>
                                          <p:attrName>ppt_x</p:attrName>
                                          <p:attrName>ppt_y</p:attrName>
                                        </p:attrNameLst>
                                      </p:cBhvr>
                                      <p:rCtr x="41" y="-12"/>
                                    </p:animMotion>
                                  </p:childTnLst>
                                </p:cTn>
                              </p:par>
                              <p:par>
                                <p:cTn id="107" presetID="0" presetClass="path" presetSubtype="0" accel="50000" decel="50000" fill="hold" grpId="2" nodeType="withEffect">
                                  <p:stCondLst>
                                    <p:cond delay="0"/>
                                  </p:stCondLst>
                                  <p:childTnLst>
                                    <p:animMotion origin="layout" path="M 0.21666 -0.03334 L 0.3 -0.05556 " pathEditMode="relative" rAng="0" ptsTypes="AA">
                                      <p:cBhvr>
                                        <p:cTn id="108" dur="1000" fill="hold"/>
                                        <p:tgtEl>
                                          <p:spTgt spid="9"/>
                                        </p:tgtEl>
                                        <p:attrNameLst>
                                          <p:attrName>ppt_x</p:attrName>
                                          <p:attrName>ppt_y</p:attrName>
                                        </p:attrNameLst>
                                      </p:cBhvr>
                                      <p:rCtr x="42" y="-11"/>
                                    </p:animMotion>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grpId="3" nodeType="clickEffect">
                                  <p:stCondLst>
                                    <p:cond delay="0"/>
                                  </p:stCondLst>
                                  <p:childTnLst>
                                    <p:animMotion origin="layout" path="M 0.3 -0.05556 L 0.4 -0.04445 " pathEditMode="relative" rAng="0" ptsTypes="AA">
                                      <p:cBhvr>
                                        <p:cTn id="112" dur="1000" fill="hold"/>
                                        <p:tgtEl>
                                          <p:spTgt spid="9"/>
                                        </p:tgtEl>
                                        <p:attrNameLst>
                                          <p:attrName>ppt_x</p:attrName>
                                          <p:attrName>ppt_y</p:attrName>
                                        </p:attrNameLst>
                                      </p:cBhvr>
                                      <p:rCtr x="50" y="6"/>
                                    </p:animMotion>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blinds(horizontal)">
                                      <p:cBhvr>
                                        <p:cTn id="117" dur="500"/>
                                        <p:tgtEl>
                                          <p:spTgt spid="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blinds(horizontal)">
                                      <p:cBhvr>
                                        <p:cTn id="120" dur="500"/>
                                        <p:tgtEl>
                                          <p:spTgt spid="11"/>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up)">
                                      <p:cBhvr>
                                        <p:cTn id="123" dur="500"/>
                                        <p:tgtEl>
                                          <p:spTgt spid="13"/>
                                        </p:tgtEl>
                                      </p:cBhvr>
                                    </p:animEffect>
                                  </p:childTnLst>
                                </p:cTn>
                              </p:par>
                              <p:par>
                                <p:cTn id="124" presetID="3" presetClass="entr" presetSubtype="10" fill="hold"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blinds(horizontal)">
                                      <p:cBhvr>
                                        <p:cTn id="126" dur="500"/>
                                        <p:tgtEl>
                                          <p:spTgt spid="12"/>
                                        </p:tgtEl>
                                      </p:cBhvr>
                                    </p:animEffec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1" nodeType="clickEffect">
                                  <p:stCondLst>
                                    <p:cond delay="0"/>
                                  </p:stCondLst>
                                  <p:childTnLst>
                                    <p:animMotion origin="layout" path="M -3.33333E-6 4.44444E-6 L -3.33333E-6 0.13333 " pathEditMode="relative" rAng="0" ptsTypes="AA">
                                      <p:cBhvr>
                                        <p:cTn id="130" dur="1000" fill="hold"/>
                                        <p:tgtEl>
                                          <p:spTgt spid="11"/>
                                        </p:tgtEl>
                                        <p:attrNameLst>
                                          <p:attrName>ppt_x</p:attrName>
                                          <p:attrName>ppt_y</p:attrName>
                                        </p:attrNameLst>
                                      </p:cBhvr>
                                      <p:rCtr x="0" y="67"/>
                                    </p:animMotion>
                                  </p:childTnLst>
                                </p:cTn>
                              </p:par>
                            </p:childTnLst>
                          </p:cTn>
                        </p:par>
                      </p:childTnLst>
                    </p:cTn>
                  </p:par>
                  <p:par>
                    <p:cTn id="131" fill="hold">
                      <p:stCondLst>
                        <p:cond delay="indefinite"/>
                      </p:stCondLst>
                      <p:childTnLst>
                        <p:par>
                          <p:cTn id="132" fill="hold">
                            <p:stCondLst>
                              <p:cond delay="0"/>
                            </p:stCondLst>
                            <p:childTnLst>
                              <p:par>
                                <p:cTn id="133" presetID="63" presetClass="path" presetSubtype="0" accel="50000" decel="50000" fill="hold" grpId="2" nodeType="clickEffect">
                                  <p:stCondLst>
                                    <p:cond delay="0"/>
                                  </p:stCondLst>
                                  <p:childTnLst>
                                    <p:animMotion origin="layout" path="M -3.33333E-6 0.13333 L 0.13334 0.13333 " pathEditMode="relative" rAng="0" ptsTypes="AA">
                                      <p:cBhvr>
                                        <p:cTn id="134" dur="1000" fill="hold"/>
                                        <p:tgtEl>
                                          <p:spTgt spid="11"/>
                                        </p:tgtEl>
                                        <p:attrNameLst>
                                          <p:attrName>ppt_x</p:attrName>
                                          <p:attrName>ppt_y</p:attrName>
                                        </p:attrNameLst>
                                      </p:cBhvr>
                                      <p:rCtr x="67" y="0"/>
                                    </p:animMotion>
                                  </p:childTnLst>
                                </p:cTn>
                              </p:par>
                              <p:par>
                                <p:cTn id="135" presetID="63" presetClass="path" presetSubtype="0" accel="50000" decel="50000" fill="hold" nodeType="withEffect">
                                  <p:stCondLst>
                                    <p:cond delay="0"/>
                                  </p:stCondLst>
                                  <p:childTnLst>
                                    <p:animMotion origin="layout" path="M 5.55112E-17 3.33333E-6 L 0.1375 0.00555 " pathEditMode="relative" rAng="0" ptsTypes="AA">
                                      <p:cBhvr>
                                        <p:cTn id="136" dur="1000" fill="hold"/>
                                        <p:tgtEl>
                                          <p:spTgt spid="10"/>
                                        </p:tgtEl>
                                        <p:attrNameLst>
                                          <p:attrName>ppt_x</p:attrName>
                                          <p:attrName>ppt_y</p:attrName>
                                        </p:attrNameLst>
                                      </p:cBhvr>
                                      <p:rCtr x="69" y="3"/>
                                    </p:animMotion>
                                  </p:childTnLst>
                                </p:cTn>
                              </p:par>
                            </p:childTnLst>
                          </p:cTn>
                        </p:par>
                      </p:childTnLst>
                    </p:cTn>
                  </p:par>
                  <p:par>
                    <p:cTn id="137" fill="hold">
                      <p:stCondLst>
                        <p:cond delay="indefinite"/>
                      </p:stCondLst>
                      <p:childTnLst>
                        <p:par>
                          <p:cTn id="138" fill="hold">
                            <p:stCondLst>
                              <p:cond delay="0"/>
                            </p:stCondLst>
                            <p:childTnLst>
                              <p:par>
                                <p:cTn id="139" presetID="63" presetClass="path" presetSubtype="0" accel="50000" decel="50000" fill="hold" grpId="3" nodeType="clickEffect">
                                  <p:stCondLst>
                                    <p:cond delay="0"/>
                                  </p:stCondLst>
                                  <p:childTnLst>
                                    <p:animMotion origin="layout" path="M 0.13334 0.13333 L 0.23334 0.13333 " pathEditMode="relative" rAng="0" ptsTypes="AA">
                                      <p:cBhvr>
                                        <p:cTn id="140" dur="1000" fill="hold"/>
                                        <p:tgtEl>
                                          <p:spTgt spid="11"/>
                                        </p:tgtEl>
                                        <p:attrNameLst>
                                          <p:attrName>ppt_x</p:attrName>
                                          <p:attrName>ppt_y</p:attrName>
                                        </p:attrNameLst>
                                      </p:cBhvr>
                                      <p:rCtr x="50" y="0"/>
                                    </p:animMotion>
                                  </p:childTnLst>
                                </p:cTn>
                              </p:par>
                            </p:childTnLst>
                          </p:cTn>
                        </p:par>
                      </p:childTnLst>
                    </p:cTn>
                  </p:par>
                  <p:par>
                    <p:cTn id="141" fill="hold">
                      <p:stCondLst>
                        <p:cond delay="indefinite"/>
                      </p:stCondLst>
                      <p:childTnLst>
                        <p:par>
                          <p:cTn id="142" fill="hold">
                            <p:stCondLst>
                              <p:cond delay="0"/>
                            </p:stCondLst>
                            <p:childTnLst>
                              <p:par>
                                <p:cTn id="143" presetID="63" presetClass="path" presetSubtype="0" accel="50000" decel="50000" fill="hold" grpId="4" nodeType="clickEffect">
                                  <p:stCondLst>
                                    <p:cond delay="0"/>
                                  </p:stCondLst>
                                  <p:childTnLst>
                                    <p:animMotion origin="layout" path="M 0.23334 0.13333 L 0.30834 0.13333 " pathEditMode="relative" rAng="0" ptsTypes="AA">
                                      <p:cBhvr>
                                        <p:cTn id="144" dur="1000" fill="hold"/>
                                        <p:tgtEl>
                                          <p:spTgt spid="11"/>
                                        </p:tgtEl>
                                        <p:attrNameLst>
                                          <p:attrName>ppt_x</p:attrName>
                                          <p:attrName>ppt_y</p:attrName>
                                        </p:attrNameLst>
                                      </p:cBhvr>
                                      <p:rCtr x="38" y="0"/>
                                    </p:animMotion>
                                  </p:childTnLst>
                                </p:cTn>
                              </p:par>
                              <p:par>
                                <p:cTn id="145" presetID="63" presetClass="path" presetSubtype="0" accel="50000" decel="50000" fill="hold" nodeType="withEffect">
                                  <p:stCondLst>
                                    <p:cond delay="0"/>
                                  </p:stCondLst>
                                  <p:childTnLst>
                                    <p:animMotion origin="layout" path="M -3.33333E-6 -3.33333E-6 L 0.075 -3.33333E-6 " pathEditMode="relative" rAng="0" ptsTypes="AA">
                                      <p:cBhvr>
                                        <p:cTn id="146" dur="1000" fill="hold"/>
                                        <p:tgtEl>
                                          <p:spTgt spid="12"/>
                                        </p:tgtEl>
                                        <p:attrNameLst>
                                          <p:attrName>ppt_x</p:attrName>
                                          <p:attrName>ppt_y</p:attrName>
                                        </p:attrNameLst>
                                      </p:cBhvr>
                                      <p:rCtr x="38" y="0"/>
                                    </p:animMotion>
                                  </p:childTnLst>
                                </p:cTn>
                              </p:par>
                            </p:childTnLst>
                          </p:cTn>
                        </p:par>
                      </p:childTnLst>
                    </p:cTn>
                  </p:par>
                  <p:par>
                    <p:cTn id="147" fill="hold">
                      <p:stCondLst>
                        <p:cond delay="indefinite"/>
                      </p:stCondLst>
                      <p:childTnLst>
                        <p:par>
                          <p:cTn id="148" fill="hold">
                            <p:stCondLst>
                              <p:cond delay="0"/>
                            </p:stCondLst>
                            <p:childTnLst>
                              <p:par>
                                <p:cTn id="149" presetID="63" presetClass="path" presetSubtype="0" accel="50000" decel="50000" fill="hold" grpId="5" nodeType="clickEffect">
                                  <p:stCondLst>
                                    <p:cond delay="0"/>
                                  </p:stCondLst>
                                  <p:childTnLst>
                                    <p:animMotion origin="layout" path="M 0.30834 0.13333 L 0.40834 0.14444 " pathEditMode="relative" rAng="0" ptsTypes="AA">
                                      <p:cBhvr>
                                        <p:cTn id="150" dur="1000" fill="hold"/>
                                        <p:tgtEl>
                                          <p:spTgt spid="11"/>
                                        </p:tgtEl>
                                        <p:attrNameLst>
                                          <p:attrName>ppt_x</p:attrName>
                                          <p:attrName>ppt_y</p:attrName>
                                        </p:attrNameLst>
                                      </p:cBhvr>
                                      <p:rCtr x="50" y="6"/>
                                    </p:animMotion>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3">
                                            <p:txEl>
                                              <p:pRg st="4" end="4"/>
                                            </p:txEl>
                                          </p:spTgt>
                                        </p:tgtEl>
                                        <p:attrNameLst>
                                          <p:attrName>style.visibility</p:attrName>
                                        </p:attrNameLst>
                                      </p:cBhvr>
                                      <p:to>
                                        <p:strVal val="visible"/>
                                      </p:to>
                                    </p:set>
                                    <p:animEffect transition="in" filter="blinds(horizontal)">
                                      <p:cBhvr>
                                        <p:cTn id="1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9" grpId="2" animBg="1"/>
      <p:bldP spid="9" grpId="3" animBg="1"/>
      <p:bldP spid="9" grpId="4" animBg="1"/>
      <p:bldP spid="11" grpId="0" animBg="1"/>
      <p:bldP spid="11" grpId="1" animBg="1"/>
      <p:bldP spid="11" grpId="2" animBg="1"/>
      <p:bldP spid="11" grpId="3" animBg="1"/>
      <p:bldP spid="11" grpId="4" animBg="1"/>
      <p:bldP spid="11" grpId="5"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8" grpId="0"/>
      <p:bldP spid="18" grpId="1"/>
      <p:bldP spid="19" grpId="0" animBg="1"/>
      <p:bldP spid="19" grpId="1" animBg="1"/>
      <p:bldP spid="20" grpId="0"/>
      <p:bldP spid="2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800" dirty="0" smtClean="0"/>
              <a:t>User-centric data dissemination in DTNs</a:t>
            </a:r>
          </a:p>
          <a:p>
            <a:pPr lvl="1"/>
            <a:r>
              <a:rPr lang="en-US" sz="2400" dirty="0" smtClean="0"/>
              <a:t>Satisfying user interests and disseminate data only to the interesters</a:t>
            </a:r>
          </a:p>
          <a:p>
            <a:r>
              <a:rPr lang="en-US" sz="2800" dirty="0" smtClean="0"/>
              <a:t>Centrality-based approach</a:t>
            </a:r>
          </a:p>
          <a:p>
            <a:pPr lvl="1"/>
            <a:r>
              <a:rPr lang="en-US" sz="2400" dirty="0" smtClean="0"/>
              <a:t>Probabilistically consider social contact pattern and user interest simultaneously</a:t>
            </a:r>
          </a:p>
          <a:p>
            <a:pPr lvl="1"/>
            <a:r>
              <a:rPr lang="en-US" sz="2400" dirty="0" smtClean="0"/>
              <a:t>Analytical results on the cost-effectiveness bounds and tradeoff</a:t>
            </a:r>
          </a:p>
          <a:p>
            <a:r>
              <a:rPr lang="en-US" sz="2800" dirty="0" smtClean="0"/>
              <a:t>Future work</a:t>
            </a:r>
          </a:p>
          <a:p>
            <a:pPr lvl="1"/>
            <a:r>
              <a:rPr lang="en-US" sz="2400" dirty="0" smtClean="0"/>
              <a:t>Further investigate the roles and impacts of user interests to data dissemination in DTNs</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dirty="0" smtClean="0"/>
              <a:t> </a:t>
            </a:r>
          </a:p>
          <a:p>
            <a:r>
              <a:rPr lang="en-US" dirty="0" smtClean="0"/>
              <a:t> </a:t>
            </a:r>
          </a:p>
          <a:p>
            <a:pPr marL="352425" lvl="1" indent="-352425">
              <a:buClr>
                <a:srgbClr val="807999"/>
              </a:buClr>
              <a:buNone/>
            </a:pPr>
            <a:endParaRPr lang="en-US" dirty="0" smtClean="0"/>
          </a:p>
          <a:p>
            <a:pPr marL="352425" lvl="1" indent="-352425">
              <a:buClr>
                <a:srgbClr val="807999"/>
              </a:buClr>
              <a:buNone/>
            </a:pPr>
            <a:r>
              <a:rPr lang="en-US" sz="3200" dirty="0" smtClean="0"/>
              <a:t>	http://mcn.cse.psu.edu</a:t>
            </a:r>
          </a:p>
          <a:p>
            <a:pPr marL="352425" lvl="1" indent="-352425">
              <a:buClr>
                <a:srgbClr val="807999"/>
              </a:buClr>
              <a:buNone/>
            </a:pPr>
            <a:endParaRPr lang="en-US" dirty="0" smtClean="0"/>
          </a:p>
          <a:p>
            <a:r>
              <a:rPr lang="en-US" dirty="0" smtClean="0"/>
              <a:t>The paper and slides are also available at:</a:t>
            </a:r>
          </a:p>
          <a:p>
            <a:pPr>
              <a:buNone/>
            </a:pPr>
            <a:r>
              <a:rPr lang="en-US" dirty="0" smtClean="0"/>
              <a:t>	http://www.cse.psu.edu/~wxg139</a:t>
            </a:r>
          </a:p>
          <a:p>
            <a:endParaRPr lang="en-US" dirty="0"/>
          </a:p>
        </p:txBody>
      </p:sp>
      <p:pic>
        <p:nvPicPr>
          <p:cNvPr id="4" name="Picture 2" descr="E:\Work\Socio-based Multicast\mobihoc09\slides\mcn-webhdr.jpg"/>
          <p:cNvPicPr>
            <a:picLocks noChangeAspect="1" noChangeArrowheads="1"/>
          </p:cNvPicPr>
          <p:nvPr/>
        </p:nvPicPr>
        <p:blipFill>
          <a:blip r:embed="rId3" cstate="print"/>
          <a:srcRect/>
          <a:stretch>
            <a:fillRect/>
          </a:stretch>
        </p:blipFill>
        <p:spPr bwMode="auto">
          <a:xfrm>
            <a:off x="609600" y="1905000"/>
            <a:ext cx="5511800" cy="787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Opportunistic Path</a:t>
            </a:r>
            <a:endParaRPr lang="en-US" dirty="0"/>
          </a:p>
        </p:txBody>
      </p:sp>
      <p:sp>
        <p:nvSpPr>
          <p:cNvPr id="3" name="Content Placeholder 2"/>
          <p:cNvSpPr>
            <a:spLocks noGrp="1"/>
          </p:cNvSpPr>
          <p:nvPr>
            <p:ph idx="1"/>
          </p:nvPr>
        </p:nvSpPr>
        <p:spPr/>
        <p:txBody>
          <a:bodyPr/>
          <a:lstStyle/>
          <a:p>
            <a:r>
              <a:rPr lang="en-US" dirty="0" smtClean="0"/>
              <a:t>Each hop corresponds to stochastic contact process with pairwise contact rates</a:t>
            </a:r>
          </a:p>
          <a:p>
            <a:endParaRPr lang="en-US" dirty="0" smtClean="0"/>
          </a:p>
          <a:p>
            <a:endParaRPr lang="en-US" dirty="0" smtClean="0"/>
          </a:p>
          <a:p>
            <a:pPr lvl="1"/>
            <a:r>
              <a:rPr lang="en-US" i="1" dirty="0" err="1" smtClean="0"/>
              <a:t>X</a:t>
            </a:r>
            <a:r>
              <a:rPr lang="en-US" i="1" baseline="-25000" dirty="0" err="1" smtClean="0"/>
              <a:t>k</a:t>
            </a:r>
            <a:r>
              <a:rPr lang="en-US" dirty="0" smtClean="0"/>
              <a:t>: inter-contact time between nodes </a:t>
            </a:r>
            <a:r>
              <a:rPr lang="en-US" i="1" dirty="0" err="1" smtClean="0"/>
              <a:t>N</a:t>
            </a:r>
            <a:r>
              <a:rPr lang="en-US" i="1" baseline="-25000" dirty="0" err="1" smtClean="0"/>
              <a:t>k</a:t>
            </a:r>
            <a:r>
              <a:rPr lang="en-US" dirty="0" smtClean="0"/>
              <a:t> and </a:t>
            </a:r>
            <a:r>
              <a:rPr lang="en-US" i="1" dirty="0" smtClean="0"/>
              <a:t>N</a:t>
            </a:r>
            <a:r>
              <a:rPr lang="en-US" i="1" baseline="-25000" dirty="0" smtClean="0"/>
              <a:t>k+1</a:t>
            </a:r>
          </a:p>
          <a:p>
            <a:pPr lvl="2"/>
            <a:r>
              <a:rPr lang="en-US" dirty="0" smtClean="0"/>
              <a:t>Exponentially distributed</a:t>
            </a:r>
          </a:p>
          <a:p>
            <a:pPr lvl="1"/>
            <a:r>
              <a:rPr lang="en-US" dirty="0" smtClean="0"/>
              <a:t> </a:t>
            </a:r>
            <a:r>
              <a:rPr lang="en-US" i="1" dirty="0" smtClean="0"/>
              <a:t>Y</a:t>
            </a:r>
            <a:r>
              <a:rPr lang="en-US" dirty="0" smtClean="0"/>
              <a:t>: the time needed to transmit data from A to B along the path</a:t>
            </a:r>
          </a:p>
          <a:p>
            <a:pPr lvl="1"/>
            <a:r>
              <a:rPr lang="en-US" dirty="0" smtClean="0"/>
              <a:t>                  follows </a:t>
            </a:r>
            <a:r>
              <a:rPr lang="en-US" dirty="0" err="1" smtClean="0"/>
              <a:t>hypoexponential</a:t>
            </a:r>
            <a:r>
              <a:rPr lang="en-US" dirty="0" smtClean="0"/>
              <a:t> distribution</a:t>
            </a:r>
            <a:endParaRPr lang="en-US" dirty="0"/>
          </a:p>
        </p:txBody>
      </p:sp>
      <p:pic>
        <p:nvPicPr>
          <p:cNvPr id="185346" name="Picture 2"/>
          <p:cNvPicPr>
            <a:picLocks noChangeAspect="1" noChangeArrowheads="1"/>
          </p:cNvPicPr>
          <p:nvPr/>
        </p:nvPicPr>
        <p:blipFill>
          <a:blip r:embed="rId4"/>
          <a:srcRect/>
          <a:stretch>
            <a:fillRect/>
          </a:stretch>
        </p:blipFill>
        <p:spPr bwMode="auto">
          <a:xfrm>
            <a:off x="533400" y="2133600"/>
            <a:ext cx="5181600" cy="1218598"/>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6324600" y="1676400"/>
          <a:ext cx="2082800" cy="441325"/>
        </p:xfrm>
        <a:graphic>
          <a:graphicData uri="http://schemas.openxmlformats.org/presentationml/2006/ole">
            <p:oleObj spid="_x0000_s185347" name="Formula" r:id="rId5" imgW="1050480" imgH="222480" progId="Equation.Ribbit">
              <p:embed/>
            </p:oleObj>
          </a:graphicData>
        </a:graphic>
      </p:graphicFrame>
      <p:graphicFrame>
        <p:nvGraphicFramePr>
          <p:cNvPr id="6" name="Object 5"/>
          <p:cNvGraphicFramePr>
            <a:graphicFrameLocks noChangeAspect="1"/>
          </p:cNvGraphicFramePr>
          <p:nvPr/>
        </p:nvGraphicFramePr>
        <p:xfrm>
          <a:off x="990601" y="5233816"/>
          <a:ext cx="1447800" cy="862184"/>
        </p:xfrm>
        <a:graphic>
          <a:graphicData uri="http://schemas.openxmlformats.org/presentationml/2006/ole">
            <p:oleObj spid="_x0000_s185348" name="Formula" r:id="rId6" imgW="1106280" imgH="659160" progId="Equation.Ribbit">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Schemes for Comparison</a:t>
            </a:r>
            <a:endParaRPr lang="en-US" dirty="0"/>
          </a:p>
        </p:txBody>
      </p:sp>
      <p:sp>
        <p:nvSpPr>
          <p:cNvPr id="3" name="Content Placeholder 2"/>
          <p:cNvSpPr>
            <a:spLocks noGrp="1"/>
          </p:cNvSpPr>
          <p:nvPr>
            <p:ph idx="1"/>
          </p:nvPr>
        </p:nvSpPr>
        <p:spPr/>
        <p:txBody>
          <a:bodyPr/>
          <a:lstStyle/>
          <a:p>
            <a:r>
              <a:rPr lang="en-US" dirty="0" smtClean="0"/>
              <a:t>Random flooding</a:t>
            </a:r>
          </a:p>
          <a:p>
            <a:pPr lvl="1"/>
            <a:r>
              <a:rPr lang="en-US" dirty="0" smtClean="0"/>
              <a:t>Each non-</a:t>
            </a:r>
            <a:r>
              <a:rPr lang="en-US" dirty="0" err="1" smtClean="0"/>
              <a:t>interester</a:t>
            </a:r>
            <a:r>
              <a:rPr lang="en-US" dirty="0" smtClean="0"/>
              <a:t> has a fixed probability to be relay</a:t>
            </a:r>
          </a:p>
          <a:p>
            <a:r>
              <a:rPr lang="en-US" dirty="0" err="1" smtClean="0"/>
              <a:t>ContentPlace</a:t>
            </a:r>
            <a:endParaRPr lang="en-US" dirty="0" smtClean="0"/>
          </a:p>
          <a:p>
            <a:pPr lvl="1"/>
            <a:r>
              <a:rPr lang="en-US" dirty="0" smtClean="0"/>
              <a:t>Based on </a:t>
            </a:r>
            <a:r>
              <a:rPr lang="en-US" i="1" dirty="0" smtClean="0"/>
              <a:t>k</a:t>
            </a:r>
            <a:r>
              <a:rPr lang="en-US" dirty="0" smtClean="0"/>
              <a:t>-clique distributed community detection </a:t>
            </a:r>
          </a:p>
          <a:p>
            <a:pPr lvl="1"/>
            <a:r>
              <a:rPr lang="en-US" dirty="0" smtClean="0"/>
              <a:t>Most Frequently Visited (MFV) policy to determine data utility</a:t>
            </a:r>
          </a:p>
          <a:p>
            <a:r>
              <a:rPr lang="en-US" dirty="0" err="1" smtClean="0"/>
              <a:t>SocialCast</a:t>
            </a:r>
            <a:endParaRPr lang="en-US" dirty="0" smtClean="0"/>
          </a:p>
          <a:p>
            <a:pPr lvl="1"/>
            <a:r>
              <a:rPr lang="en-US" dirty="0" smtClean="0"/>
              <a:t>Based on “</a:t>
            </a:r>
            <a:r>
              <a:rPr lang="en-US" i="1" dirty="0" err="1" smtClean="0"/>
              <a:t>homophily</a:t>
            </a:r>
            <a:r>
              <a:rPr lang="en-US" i="1" dirty="0" smtClean="0"/>
              <a:t>”</a:t>
            </a:r>
            <a:r>
              <a:rPr lang="en-US" dirty="0" smtClean="0"/>
              <a:t> social phenomenon</a:t>
            </a:r>
          </a:p>
          <a:p>
            <a:pPr lvl="1"/>
            <a:r>
              <a:rPr lang="en-US" dirty="0" err="1" smtClean="0"/>
              <a:t>Kalman</a:t>
            </a:r>
            <a:r>
              <a:rPr lang="en-US" dirty="0" smtClean="0"/>
              <a:t> filter for node co-location prediction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Setup</a:t>
            </a:r>
            <a:endParaRPr lang="en-US" dirty="0"/>
          </a:p>
        </p:txBody>
      </p:sp>
      <p:sp>
        <p:nvSpPr>
          <p:cNvPr id="3" name="Content Placeholder 2"/>
          <p:cNvSpPr>
            <a:spLocks noGrp="1"/>
          </p:cNvSpPr>
          <p:nvPr>
            <p:ph idx="1"/>
          </p:nvPr>
        </p:nvSpPr>
        <p:spPr/>
        <p:txBody>
          <a:bodyPr/>
          <a:lstStyle/>
          <a:p>
            <a:pPr marL="352425" lvl="1" indent="-352425">
              <a:buClr>
                <a:srgbClr val="807999"/>
              </a:buClr>
            </a:pPr>
            <a:r>
              <a:rPr lang="en-US" dirty="0" smtClean="0"/>
              <a:t>Keyword space with </a:t>
            </a:r>
            <a:r>
              <a:rPr lang="en-US" i="1" dirty="0" smtClean="0"/>
              <a:t>M</a:t>
            </a:r>
            <a:r>
              <a:rPr lang="en-US" dirty="0" smtClean="0"/>
              <a:t>=20</a:t>
            </a:r>
          </a:p>
          <a:p>
            <a:pPr lvl="1"/>
            <a:r>
              <a:rPr lang="en-US" dirty="0" smtClean="0"/>
              <a:t>The </a:t>
            </a:r>
            <a:r>
              <a:rPr lang="en-US" i="1" dirty="0" smtClean="0"/>
              <a:t>k</a:t>
            </a:r>
            <a:r>
              <a:rPr lang="en-US" dirty="0" smtClean="0"/>
              <a:t>-</a:t>
            </a:r>
            <a:r>
              <a:rPr lang="en-US" dirty="0" err="1" smtClean="0"/>
              <a:t>th</a:t>
            </a:r>
            <a:r>
              <a:rPr lang="en-US" dirty="0" smtClean="0"/>
              <a:t> keyword also has the </a:t>
            </a:r>
            <a:r>
              <a:rPr lang="en-US" i="1" dirty="0" smtClean="0"/>
              <a:t>k</a:t>
            </a:r>
            <a:r>
              <a:rPr lang="en-US" dirty="0" smtClean="0"/>
              <a:t>-</a:t>
            </a:r>
            <a:r>
              <a:rPr lang="en-US" dirty="0" err="1" smtClean="0"/>
              <a:t>th</a:t>
            </a:r>
            <a:r>
              <a:rPr lang="en-US" dirty="0" smtClean="0"/>
              <a:t> popularity</a:t>
            </a:r>
          </a:p>
          <a:p>
            <a:r>
              <a:rPr lang="en-US" dirty="0" smtClean="0"/>
              <a:t>User interest</a:t>
            </a:r>
          </a:p>
          <a:p>
            <a:pPr lvl="1"/>
            <a:r>
              <a:rPr lang="en-US" dirty="0" smtClean="0"/>
              <a:t>Various distributions of user interest among keywords</a:t>
            </a:r>
          </a:p>
          <a:p>
            <a:pPr lvl="2"/>
            <a:r>
              <a:rPr lang="en-US" dirty="0" err="1" smtClean="0"/>
              <a:t>Zipf</a:t>
            </a:r>
            <a:r>
              <a:rPr lang="en-US" dirty="0" smtClean="0"/>
              <a:t>, exponential and uniform</a:t>
            </a:r>
          </a:p>
          <a:p>
            <a:r>
              <a:rPr lang="en-US" dirty="0" smtClean="0"/>
              <a:t>Data</a:t>
            </a:r>
          </a:p>
          <a:p>
            <a:pPr lvl="1"/>
            <a:r>
              <a:rPr lang="en-US" dirty="0" smtClean="0"/>
              <a:t>5 data items to be disseminated </a:t>
            </a:r>
          </a:p>
          <a:p>
            <a:pPr lvl="1"/>
            <a:r>
              <a:rPr lang="en-US" dirty="0" smtClean="0"/>
              <a:t>Each data item is described by 5 keywords with indexes [</a:t>
            </a:r>
            <a:r>
              <a:rPr lang="en-US" i="1" dirty="0" smtClean="0"/>
              <a:t>k</a:t>
            </a:r>
            <a:r>
              <a:rPr lang="en-US" dirty="0" smtClean="0"/>
              <a:t>, </a:t>
            </a:r>
            <a:r>
              <a:rPr lang="en-US" i="1" dirty="0" smtClean="0"/>
              <a:t>k</a:t>
            </a:r>
            <a:r>
              <a:rPr lang="en-US" dirty="0" smtClean="0"/>
              <a:t>+4]</a:t>
            </a:r>
          </a:p>
          <a:p>
            <a:pPr lvl="2"/>
            <a:r>
              <a:rPr lang="en-US" i="1" dirty="0" smtClean="0"/>
              <a:t>k</a:t>
            </a:r>
            <a:r>
              <a:rPr lang="en-US" dirty="0" smtClean="0"/>
              <a:t> indicates data popularity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Setup</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86370" name="Picture 2"/>
          <p:cNvPicPr>
            <a:picLocks noChangeAspect="1" noChangeArrowheads="1"/>
          </p:cNvPicPr>
          <p:nvPr/>
        </p:nvPicPr>
        <p:blipFill>
          <a:blip r:embed="rId3"/>
          <a:srcRect/>
          <a:stretch>
            <a:fillRect/>
          </a:stretch>
        </p:blipFill>
        <p:spPr bwMode="auto">
          <a:xfrm>
            <a:off x="152400" y="1676400"/>
            <a:ext cx="8534400" cy="3526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Optimality</a:t>
            </a:r>
            <a:endParaRPr lang="en-US" dirty="0"/>
          </a:p>
        </p:txBody>
      </p:sp>
      <p:sp>
        <p:nvSpPr>
          <p:cNvPr id="3" name="Content Placeholder 2"/>
          <p:cNvSpPr>
            <a:spLocks noGrp="1"/>
          </p:cNvSpPr>
          <p:nvPr>
            <p:ph idx="1"/>
          </p:nvPr>
        </p:nvSpPr>
        <p:spPr/>
        <p:txBody>
          <a:bodyPr/>
          <a:lstStyle/>
          <a:p>
            <a:r>
              <a:rPr lang="en-US" dirty="0" smtClean="0"/>
              <a:t>Difficult with local knowledge</a:t>
            </a:r>
            <a:endParaRPr lang="en-US" dirty="0"/>
          </a:p>
        </p:txBody>
      </p:sp>
      <p:pic>
        <p:nvPicPr>
          <p:cNvPr id="184322" name="Picture 2"/>
          <p:cNvPicPr>
            <a:picLocks noChangeAspect="1" noChangeArrowheads="1"/>
          </p:cNvPicPr>
          <p:nvPr/>
        </p:nvPicPr>
        <p:blipFill>
          <a:blip r:embed="rId3"/>
          <a:srcRect/>
          <a:stretch>
            <a:fillRect/>
          </a:stretch>
        </p:blipFill>
        <p:spPr bwMode="auto">
          <a:xfrm>
            <a:off x="228600" y="1868389"/>
            <a:ext cx="2611316" cy="2514600"/>
          </a:xfrm>
          <a:prstGeom prst="rect">
            <a:avLst/>
          </a:prstGeom>
          <a:noFill/>
          <a:ln w="9525">
            <a:noFill/>
            <a:miter lim="800000"/>
            <a:headEnd/>
            <a:tailEnd/>
          </a:ln>
        </p:spPr>
      </p:pic>
      <p:pic>
        <p:nvPicPr>
          <p:cNvPr id="184323" name="Picture 3"/>
          <p:cNvPicPr>
            <a:picLocks noChangeAspect="1" noChangeArrowheads="1"/>
          </p:cNvPicPr>
          <p:nvPr/>
        </p:nvPicPr>
        <p:blipFill>
          <a:blip r:embed="rId4"/>
          <a:srcRect/>
          <a:stretch>
            <a:fillRect/>
          </a:stretch>
        </p:blipFill>
        <p:spPr bwMode="auto">
          <a:xfrm>
            <a:off x="3048000" y="1868389"/>
            <a:ext cx="5715000" cy="2551211"/>
          </a:xfrm>
          <a:prstGeom prst="rect">
            <a:avLst/>
          </a:prstGeom>
          <a:noFill/>
          <a:ln w="9525">
            <a:noFill/>
            <a:miter lim="800000"/>
            <a:headEnd/>
            <a:tailEnd/>
          </a:ln>
        </p:spPr>
      </p:pic>
      <p:sp>
        <p:nvSpPr>
          <p:cNvPr id="6" name="TextBox 5"/>
          <p:cNvSpPr txBox="1"/>
          <p:nvPr/>
        </p:nvSpPr>
        <p:spPr>
          <a:xfrm>
            <a:off x="152400" y="4567535"/>
            <a:ext cx="294984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Node centrality values</a:t>
            </a:r>
            <a:endParaRPr lang="en-US" sz="2400" dirty="0">
              <a:latin typeface="Times New Roman" pitchFamily="18" charset="0"/>
              <a:cs typeface="Times New Roman" pitchFamily="18" charset="0"/>
            </a:endParaRPr>
          </a:p>
        </p:txBody>
      </p:sp>
      <p:sp>
        <p:nvSpPr>
          <p:cNvPr id="7" name="TextBox 6"/>
          <p:cNvSpPr txBox="1"/>
          <p:nvPr/>
        </p:nvSpPr>
        <p:spPr>
          <a:xfrm>
            <a:off x="4517754" y="4567535"/>
            <a:ext cx="307007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Relay selection process</a:t>
            </a:r>
            <a:endParaRPr lang="en-US" sz="2400" dirty="0">
              <a:latin typeface="Times New Roman" pitchFamily="18" charset="0"/>
              <a:cs typeface="Times New Roman" pitchFamily="18" charset="0"/>
            </a:endParaRPr>
          </a:p>
        </p:txBody>
      </p:sp>
      <p:sp>
        <p:nvSpPr>
          <p:cNvPr id="8" name="圆角矩形 6"/>
          <p:cNvSpPr/>
          <p:nvPr/>
        </p:nvSpPr>
        <p:spPr>
          <a:xfrm>
            <a:off x="4038600" y="3886200"/>
            <a:ext cx="914400" cy="457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auto">
          <a:xfrm rot="20616143">
            <a:off x="8046125" y="2474825"/>
            <a:ext cx="820044" cy="2057400"/>
          </a:xfrm>
          <a:prstGeom prst="ellipse">
            <a:avLst/>
          </a:prstGeom>
          <a:noFill/>
          <a:ln w="254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10" name="TextBox 9"/>
          <p:cNvSpPr txBox="1"/>
          <p:nvPr/>
        </p:nvSpPr>
        <p:spPr>
          <a:xfrm>
            <a:off x="3505200" y="5181600"/>
            <a:ext cx="1723549" cy="830997"/>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Local view</a:t>
            </a:r>
          </a:p>
          <a:p>
            <a:r>
              <a:rPr lang="en-US" sz="2400" dirty="0" smtClean="0">
                <a:solidFill>
                  <a:srgbClr val="FF0000"/>
                </a:solidFill>
                <a:latin typeface="Times New Roman" pitchFamily="18" charset="0"/>
                <a:cs typeface="Times New Roman" pitchFamily="18" charset="0"/>
              </a:rPr>
              <a:t>1.67→1.675</a:t>
            </a:r>
            <a:endParaRPr lang="en-US" sz="2400" dirty="0">
              <a:solidFill>
                <a:srgbClr val="FF0000"/>
              </a:solidFill>
              <a:latin typeface="Times New Roman" pitchFamily="18" charset="0"/>
              <a:cs typeface="Times New Roman" pitchFamily="18" charset="0"/>
            </a:endParaRPr>
          </a:p>
        </p:txBody>
      </p:sp>
      <p:sp>
        <p:nvSpPr>
          <p:cNvPr id="11" name="TextBox 10"/>
          <p:cNvSpPr txBox="1"/>
          <p:nvPr/>
        </p:nvSpPr>
        <p:spPr>
          <a:xfrm>
            <a:off x="5486400" y="5181600"/>
            <a:ext cx="1696298" cy="830997"/>
          </a:xfrm>
          <a:prstGeom prst="rect">
            <a:avLst/>
          </a:prstGeom>
          <a:noFill/>
        </p:spPr>
        <p:txBody>
          <a:bodyPr wrap="none" rtlCol="0">
            <a:spAutoFit/>
          </a:bodyPr>
          <a:lstStyle/>
          <a:p>
            <a:r>
              <a:rPr lang="en-US" sz="2400" dirty="0" smtClean="0">
                <a:solidFill>
                  <a:srgbClr val="0000FF"/>
                </a:solidFill>
                <a:latin typeface="Times New Roman" pitchFamily="18" charset="0"/>
                <a:cs typeface="Times New Roman" pitchFamily="18" charset="0"/>
              </a:rPr>
              <a:t>Global view</a:t>
            </a:r>
          </a:p>
          <a:p>
            <a:r>
              <a:rPr lang="en-US" sz="2400" dirty="0" smtClean="0">
                <a:solidFill>
                  <a:srgbClr val="0000FF"/>
                </a:solidFill>
                <a:latin typeface="Times New Roman" pitchFamily="18" charset="0"/>
                <a:cs typeface="Times New Roman" pitchFamily="18" charset="0"/>
              </a:rPr>
              <a:t>2.12→2.05</a:t>
            </a:r>
            <a:endParaRPr lang="en-US" sz="2400" dirty="0">
              <a:solidFill>
                <a:srgbClr val="0000FF"/>
              </a:solidFill>
              <a:latin typeface="Times New Roman" pitchFamily="18" charset="0"/>
              <a:cs typeface="Times New Roman" pitchFamily="18" charset="0"/>
            </a:endParaRPr>
          </a:p>
        </p:txBody>
      </p:sp>
      <p:sp>
        <p:nvSpPr>
          <p:cNvPr id="12" name="圆角矩形 6"/>
          <p:cNvSpPr/>
          <p:nvPr/>
        </p:nvSpPr>
        <p:spPr>
          <a:xfrm>
            <a:off x="4953000" y="3505200"/>
            <a:ext cx="990600" cy="8382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8" idx="2"/>
            <a:endCxn id="10" idx="0"/>
          </p:cNvCxnSpPr>
          <p:nvPr/>
        </p:nvCxnSpPr>
        <p:spPr bwMode="auto">
          <a:xfrm rot="5400000">
            <a:off x="4012288" y="4698088"/>
            <a:ext cx="838200" cy="12882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6" name="Straight Connector 15"/>
          <p:cNvCxnSpPr>
            <a:stCxn id="12" idx="2"/>
            <a:endCxn id="11" idx="0"/>
          </p:cNvCxnSpPr>
          <p:nvPr/>
        </p:nvCxnSpPr>
        <p:spPr bwMode="auto">
          <a:xfrm rot="16200000" flipH="1">
            <a:off x="5472324" y="4319375"/>
            <a:ext cx="838200" cy="886249"/>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17" name="Oval 16"/>
          <p:cNvSpPr/>
          <p:nvPr/>
        </p:nvSpPr>
        <p:spPr bwMode="auto">
          <a:xfrm rot="16200000">
            <a:off x="6553200" y="3200400"/>
            <a:ext cx="1066800" cy="1524000"/>
          </a:xfrm>
          <a:prstGeom prst="ellipse">
            <a:avLst/>
          </a:prstGeom>
          <a:noFill/>
          <a:ln w="25400" cap="flat" cmpd="sng" algn="ctr">
            <a:solidFill>
              <a:srgbClr val="009644"/>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18" name="TextBox 17"/>
          <p:cNvSpPr txBox="1"/>
          <p:nvPr/>
        </p:nvSpPr>
        <p:spPr>
          <a:xfrm>
            <a:off x="6172200" y="1219200"/>
            <a:ext cx="2286000" cy="830997"/>
          </a:xfrm>
          <a:prstGeom prst="rect">
            <a:avLst/>
          </a:prstGeom>
          <a:noFill/>
        </p:spPr>
        <p:txBody>
          <a:bodyPr wrap="square" rtlCol="0">
            <a:spAutoFit/>
          </a:bodyPr>
          <a:lstStyle/>
          <a:p>
            <a:r>
              <a:rPr lang="en-US" sz="2400" dirty="0" smtClean="0">
                <a:solidFill>
                  <a:srgbClr val="009644"/>
                </a:solidFill>
                <a:latin typeface="Times New Roman" pitchFamily="18" charset="0"/>
                <a:cs typeface="Times New Roman" pitchFamily="18" charset="0"/>
              </a:rPr>
              <a:t>B is unaware of C and D </a:t>
            </a:r>
            <a:endParaRPr lang="en-US" sz="2400" dirty="0">
              <a:solidFill>
                <a:srgbClr val="009644"/>
              </a:solidFill>
              <a:latin typeface="Times New Roman" pitchFamily="18" charset="0"/>
              <a:cs typeface="Times New Roman" pitchFamily="18" charset="0"/>
            </a:endParaRPr>
          </a:p>
        </p:txBody>
      </p:sp>
      <p:cxnSp>
        <p:nvCxnSpPr>
          <p:cNvPr id="19" name="Straight Connector 18"/>
          <p:cNvCxnSpPr/>
          <p:nvPr/>
        </p:nvCxnSpPr>
        <p:spPr bwMode="auto">
          <a:xfrm rot="16200000" flipH="1">
            <a:off x="6196226" y="2490577"/>
            <a:ext cx="1447799" cy="429047"/>
          </a:xfrm>
          <a:prstGeom prst="line">
            <a:avLst/>
          </a:prstGeom>
          <a:solidFill>
            <a:schemeClr val="accent1"/>
          </a:solidFill>
          <a:ln w="25400" cap="flat" cmpd="sng" algn="ctr">
            <a:solidFill>
              <a:srgbClr val="009644"/>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blinds(horizontal)">
                                      <p:cBhvr>
                                        <p:cTn id="7" dur="500"/>
                                        <p:tgtEl>
                                          <p:spTgt spid="1843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4323"/>
                                        </p:tgtEl>
                                        <p:attrNameLst>
                                          <p:attrName>style.visibility</p:attrName>
                                        </p:attrNameLst>
                                      </p:cBhvr>
                                      <p:to>
                                        <p:strVal val="visible"/>
                                      </p:to>
                                    </p:set>
                                    <p:animEffect transition="in" filter="blinds(horizontal)">
                                      <p:cBhvr>
                                        <p:cTn id="15" dur="500"/>
                                        <p:tgtEl>
                                          <p:spTgt spid="1843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grpId="1"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par>
                                <p:cTn id="54" presetID="3" presetClass="entr" presetSubtype="1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1" animBg="1"/>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3" name="Content Placeholder 2"/>
          <p:cNvSpPr>
            <a:spLocks noGrp="1"/>
          </p:cNvSpPr>
          <p:nvPr>
            <p:ph idx="1"/>
          </p:nvPr>
        </p:nvSpPr>
        <p:spPr/>
        <p:txBody>
          <a:bodyPr/>
          <a:lstStyle/>
          <a:p>
            <a:r>
              <a:rPr lang="en-US" dirty="0" smtClean="0"/>
              <a:t>Data dissemination in DTNs</a:t>
            </a:r>
          </a:p>
          <a:p>
            <a:pPr lvl="1"/>
            <a:r>
              <a:rPr lang="en-US" dirty="0" smtClean="0"/>
              <a:t>Applications: event notification, content publishing</a:t>
            </a:r>
          </a:p>
          <a:p>
            <a:r>
              <a:rPr lang="en-US" i="1" dirty="0" smtClean="0"/>
              <a:t>User-centric</a:t>
            </a:r>
            <a:r>
              <a:rPr lang="en-US" dirty="0" smtClean="0"/>
              <a:t> data dissemination</a:t>
            </a:r>
          </a:p>
          <a:p>
            <a:pPr lvl="1"/>
            <a:r>
              <a:rPr lang="en-US" dirty="0" smtClean="0"/>
              <a:t>Focus on satisfying user interests</a:t>
            </a:r>
          </a:p>
          <a:p>
            <a:pPr lvl="1"/>
            <a:r>
              <a:rPr lang="en-US" dirty="0" smtClean="0"/>
              <a:t>Data is disseminated only to the </a:t>
            </a:r>
            <a:r>
              <a:rPr lang="en-US" b="1" i="1" u="sng" dirty="0" smtClean="0"/>
              <a:t>interesters</a:t>
            </a:r>
            <a:r>
              <a:rPr lang="en-US" dirty="0" smtClean="0"/>
              <a:t>, i.e., the nodes being interested in the data</a:t>
            </a:r>
          </a:p>
          <a:p>
            <a:pPr lvl="1"/>
            <a:r>
              <a:rPr lang="en-US" dirty="0" smtClean="0"/>
              <a:t>Existing </a:t>
            </a:r>
            <a:r>
              <a:rPr lang="en-US" i="1" dirty="0" smtClean="0"/>
              <a:t>network-centric</a:t>
            </a:r>
            <a:r>
              <a:rPr lang="en-US" dirty="0" smtClean="0"/>
              <a:t> schemes</a:t>
            </a:r>
          </a:p>
          <a:p>
            <a:pPr lvl="2"/>
            <a:r>
              <a:rPr lang="en-US" dirty="0" smtClean="0"/>
              <a:t>All the nodes in the network are data recipients</a:t>
            </a:r>
          </a:p>
          <a:p>
            <a:pPr lvl="2"/>
            <a:r>
              <a:rPr lang="en-US" dirty="0" smtClean="0"/>
              <a:t>Some nodes may not be interested in the data</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p:txBody>
          <a:bodyPr/>
          <a:lstStyle/>
          <a:p>
            <a:r>
              <a:rPr lang="en-US" sz="2800" dirty="0" smtClean="0"/>
              <a:t>Uncontrollable dissemination</a:t>
            </a:r>
          </a:p>
          <a:p>
            <a:pPr lvl="1"/>
            <a:r>
              <a:rPr lang="en-US" sz="2400" dirty="0" smtClean="0"/>
              <a:t>A node itself determines whether to be interested in the data</a:t>
            </a:r>
          </a:p>
          <a:p>
            <a:pPr lvl="1"/>
            <a:r>
              <a:rPr lang="en-US" sz="2400" dirty="0" smtClean="0"/>
              <a:t>Interesters act as relays</a:t>
            </a:r>
          </a:p>
          <a:p>
            <a:r>
              <a:rPr lang="en-US" sz="2800" dirty="0" smtClean="0"/>
              <a:t>Controllable dissemination</a:t>
            </a:r>
          </a:p>
          <a:p>
            <a:pPr lvl="1"/>
            <a:r>
              <a:rPr lang="en-US" sz="2400" dirty="0" smtClean="0"/>
              <a:t>Relays are intentionally selected among non-</a:t>
            </a:r>
            <a:r>
              <a:rPr lang="en-US" sz="2400" dirty="0" err="1" smtClean="0"/>
              <a:t>interester</a:t>
            </a:r>
            <a:r>
              <a:rPr lang="en-US" sz="2400" dirty="0" smtClean="0"/>
              <a:t> nodes according to their capabilities of forwarding data to interesters</a:t>
            </a:r>
          </a:p>
        </p:txBody>
      </p:sp>
      <p:pic>
        <p:nvPicPr>
          <p:cNvPr id="144386" name="Picture 2"/>
          <p:cNvPicPr>
            <a:picLocks noChangeAspect="1" noChangeArrowheads="1"/>
          </p:cNvPicPr>
          <p:nvPr/>
        </p:nvPicPr>
        <p:blipFill>
          <a:blip r:embed="rId3"/>
          <a:srcRect/>
          <a:stretch>
            <a:fillRect/>
          </a:stretch>
        </p:blipFill>
        <p:spPr bwMode="auto">
          <a:xfrm>
            <a:off x="3048000" y="3887117"/>
            <a:ext cx="5854700" cy="25141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p:cBhvr override="childStyle">
                                        <p:cTn id="10" dur="5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p:sp>
        <p:nvSpPr>
          <p:cNvPr id="3" name="Content Placeholder 2"/>
          <p:cNvSpPr>
            <a:spLocks noGrp="1"/>
          </p:cNvSpPr>
          <p:nvPr>
            <p:ph idx="1"/>
          </p:nvPr>
        </p:nvSpPr>
        <p:spPr/>
        <p:txBody>
          <a:bodyPr/>
          <a:lstStyle/>
          <a:p>
            <a:r>
              <a:rPr lang="en-US" i="1" dirty="0" smtClean="0"/>
              <a:t>n</a:t>
            </a:r>
            <a:r>
              <a:rPr lang="en-US" dirty="0" smtClean="0"/>
              <a:t> data items generated at source nodes </a:t>
            </a:r>
            <a:r>
              <a:rPr lang="en-US" i="1" dirty="0" smtClean="0"/>
              <a:t>S</a:t>
            </a:r>
            <a:r>
              <a:rPr lang="en-US" i="1" baseline="-25000" dirty="0" smtClean="0"/>
              <a:t>1</a:t>
            </a:r>
            <a:r>
              <a:rPr lang="en-US" i="1" dirty="0" smtClean="0"/>
              <a:t>,S</a:t>
            </a:r>
            <a:r>
              <a:rPr lang="en-US" i="1" baseline="-25000" dirty="0" smtClean="0"/>
              <a:t>2</a:t>
            </a:r>
            <a:r>
              <a:rPr lang="en-US" i="1" dirty="0" smtClean="0"/>
              <a:t>,…,</a:t>
            </a:r>
            <a:r>
              <a:rPr lang="en-US" i="1" dirty="0" err="1" smtClean="0"/>
              <a:t>S</a:t>
            </a:r>
            <a:r>
              <a:rPr lang="en-US" i="1" baseline="-25000" dirty="0" err="1" smtClean="0"/>
              <a:t>n</a:t>
            </a:r>
            <a:r>
              <a:rPr lang="en-US" dirty="0" smtClean="0"/>
              <a:t> with time constraints</a:t>
            </a:r>
            <a:r>
              <a:rPr lang="en-US" i="1" dirty="0" smtClean="0"/>
              <a:t> T</a:t>
            </a:r>
            <a:r>
              <a:rPr lang="en-US" i="1" baseline="-25000" dirty="0" smtClean="0"/>
              <a:t>1</a:t>
            </a:r>
            <a:r>
              <a:rPr lang="en-US" i="1" dirty="0" smtClean="0"/>
              <a:t>,T</a:t>
            </a:r>
            <a:r>
              <a:rPr lang="en-US" i="1" baseline="-25000" dirty="0" smtClean="0"/>
              <a:t>2</a:t>
            </a:r>
            <a:r>
              <a:rPr lang="en-US" i="1" dirty="0" smtClean="0"/>
              <a:t>, …,</a:t>
            </a:r>
            <a:r>
              <a:rPr lang="en-US" i="1" dirty="0" err="1" smtClean="0"/>
              <a:t>T</a:t>
            </a:r>
            <a:r>
              <a:rPr lang="en-US" i="1" baseline="-25000" dirty="0" err="1" smtClean="0"/>
              <a:t>n</a:t>
            </a:r>
            <a:endParaRPr lang="en-US" dirty="0" smtClean="0"/>
          </a:p>
          <a:p>
            <a:r>
              <a:rPr lang="en-US" dirty="0" smtClean="0"/>
              <a:t>Maximize the cumulative dissemination cost-</a:t>
            </a:r>
          </a:p>
          <a:p>
            <a:pPr>
              <a:buNone/>
            </a:pPr>
            <a:r>
              <a:rPr lang="en-US" dirty="0" smtClean="0"/>
              <a:t>	effectiveness </a:t>
            </a:r>
          </a:p>
          <a:p>
            <a:pPr>
              <a:buNone/>
            </a:pPr>
            <a:endParaRPr lang="en-US" i="1" baseline="-25000" dirty="0" smtClean="0"/>
          </a:p>
          <a:p>
            <a:pPr lvl="1"/>
            <a:r>
              <a:rPr lang="en-US" dirty="0" smtClean="0"/>
              <a:t>           : the number of relays selected for data </a:t>
            </a:r>
            <a:r>
              <a:rPr lang="en-US" i="1" dirty="0" err="1" smtClean="0"/>
              <a:t>d</a:t>
            </a:r>
            <a:r>
              <a:rPr lang="en-US" i="1" baseline="-25000" dirty="0" err="1" smtClean="0"/>
              <a:t>i</a:t>
            </a:r>
            <a:r>
              <a:rPr lang="en-US" dirty="0" smtClean="0"/>
              <a:t> at time </a:t>
            </a:r>
            <a:r>
              <a:rPr lang="en-US" i="1" dirty="0" smtClean="0"/>
              <a:t>t</a:t>
            </a:r>
            <a:endParaRPr lang="en-US" i="1" baseline="-25000" dirty="0" smtClean="0"/>
          </a:p>
          <a:p>
            <a:pPr lvl="1"/>
            <a:r>
              <a:rPr lang="en-US" dirty="0" smtClean="0"/>
              <a:t>           : the estimation at time </a:t>
            </a:r>
            <a:r>
              <a:rPr lang="en-US" i="1" dirty="0" smtClean="0"/>
              <a:t>t</a:t>
            </a:r>
            <a:r>
              <a:rPr lang="en-US" dirty="0" smtClean="0"/>
              <a:t> on the number of interesters that will receive data </a:t>
            </a:r>
            <a:r>
              <a:rPr lang="en-US" i="1" dirty="0" err="1" smtClean="0"/>
              <a:t>d</a:t>
            </a:r>
            <a:r>
              <a:rPr lang="en-US" i="1" baseline="-25000" dirty="0" err="1" smtClean="0"/>
              <a:t>i</a:t>
            </a:r>
            <a:r>
              <a:rPr lang="en-US" dirty="0" smtClean="0"/>
              <a:t> by time </a:t>
            </a:r>
            <a:r>
              <a:rPr lang="en-US" i="1" dirty="0" smtClean="0"/>
              <a:t>T</a:t>
            </a:r>
            <a:r>
              <a:rPr lang="en-US" i="1" baseline="-25000" dirty="0" smtClean="0"/>
              <a:t>i</a:t>
            </a:r>
            <a:endParaRPr lang="en-US" i="1" dirty="0" smtClean="0"/>
          </a:p>
          <a:p>
            <a:pPr lvl="2"/>
            <a:r>
              <a:rPr lang="en-US" dirty="0" smtClean="0"/>
              <a:t>Local estimation at individual relays</a:t>
            </a:r>
          </a:p>
          <a:p>
            <a:pPr lvl="1"/>
            <a:endParaRPr lang="en-US" i="1" baseline="-25000" dirty="0"/>
          </a:p>
        </p:txBody>
      </p:sp>
      <p:graphicFrame>
        <p:nvGraphicFramePr>
          <p:cNvPr id="4" name="Object 3"/>
          <p:cNvGraphicFramePr>
            <a:graphicFrameLocks noChangeAspect="1"/>
          </p:cNvGraphicFramePr>
          <p:nvPr/>
        </p:nvGraphicFramePr>
        <p:xfrm>
          <a:off x="2822575" y="2747963"/>
          <a:ext cx="1409700" cy="876300"/>
        </p:xfrm>
        <a:graphic>
          <a:graphicData uri="http://schemas.openxmlformats.org/presentationml/2006/ole">
            <p:oleObj spid="_x0000_s125954" name="Formula" r:id="rId4" imgW="1040400" imgH="646560" progId="Equation.Ribbit">
              <p:embed/>
            </p:oleObj>
          </a:graphicData>
        </a:graphic>
      </p:graphicFrame>
      <p:graphicFrame>
        <p:nvGraphicFramePr>
          <p:cNvPr id="5" name="Object 4"/>
          <p:cNvGraphicFramePr>
            <a:graphicFrameLocks noChangeAspect="1"/>
          </p:cNvGraphicFramePr>
          <p:nvPr/>
        </p:nvGraphicFramePr>
        <p:xfrm>
          <a:off x="990600" y="4786312"/>
          <a:ext cx="839111" cy="471488"/>
        </p:xfrm>
        <a:graphic>
          <a:graphicData uri="http://schemas.openxmlformats.org/presentationml/2006/ole">
            <p:oleObj spid="_x0000_s125955" name="Formula" r:id="rId5" imgW="491760" imgH="275760" progId="Equation.Ribbit">
              <p:embed/>
            </p:oleObj>
          </a:graphicData>
        </a:graphic>
      </p:graphicFrame>
      <p:graphicFrame>
        <p:nvGraphicFramePr>
          <p:cNvPr id="125956" name="Object 4"/>
          <p:cNvGraphicFramePr>
            <a:graphicFrameLocks noChangeAspect="1"/>
          </p:cNvGraphicFramePr>
          <p:nvPr/>
        </p:nvGraphicFramePr>
        <p:xfrm>
          <a:off x="990600" y="3810000"/>
          <a:ext cx="904875" cy="474662"/>
        </p:xfrm>
        <a:graphic>
          <a:graphicData uri="http://schemas.openxmlformats.org/presentationml/2006/ole">
            <p:oleObj spid="_x0000_s125956" name="Formula" r:id="rId6" imgW="529920" imgH="278280" progId="Equation.Ribbi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25956"/>
                                        </p:tgtEl>
                                        <p:attrNameLst>
                                          <p:attrName>style.visibility</p:attrName>
                                        </p:attrNameLst>
                                      </p:cBhvr>
                                      <p:to>
                                        <p:strVal val="visible"/>
                                      </p:to>
                                    </p:set>
                                    <p:animEffect transition="in" filter="blinds(horizontal)">
                                      <p:cBhvr>
                                        <p:cTn id="27" dur="500"/>
                                        <p:tgtEl>
                                          <p:spTgt spid="125956"/>
                                        </p:tgtEl>
                                      </p:cBhvr>
                                    </p:animEffect>
                                  </p:childTnLst>
                                </p:cTn>
                              </p:par>
                              <p:par>
                                <p:cTn id="28" presetID="3"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Uncertainty of data recipients</a:t>
            </a:r>
          </a:p>
          <a:p>
            <a:pPr lvl="1"/>
            <a:r>
              <a:rPr lang="en-US" dirty="0" smtClean="0"/>
              <a:t>Interesters are unknown </a:t>
            </a:r>
            <a:r>
              <a:rPr lang="en-US" i="1" dirty="0" smtClean="0"/>
              <a:t>a priori</a:t>
            </a:r>
            <a:r>
              <a:rPr lang="en-US" dirty="0" smtClean="0"/>
              <a:t> and it is hard to estimate           at individual relays</a:t>
            </a:r>
            <a:endParaRPr lang="en-US" i="1" dirty="0" smtClean="0"/>
          </a:p>
          <a:p>
            <a:pPr lvl="1"/>
            <a:r>
              <a:rPr lang="en-US" dirty="0" smtClean="0"/>
              <a:t>Relay selection is more </a:t>
            </a:r>
            <a:r>
              <a:rPr lang="en-US" dirty="0" smtClean="0"/>
              <a:t>challenging</a:t>
            </a:r>
            <a:endParaRPr lang="en-US" dirty="0" smtClean="0"/>
          </a:p>
        </p:txBody>
      </p:sp>
      <p:graphicFrame>
        <p:nvGraphicFramePr>
          <p:cNvPr id="126978" name="Object 2"/>
          <p:cNvGraphicFramePr>
            <a:graphicFrameLocks noChangeAspect="1"/>
          </p:cNvGraphicFramePr>
          <p:nvPr/>
        </p:nvGraphicFramePr>
        <p:xfrm>
          <a:off x="2209800" y="2195513"/>
          <a:ext cx="839788" cy="471487"/>
        </p:xfrm>
        <a:graphic>
          <a:graphicData uri="http://schemas.openxmlformats.org/presentationml/2006/ole">
            <p:oleObj spid="_x0000_s126978" name="Formula" r:id="rId4" imgW="491760" imgH="275760" progId="Equation.Ribbit">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Contributions</a:t>
            </a:r>
            <a:endParaRPr lang="en-US" dirty="0"/>
          </a:p>
        </p:txBody>
      </p:sp>
      <p:sp>
        <p:nvSpPr>
          <p:cNvPr id="3" name="Content Placeholder 2"/>
          <p:cNvSpPr>
            <a:spLocks noGrp="1"/>
          </p:cNvSpPr>
          <p:nvPr>
            <p:ph idx="1"/>
          </p:nvPr>
        </p:nvSpPr>
        <p:spPr/>
        <p:txBody>
          <a:bodyPr/>
          <a:lstStyle/>
          <a:p>
            <a:r>
              <a:rPr lang="en-US" dirty="0" smtClean="0"/>
              <a:t>Centrality-based approach to relay selection which considers social contact pattern and user interests simultaneously</a:t>
            </a:r>
          </a:p>
          <a:p>
            <a:r>
              <a:rPr lang="en-US" dirty="0" smtClean="0"/>
              <a:t>Theoretical insight on the dissemination cost-effectiveness</a:t>
            </a:r>
          </a:p>
          <a:p>
            <a:pPr lvl="1"/>
            <a:r>
              <a:rPr lang="en-US" dirty="0" smtClean="0"/>
              <a:t>Tradeoff between dissemination cost-effectiveness and overhead maintaining network information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b="1" dirty="0" smtClean="0">
                <a:solidFill>
                  <a:srgbClr val="FF0000"/>
                </a:solidFill>
              </a:rPr>
              <a:t>Models</a:t>
            </a:r>
          </a:p>
          <a:p>
            <a:r>
              <a:rPr lang="en-US" dirty="0" smtClean="0"/>
              <a:t>Data Dissemination Approach</a:t>
            </a:r>
          </a:p>
          <a:p>
            <a:r>
              <a:rPr lang="en-US" dirty="0" smtClean="0"/>
              <a:t>Theoretical Analysis</a:t>
            </a:r>
          </a:p>
          <a:p>
            <a:r>
              <a:rPr lang="en-US" dirty="0" smtClean="0"/>
              <a:t>Performance Evaluation</a:t>
            </a:r>
          </a:p>
          <a:p>
            <a:r>
              <a:rPr lang="en-US" dirty="0" smtClean="0"/>
              <a:t>Summary &amp; Future Work</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Theme1">
  <a:themeElements>
    <a:clrScheme name="">
      <a:dk1>
        <a:srgbClr val="000000"/>
      </a:dk1>
      <a:lt1>
        <a:srgbClr val="FFFFFF"/>
      </a:lt1>
      <a:dk2>
        <a:srgbClr val="000000"/>
      </a:dk2>
      <a:lt2>
        <a:srgbClr val="FFFFFF"/>
      </a:lt2>
      <a:accent1>
        <a:srgbClr val="FF9900"/>
      </a:accent1>
      <a:accent2>
        <a:srgbClr val="6699CC"/>
      </a:accent2>
      <a:accent3>
        <a:srgbClr val="FFFFFF"/>
      </a:accent3>
      <a:accent4>
        <a:srgbClr val="000000"/>
      </a:accent4>
      <a:accent5>
        <a:srgbClr val="FFCAAA"/>
      </a:accent5>
      <a:accent6>
        <a:srgbClr val="5C8AB9"/>
      </a:accent6>
      <a:hlink>
        <a:srgbClr val="336699"/>
      </a:hlink>
      <a:folHlink>
        <a:srgbClr val="E1EBF6"/>
      </a:folHlink>
    </a:clrScheme>
    <a:fontScheme name="UPA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8675"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8675"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UPAtemplate 1">
        <a:dk1>
          <a:srgbClr val="002B5D"/>
        </a:dk1>
        <a:lt1>
          <a:srgbClr val="FFFFFF"/>
        </a:lt1>
        <a:dk2>
          <a:srgbClr val="FF9B06"/>
        </a:dk2>
        <a:lt2>
          <a:srgbClr val="641014"/>
        </a:lt2>
        <a:accent1>
          <a:srgbClr val="ACCF00"/>
        </a:accent1>
        <a:accent2>
          <a:srgbClr val="C8DB57"/>
        </a:accent2>
        <a:accent3>
          <a:srgbClr val="FFFFFF"/>
        </a:accent3>
        <a:accent4>
          <a:srgbClr val="00234E"/>
        </a:accent4>
        <a:accent5>
          <a:srgbClr val="D2E4AA"/>
        </a:accent5>
        <a:accent6>
          <a:srgbClr val="B5C64E"/>
        </a:accent6>
        <a:hlink>
          <a:srgbClr val="D8DE91"/>
        </a:hlink>
        <a:folHlink>
          <a:srgbClr val="E4E8B4"/>
        </a:folHlink>
      </a:clrScheme>
      <a:clrMap bg1="lt1" tx1="dk1" bg2="lt2" tx2="dk2" accent1="accent1" accent2="accent2" accent3="accent3" accent4="accent4" accent5="accent5" accent6="accent6" hlink="hlink" folHlink="folHlink"/>
    </a:extraClrScheme>
    <a:extraClrScheme>
      <a:clrScheme name="UPAtemplate 2">
        <a:dk1>
          <a:srgbClr val="000000"/>
        </a:dk1>
        <a:lt1>
          <a:srgbClr val="FFFFFF"/>
        </a:lt1>
        <a:dk2>
          <a:srgbClr val="000000"/>
        </a:dk2>
        <a:lt2>
          <a:srgbClr val="FFFFFF"/>
        </a:lt2>
        <a:accent1>
          <a:srgbClr val="FF9900"/>
        </a:accent1>
        <a:accent2>
          <a:srgbClr val="FFCC99"/>
        </a:accent2>
        <a:accent3>
          <a:srgbClr val="FFFFFF"/>
        </a:accent3>
        <a:accent4>
          <a:srgbClr val="000000"/>
        </a:accent4>
        <a:accent5>
          <a:srgbClr val="FFCAAA"/>
        </a:accent5>
        <a:accent6>
          <a:srgbClr val="E7B98A"/>
        </a:accent6>
        <a:hlink>
          <a:srgbClr val="336699"/>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28514</TotalTime>
  <Words>2014</Words>
  <Application>Microsoft Office PowerPoint</Application>
  <PresentationFormat>On-screen Show (4:3)</PresentationFormat>
  <Paragraphs>318</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Theme1</vt:lpstr>
      <vt:lpstr>Visio</vt:lpstr>
      <vt:lpstr>Formula</vt:lpstr>
      <vt:lpstr>User-Centric Data Dissemination in Disruption Tolerant Networks</vt:lpstr>
      <vt:lpstr>Outline</vt:lpstr>
      <vt:lpstr>Transmitting Data in DTNs</vt:lpstr>
      <vt:lpstr>Our Focus</vt:lpstr>
      <vt:lpstr>The Big Picture</vt:lpstr>
      <vt:lpstr>Problem Formulation</vt:lpstr>
      <vt:lpstr>Challenges</vt:lpstr>
      <vt:lpstr>Major Contributions</vt:lpstr>
      <vt:lpstr>Outline</vt:lpstr>
      <vt:lpstr>Network Model</vt:lpstr>
      <vt:lpstr>User Interest &amp; Data Model</vt:lpstr>
      <vt:lpstr>User Interest &amp; Data Model</vt:lpstr>
      <vt:lpstr>Outline</vt:lpstr>
      <vt:lpstr>Centrality-based Approach</vt:lpstr>
      <vt:lpstr>Centrality Metric</vt:lpstr>
      <vt:lpstr>Centrality Metric</vt:lpstr>
      <vt:lpstr>Centrality Metric</vt:lpstr>
      <vt:lpstr>Relay Selection</vt:lpstr>
      <vt:lpstr>Data Item Selection</vt:lpstr>
      <vt:lpstr>Outline</vt:lpstr>
      <vt:lpstr>Lower Bound of Cost-effectiveness</vt:lpstr>
      <vt:lpstr>Lower Bound of Cost-effectiveness</vt:lpstr>
      <vt:lpstr>Tradeoff between Cost-Effectiveness and Overhead Maintaining Network Information</vt:lpstr>
      <vt:lpstr>Tradeoff between Cost-Effectiveness and Overhead Maintaining Network Information</vt:lpstr>
      <vt:lpstr>Outline</vt:lpstr>
      <vt:lpstr>Trace-based Evaluations</vt:lpstr>
      <vt:lpstr>Performance Comparison</vt:lpstr>
      <vt:lpstr>Different Distributions of User Interest</vt:lpstr>
      <vt:lpstr>Different Ranges for Maintaining Network Information</vt:lpstr>
      <vt:lpstr>Summary</vt:lpstr>
      <vt:lpstr>Thank you!</vt:lpstr>
      <vt:lpstr>Opportunistic Path</vt:lpstr>
      <vt:lpstr>Schemes for Comparison</vt:lpstr>
      <vt:lpstr>Simulation Setup</vt:lpstr>
      <vt:lpstr>Simulation Setup</vt:lpstr>
      <vt:lpstr>Global Optimality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Social-Aware Data Dissemination in Opportunistic Mobile Networks</dc:title>
  <dc:creator/>
  <cp:lastModifiedBy>Lab Support</cp:lastModifiedBy>
  <cp:revision>876</cp:revision>
  <dcterms:created xsi:type="dcterms:W3CDTF">2006-08-16T00:00:00Z</dcterms:created>
  <dcterms:modified xsi:type="dcterms:W3CDTF">2011-04-14T06:28:57Z</dcterms:modified>
</cp:coreProperties>
</file>