
<file path=[Content_Types].xml><?xml version="1.0" encoding="utf-8"?>
<Types xmlns="http://schemas.openxmlformats.org/package/2006/content-types">
  <Override PartName="/ppt/slides/slide29.xml" ContentType="application/vnd.openxmlformats-officedocument.presentationml.slide+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notesSlides/notesSlide29.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wmf" ContentType="image/x-wmf"/>
  <Override PartName="/ppt/notesSlides/notesSlide18.xml" ContentType="application/vnd.openxmlformats-officedocument.presentationml.notesSlide+xml"/>
  <Override PartName="/ppt/notesSlides/notesSlide27.xml" ContentType="application/vnd.openxmlformats-officedocument.presentationml.notesSlide+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notesSlides/notesSlide25.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23.xml" ContentType="application/vnd.openxmlformats-officedocument.presentationml.notesSlide+xml"/>
  <Override PartName="/ppt/notesSlides/notesSlide32.xml" ContentType="application/vnd.openxmlformats-officedocument.presentationml.notesSlide+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21.xml" ContentType="application/vnd.openxmlformats-officedocument.presentationml.notesSlide+xml"/>
  <Override PartName="/ppt/notesSlides/notesSlide30.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Default Extension="bin" ContentType="application/vnd.openxmlformats-officedocument.oleObject"/>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Layouts/slideLayout3.xml" ContentType="application/vnd.openxmlformats-officedocument.presentationml.slideLayout+xml"/>
  <Default Extension="jpeg" ContentType="image/jpeg"/>
  <Default Extension="emf" ContentType="image/x-emf"/>
  <Override PartName="/ppt/notesSlides/notesSlide17.xml" ContentType="application/vnd.openxmlformats-officedocument.presentationml.notesSlide+xml"/>
  <Override PartName="/ppt/notesSlides/notesSlide28.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ppt/tags/tag1.xml" ContentType="application/vnd.openxmlformats-officedocument.presentationml.tags+xml"/>
  <Override PartName="/ppt/notesSlides/notesSlide15.xml" ContentType="application/vnd.openxmlformats-officedocument.presentationml.notesSlide+xml"/>
  <Override PartName="/ppt/notesSlides/notesSlide24.xml" ContentType="application/vnd.openxmlformats-officedocument.presentationml.notesSlide+xml"/>
  <Override PartName="/ppt/notesSlides/notesSlide26.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Layouts/slideLayout12.xml" ContentType="application/vnd.openxmlformats-officedocument.presentationml.slideLayout+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notesSlides/notesSlide33.xml" ContentType="application/vnd.openxmlformats-officedocument.presentationml.notesSlide+xml"/>
  <Override PartName="/ppt/slideLayouts/slideLayout10.xml" ContentType="application/vnd.openxmlformats-officedocument.presentationml.slideLayout+xml"/>
  <Default Extension="vml" ContentType="application/vnd.openxmlformats-officedocument.vmlDrawing"/>
  <Default Extension="gif" ContentType="image/gif"/>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0.xml" ContentType="application/vnd.openxmlformats-officedocument.presentationml.notesSlide+xml"/>
  <Override PartName="/ppt/notesSlides/notesSlide31.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Layouts/slideLayout8.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3" r:id="rId1"/>
  </p:sldMasterIdLst>
  <p:notesMasterIdLst>
    <p:notesMasterId r:id="rId35"/>
  </p:notesMasterIdLst>
  <p:sldIdLst>
    <p:sldId id="256" r:id="rId2"/>
    <p:sldId id="322" r:id="rId3"/>
    <p:sldId id="323" r:id="rId4"/>
    <p:sldId id="324" r:id="rId5"/>
    <p:sldId id="358" r:id="rId6"/>
    <p:sldId id="329" r:id="rId7"/>
    <p:sldId id="331" r:id="rId8"/>
    <p:sldId id="330" r:id="rId9"/>
    <p:sldId id="326" r:id="rId10"/>
    <p:sldId id="332" r:id="rId11"/>
    <p:sldId id="342" r:id="rId12"/>
    <p:sldId id="333" r:id="rId13"/>
    <p:sldId id="341" r:id="rId14"/>
    <p:sldId id="346" r:id="rId15"/>
    <p:sldId id="334" r:id="rId16"/>
    <p:sldId id="327" r:id="rId17"/>
    <p:sldId id="337" r:id="rId18"/>
    <p:sldId id="336" r:id="rId19"/>
    <p:sldId id="351" r:id="rId20"/>
    <p:sldId id="350" r:id="rId21"/>
    <p:sldId id="352" r:id="rId22"/>
    <p:sldId id="328" r:id="rId23"/>
    <p:sldId id="339" r:id="rId24"/>
    <p:sldId id="353" r:id="rId25"/>
    <p:sldId id="354" r:id="rId26"/>
    <p:sldId id="355" r:id="rId27"/>
    <p:sldId id="321" r:id="rId28"/>
    <p:sldId id="360" r:id="rId29"/>
    <p:sldId id="361" r:id="rId30"/>
    <p:sldId id="338" r:id="rId31"/>
    <p:sldId id="362" r:id="rId32"/>
    <p:sldId id="356" r:id="rId33"/>
    <p:sldId id="349" r:id="rId34"/>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showPr>
  <p:clrMru>
    <a:srgbClr val="009644"/>
    <a:srgbClr val="00FF00"/>
    <a:srgbClr val="0000FF"/>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autoAdjust="0"/>
    <p:restoredTop sz="81679" autoAdjust="0"/>
  </p:normalViewPr>
  <p:slideViewPr>
    <p:cSldViewPr>
      <p:cViewPr varScale="1">
        <p:scale>
          <a:sx n="56" d="100"/>
          <a:sy n="56" d="100"/>
        </p:scale>
        <p:origin x="-691" y="-77"/>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notesMaster" Target="notesMasters/notesMaster1.xml"/></Relationships>
</file>

<file path=ppt/drawings/_rels/vmlDrawing1.v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image" Target="../media/image7.emf"/><Relationship Id="rId1" Type="http://schemas.openxmlformats.org/officeDocument/2006/relationships/image" Target="../media/image6.emf"/></Relationships>
</file>

<file path=ppt/drawings/_rels/vmlDrawing2.vml.rels><?xml version="1.0" encoding="UTF-8" standalone="yes"?>
<Relationships xmlns="http://schemas.openxmlformats.org/package/2006/relationships"><Relationship Id="rId3" Type="http://schemas.openxmlformats.org/officeDocument/2006/relationships/image" Target="../media/image24.wmf"/><Relationship Id="rId2" Type="http://schemas.openxmlformats.org/officeDocument/2006/relationships/image" Target="../media/image23.wmf"/><Relationship Id="rId1" Type="http://schemas.openxmlformats.org/officeDocument/2006/relationships/image" Target="../media/image22.wmf"/><Relationship Id="rId5" Type="http://schemas.openxmlformats.org/officeDocument/2006/relationships/image" Target="../media/image26.wmf"/><Relationship Id="rId4" Type="http://schemas.openxmlformats.org/officeDocument/2006/relationships/image" Target="../media/image25.w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28.w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31.wmf"/></Relationships>
</file>

<file path=ppt/drawings/_rels/vmlDrawing5.vml.rels><?xml version="1.0" encoding="UTF-8" standalone="yes"?>
<Relationships xmlns="http://schemas.openxmlformats.org/package/2006/relationships"><Relationship Id="rId2" Type="http://schemas.openxmlformats.org/officeDocument/2006/relationships/image" Target="../media/image35.wmf"/><Relationship Id="rId1" Type="http://schemas.openxmlformats.org/officeDocument/2006/relationships/image" Target="../media/image34.wmf"/></Relationships>
</file>

<file path=ppt/drawings/_rels/vmlDrawing6.vml.rels><?xml version="1.0" encoding="UTF-8" standalone="yes"?>
<Relationships xmlns="http://schemas.openxmlformats.org/package/2006/relationships"><Relationship Id="rId3" Type="http://schemas.openxmlformats.org/officeDocument/2006/relationships/image" Target="../media/image40.wmf"/><Relationship Id="rId2" Type="http://schemas.openxmlformats.org/officeDocument/2006/relationships/image" Target="../media/image39.wmf"/><Relationship Id="rId1" Type="http://schemas.openxmlformats.org/officeDocument/2006/relationships/image" Target="../media/image38.wmf"/></Relationships>
</file>

<file path=ppt/drawings/_rels/vmlDrawing7.vml.rels><?xml version="1.0" encoding="UTF-8" standalone="yes"?>
<Relationships xmlns="http://schemas.openxmlformats.org/package/2006/relationships"><Relationship Id="rId3" Type="http://schemas.openxmlformats.org/officeDocument/2006/relationships/image" Target="../media/image44.wmf"/><Relationship Id="rId2" Type="http://schemas.openxmlformats.org/officeDocument/2006/relationships/image" Target="../media/image43.wmf"/><Relationship Id="rId1" Type="http://schemas.openxmlformats.org/officeDocument/2006/relationships/image" Target="../media/image42.wmf"/></Relationships>
</file>

<file path=ppt/drawings/_rels/vmlDrawing8.vml.rels><?xml version="1.0" encoding="UTF-8" standalone="yes"?>
<Relationships xmlns="http://schemas.openxmlformats.org/package/2006/relationships"><Relationship Id="rId2" Type="http://schemas.openxmlformats.org/officeDocument/2006/relationships/image" Target="../media/image47.wmf"/><Relationship Id="rId1" Type="http://schemas.openxmlformats.org/officeDocument/2006/relationships/image" Target="../media/image46.wmf"/></Relationships>
</file>

<file path=ppt/drawings/_rels/vmlDrawing9.vml.rels><?xml version="1.0" encoding="UTF-8" standalone="yes"?>
<Relationships xmlns="http://schemas.openxmlformats.org/package/2006/relationships"><Relationship Id="rId1" Type="http://schemas.openxmlformats.org/officeDocument/2006/relationships/image" Target="../media/image28.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D309730-529E-4E14-B7A8-DC0BBFE86BDD}" type="datetimeFigureOut">
              <a:rPr lang="en-US" smtClean="0"/>
              <a:pPr/>
              <a:t>10/6/2010</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EF263A3-3C49-4331-9F56-1D22C300CD89}"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AEF263A3-3C49-4331-9F56-1D22C300CD89}" type="slidenum">
              <a:rPr lang="en-US" smtClean="0"/>
              <a:pPr/>
              <a:t>1</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baseline="0" dirty="0" smtClean="0">
                <a:solidFill>
                  <a:schemeClr val="tx1"/>
                </a:solidFill>
                <a:latin typeface="+mn-lt"/>
                <a:ea typeface="+mn-ea"/>
                <a:cs typeface="+mn-cs"/>
              </a:rPr>
              <a:t>The two traces differ in their scale, contact detection period, as well as the contact density and duration.</a:t>
            </a:r>
          </a:p>
          <a:p>
            <a:endParaRPr lang="en-US" sz="1200" kern="1200" baseline="0" dirty="0" smtClean="0">
              <a:solidFill>
                <a:schemeClr val="tx1"/>
              </a:solidFill>
              <a:latin typeface="+mn-lt"/>
              <a:ea typeface="+mn-ea"/>
              <a:cs typeface="+mn-cs"/>
            </a:endParaRPr>
          </a:p>
          <a:p>
            <a:r>
              <a:rPr lang="en-US" sz="1200" kern="1200" baseline="0" dirty="0" smtClean="0">
                <a:solidFill>
                  <a:schemeClr val="tx1"/>
                </a:solidFill>
                <a:latin typeface="+mn-lt"/>
                <a:ea typeface="+mn-ea"/>
                <a:cs typeface="+mn-cs"/>
              </a:rPr>
              <a:t>Note that the average contact duration in the MIT Reality trace is much shorter than that in the UCSD trace, and this difference will lead to significant difference in the later pattern formulation.</a:t>
            </a:r>
            <a:endParaRPr lang="en-US" dirty="0"/>
          </a:p>
        </p:txBody>
      </p:sp>
      <p:sp>
        <p:nvSpPr>
          <p:cNvPr id="4" name="Slide Number Placeholder 3"/>
          <p:cNvSpPr>
            <a:spLocks noGrp="1"/>
          </p:cNvSpPr>
          <p:nvPr>
            <p:ph type="sldNum" sz="quarter" idx="10"/>
          </p:nvPr>
        </p:nvSpPr>
        <p:spPr/>
        <p:txBody>
          <a:bodyPr/>
          <a:lstStyle/>
          <a:p>
            <a:fld id="{AEF263A3-3C49-4331-9F56-1D22C300CD89}" type="slidenum">
              <a:rPr lang="en-US" smtClean="0"/>
              <a:pPr/>
              <a:t>10</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Most node</a:t>
            </a:r>
            <a:r>
              <a:rPr lang="en-US" baseline="0" dirty="0" smtClean="0"/>
              <a:t> contacts happen during a short time period.</a:t>
            </a:r>
            <a:endParaRPr lang="en-US" dirty="0" smtClean="0"/>
          </a:p>
          <a:p>
            <a:endParaRPr lang="en-US" dirty="0" smtClean="0"/>
          </a:p>
          <a:p>
            <a:r>
              <a:rPr lang="en-US" dirty="0" smtClean="0"/>
              <a:t>Our formulation on the transient contact distribution is</a:t>
            </a:r>
            <a:r>
              <a:rPr lang="en-US" baseline="0" dirty="0" smtClean="0"/>
              <a:t> mainly motivated by the skewed distribution of node contacts. In general, we observe that most node contacts happen during a short time period in a day.</a:t>
            </a:r>
          </a:p>
          <a:p>
            <a:endParaRPr lang="en-US" baseline="0" dirty="0" smtClean="0"/>
          </a:p>
          <a:p>
            <a:r>
              <a:rPr lang="en-US" baseline="0" dirty="0" smtClean="0"/>
              <a:t>12pm-16pm: working time</a:t>
            </a:r>
          </a:p>
          <a:p>
            <a:r>
              <a:rPr lang="en-US" baseline="0" dirty="0" smtClean="0"/>
              <a:t>22pm-7am: leisure and sleeping time (midnight at UCSD: some students stay late….)</a:t>
            </a:r>
            <a:endParaRPr lang="en-US" dirty="0"/>
          </a:p>
        </p:txBody>
      </p:sp>
      <p:sp>
        <p:nvSpPr>
          <p:cNvPr id="4" name="Slide Number Placeholder 3"/>
          <p:cNvSpPr>
            <a:spLocks noGrp="1"/>
          </p:cNvSpPr>
          <p:nvPr>
            <p:ph type="sldNum" sz="quarter" idx="10"/>
          </p:nvPr>
        </p:nvSpPr>
        <p:spPr/>
        <p:txBody>
          <a:bodyPr/>
          <a:lstStyle/>
          <a:p>
            <a:fld id="{AEF263A3-3C49-4331-9F56-1D22C300CD89}" type="slidenum">
              <a:rPr lang="en-US" smtClean="0"/>
              <a:pPr/>
              <a:t>11</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The transient contact distribution in</a:t>
            </a:r>
            <a:r>
              <a:rPr lang="en-US" baseline="0" dirty="0" smtClean="0"/>
              <a:t> a day is formulated as alternative appearances of on-periods and off-periods.</a:t>
            </a:r>
          </a:p>
          <a:p>
            <a:endParaRPr lang="en-US" baseline="0" dirty="0" smtClean="0"/>
          </a:p>
          <a:p>
            <a:r>
              <a:rPr lang="en-US" sz="1200" kern="1200" baseline="0" dirty="0" smtClean="0">
                <a:solidFill>
                  <a:schemeClr val="tx1"/>
                </a:solidFill>
                <a:latin typeface="+mn-lt"/>
                <a:ea typeface="+mn-ea"/>
                <a:cs typeface="+mn-cs"/>
              </a:rPr>
              <a:t>Only the contact process during the on-periods is considered as stable and predictable, and is exploited to predict the node contact capability in the future for data forwarding decision.</a:t>
            </a:r>
          </a:p>
          <a:p>
            <a:endParaRPr lang="en-US" sz="1200" kern="1200" baseline="0" dirty="0" smtClean="0">
              <a:solidFill>
                <a:schemeClr val="tx1"/>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baseline="0" dirty="0" smtClean="0">
                <a:solidFill>
                  <a:schemeClr val="tx1"/>
                </a:solidFill>
                <a:latin typeface="+mn-lt"/>
                <a:ea typeface="+mn-ea"/>
                <a:cs typeface="+mn-cs"/>
              </a:rPr>
              <a:t>In this set of contacts, the inter-contact time between any two consecutive contacts is shorter than a pre-defined threshold </a:t>
            </a:r>
            <a:r>
              <a:rPr lang="en-US" sz="1200" kern="1200" baseline="0" dirty="0" err="1" smtClean="0">
                <a:solidFill>
                  <a:schemeClr val="tx1"/>
                </a:solidFill>
                <a:latin typeface="+mn-lt"/>
                <a:ea typeface="+mn-ea"/>
                <a:cs typeface="+mn-cs"/>
              </a:rPr>
              <a:t>T_on</a:t>
            </a:r>
            <a:r>
              <a:rPr lang="en-US" sz="1200" kern="1200" baseline="0" dirty="0" smtClean="0">
                <a:solidFill>
                  <a:schemeClr val="tx1"/>
                </a:solidFill>
                <a:latin typeface="+mn-lt"/>
                <a:ea typeface="+mn-ea"/>
                <a:cs typeface="+mn-cs"/>
              </a:rPr>
              <a:t>. When the next contact takes a time longer than </a:t>
            </a:r>
            <a:r>
              <a:rPr lang="en-US" sz="1200" kern="1200" baseline="0" dirty="0" err="1" smtClean="0">
                <a:solidFill>
                  <a:schemeClr val="tx1"/>
                </a:solidFill>
                <a:latin typeface="+mn-lt"/>
                <a:ea typeface="+mn-ea"/>
                <a:cs typeface="+mn-cs"/>
              </a:rPr>
              <a:t>T_on</a:t>
            </a:r>
            <a:r>
              <a:rPr lang="en-US" sz="1200" kern="1200" baseline="0" dirty="0" smtClean="0">
                <a:solidFill>
                  <a:schemeClr val="tx1"/>
                </a:solidFill>
                <a:latin typeface="+mn-lt"/>
                <a:ea typeface="+mn-ea"/>
                <a:cs typeface="+mn-cs"/>
              </a:rPr>
              <a:t> to happen, this indicates the end of an on-period.</a:t>
            </a:r>
            <a:endParaRPr lang="en-US" baseline="0" dirty="0" smtClean="0"/>
          </a:p>
          <a:p>
            <a:r>
              <a:rPr lang="en-US" sz="1200" kern="1200" baseline="0" dirty="0" smtClean="0">
                <a:solidFill>
                  <a:schemeClr val="tx1"/>
                </a:solidFill>
                <a:latin typeface="+mn-lt"/>
                <a:ea typeface="+mn-ea"/>
                <a:cs typeface="+mn-cs"/>
              </a:rPr>
              <a:t>Comparatively, any contact in an off-period, has to take a time longer than </a:t>
            </a:r>
            <a:r>
              <a:rPr lang="en-US" sz="1200" kern="1200" baseline="0" dirty="0" err="1" smtClean="0">
                <a:solidFill>
                  <a:schemeClr val="tx1"/>
                </a:solidFill>
                <a:latin typeface="+mn-lt"/>
                <a:ea typeface="+mn-ea"/>
                <a:cs typeface="+mn-cs"/>
              </a:rPr>
              <a:t>T_on</a:t>
            </a:r>
            <a:r>
              <a:rPr lang="en-US" sz="1200" kern="1200" baseline="0" dirty="0" smtClean="0">
                <a:solidFill>
                  <a:schemeClr val="tx1"/>
                </a:solidFill>
                <a:latin typeface="+mn-lt"/>
                <a:ea typeface="+mn-ea"/>
                <a:cs typeface="+mn-cs"/>
              </a:rPr>
              <a:t> for the next contact to happen.</a:t>
            </a:r>
          </a:p>
          <a:p>
            <a:endParaRPr lang="en-US" sz="1200" kern="1200" baseline="0" dirty="0" smtClean="0">
              <a:solidFill>
                <a:schemeClr val="tx1"/>
              </a:solidFill>
              <a:latin typeface="+mn-lt"/>
              <a:ea typeface="+mn-ea"/>
              <a:cs typeface="+mn-cs"/>
            </a:endParaRPr>
          </a:p>
          <a:p>
            <a:r>
              <a:rPr lang="en-US" sz="1200" b="1" i="1" u="sng" kern="1200" baseline="0" dirty="0" smtClean="0">
                <a:solidFill>
                  <a:schemeClr val="tx1"/>
                </a:solidFill>
                <a:latin typeface="+mn-lt"/>
                <a:ea typeface="+mn-ea"/>
                <a:cs typeface="+mn-cs"/>
              </a:rPr>
              <a:t>Figure illustration:</a:t>
            </a:r>
          </a:p>
          <a:p>
            <a:r>
              <a:rPr lang="en-US" sz="1200" kern="1200" baseline="0" dirty="0" smtClean="0">
                <a:solidFill>
                  <a:schemeClr val="tx1"/>
                </a:solidFill>
                <a:latin typeface="+mn-lt"/>
                <a:ea typeface="+mn-ea"/>
                <a:cs typeface="+mn-cs"/>
              </a:rPr>
              <a:t>1. So the on-period starts when there are two contact happen with an interval shorter than </a:t>
            </a:r>
            <a:r>
              <a:rPr lang="en-US" sz="1200" kern="1200" baseline="0" dirty="0" err="1" smtClean="0">
                <a:solidFill>
                  <a:schemeClr val="tx1"/>
                </a:solidFill>
                <a:latin typeface="+mn-lt"/>
                <a:ea typeface="+mn-ea"/>
                <a:cs typeface="+mn-cs"/>
              </a:rPr>
              <a:t>T_on</a:t>
            </a:r>
            <a:r>
              <a:rPr lang="en-US" sz="1200" kern="1200" baseline="0" dirty="0" smtClean="0">
                <a:solidFill>
                  <a:schemeClr val="tx1"/>
                </a:solidFill>
                <a:latin typeface="+mn-lt"/>
                <a:ea typeface="+mn-ea"/>
                <a:cs typeface="+mn-cs"/>
              </a:rPr>
              <a:t>, and it ends when the next contact did not happen within </a:t>
            </a:r>
            <a:r>
              <a:rPr lang="en-US" sz="1200" kern="1200" baseline="0" dirty="0" err="1" smtClean="0">
                <a:solidFill>
                  <a:schemeClr val="tx1"/>
                </a:solidFill>
                <a:latin typeface="+mn-lt"/>
                <a:ea typeface="+mn-ea"/>
                <a:cs typeface="+mn-cs"/>
              </a:rPr>
              <a:t>T_on</a:t>
            </a:r>
            <a:r>
              <a:rPr lang="en-US" sz="1200" kern="1200" baseline="0" dirty="0" smtClean="0">
                <a:solidFill>
                  <a:schemeClr val="tx1"/>
                </a:solidFill>
                <a:latin typeface="+mn-lt"/>
                <a:ea typeface="+mn-ea"/>
                <a:cs typeface="+mn-cs"/>
              </a:rPr>
              <a:t>.</a:t>
            </a:r>
          </a:p>
          <a:p>
            <a:r>
              <a:rPr lang="en-US" sz="1200" kern="1200" baseline="0" dirty="0" smtClean="0">
                <a:solidFill>
                  <a:schemeClr val="tx1"/>
                </a:solidFill>
                <a:latin typeface="+mn-lt"/>
                <a:ea typeface="+mn-ea"/>
                <a:cs typeface="+mn-cs"/>
              </a:rPr>
              <a:t> 2. In general, there will be no contact happen during off-period. If so, the contact happens in an isolated and unpredictable manner.</a:t>
            </a:r>
          </a:p>
        </p:txBody>
      </p:sp>
      <p:sp>
        <p:nvSpPr>
          <p:cNvPr id="4" name="Slide Number Placeholder 3"/>
          <p:cNvSpPr>
            <a:spLocks noGrp="1"/>
          </p:cNvSpPr>
          <p:nvPr>
            <p:ph type="sldNum" sz="quarter" idx="10"/>
          </p:nvPr>
        </p:nvSpPr>
        <p:spPr/>
        <p:txBody>
          <a:bodyPr/>
          <a:lstStyle/>
          <a:p>
            <a:fld id="{AEF263A3-3C49-4331-9F56-1D22C300CD89}" type="slidenum">
              <a:rPr lang="en-US" smtClean="0"/>
              <a:pPr/>
              <a:t>12</a:t>
            </a:fld>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The major effort</a:t>
            </a:r>
            <a:r>
              <a:rPr lang="en-US" baseline="0" dirty="0" smtClean="0"/>
              <a:t> of our trace-based formulation is to investigate the distribution of on/off-period length.</a:t>
            </a:r>
            <a:endParaRPr lang="en-US" dirty="0" smtClean="0"/>
          </a:p>
          <a:p>
            <a:endParaRPr lang="en-US" dirty="0" smtClean="0"/>
          </a:p>
          <a:p>
            <a:r>
              <a:rPr lang="en-US" dirty="0" smtClean="0"/>
              <a:t>We have two observations on the length distribution. This is the first, the second is</a:t>
            </a:r>
            <a:r>
              <a:rPr lang="en-US" baseline="0" dirty="0" smtClean="0"/>
              <a:t> in the next slide.</a:t>
            </a:r>
            <a:endParaRPr lang="en-US" dirty="0" smtClean="0"/>
          </a:p>
          <a:p>
            <a:endParaRPr lang="en-US" dirty="0" smtClean="0"/>
          </a:p>
          <a:p>
            <a:r>
              <a:rPr lang="en-US" dirty="0" smtClean="0"/>
              <a:t>On-period are generally short, but most of the contacts happen during the</a:t>
            </a:r>
            <a:r>
              <a:rPr lang="en-US" baseline="0" dirty="0" smtClean="0"/>
              <a:t> on-periods</a:t>
            </a:r>
            <a:endParaRPr lang="en-US" dirty="0"/>
          </a:p>
        </p:txBody>
      </p:sp>
      <p:sp>
        <p:nvSpPr>
          <p:cNvPr id="4" name="Slide Number Placeholder 3"/>
          <p:cNvSpPr>
            <a:spLocks noGrp="1"/>
          </p:cNvSpPr>
          <p:nvPr>
            <p:ph type="sldNum" sz="quarter" idx="10"/>
          </p:nvPr>
        </p:nvSpPr>
        <p:spPr/>
        <p:txBody>
          <a:bodyPr/>
          <a:lstStyle/>
          <a:p>
            <a:fld id="{AEF263A3-3C49-4331-9F56-1D22C300CD89}" type="slidenum">
              <a:rPr lang="en-US" smtClean="0"/>
              <a:pPr/>
              <a:t>13</a:t>
            </a:fld>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The transient pattern of</a:t>
            </a:r>
            <a:r>
              <a:rPr lang="en-US" baseline="0" dirty="0" smtClean="0"/>
              <a:t> node connectivity is motivated by the distribution of contact duration.</a:t>
            </a:r>
            <a:endParaRPr lang="en-US" dirty="0"/>
          </a:p>
        </p:txBody>
      </p:sp>
      <p:sp>
        <p:nvSpPr>
          <p:cNvPr id="4" name="Slide Number Placeholder 3"/>
          <p:cNvSpPr>
            <a:spLocks noGrp="1"/>
          </p:cNvSpPr>
          <p:nvPr>
            <p:ph type="sldNum" sz="quarter" idx="10"/>
          </p:nvPr>
        </p:nvSpPr>
        <p:spPr/>
        <p:txBody>
          <a:bodyPr/>
          <a:lstStyle/>
          <a:p>
            <a:fld id="{AEF263A3-3C49-4331-9F56-1D22C300CD89}" type="slidenum">
              <a:rPr lang="en-US" smtClean="0"/>
              <a:pPr/>
              <a:t>14</a:t>
            </a:fld>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Since a large portion of contacts</a:t>
            </a:r>
            <a:r>
              <a:rPr lang="en-US" baseline="0" dirty="0" smtClean="0"/>
              <a:t> lasts for long, nodes have enough opportunity to maintain the transient connectivity with others, and such connectivity is indicated by the size of its TCS over time.</a:t>
            </a:r>
          </a:p>
          <a:p>
            <a:endParaRPr lang="en-US" baseline="0" dirty="0" smtClean="0"/>
          </a:p>
          <a:p>
            <a:r>
              <a:rPr lang="en-US" baseline="0" dirty="0" smtClean="0"/>
              <a:t>Note that such Gaussian-based formulation takes similar form with the formulation of transient </a:t>
            </a:r>
            <a:r>
              <a:rPr lang="en-US" baseline="0" smtClean="0"/>
              <a:t>contact distribution. </a:t>
            </a:r>
            <a:endParaRPr lang="en-US" dirty="0"/>
          </a:p>
        </p:txBody>
      </p:sp>
      <p:sp>
        <p:nvSpPr>
          <p:cNvPr id="4" name="Slide Number Placeholder 3"/>
          <p:cNvSpPr>
            <a:spLocks noGrp="1"/>
          </p:cNvSpPr>
          <p:nvPr>
            <p:ph type="sldNum" sz="quarter" idx="10"/>
          </p:nvPr>
        </p:nvSpPr>
        <p:spPr/>
        <p:txBody>
          <a:bodyPr/>
          <a:lstStyle/>
          <a:p>
            <a:fld id="{AEF263A3-3C49-4331-9F56-1D22C300CD89}" type="slidenum">
              <a:rPr lang="en-US" smtClean="0"/>
              <a:pPr/>
              <a:t>15</a:t>
            </a:fld>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AEF263A3-3C49-4331-9F56-1D22C300CD89}" type="slidenum">
              <a:rPr lang="en-US" smtClean="0"/>
              <a:pPr/>
              <a:t>16</a:t>
            </a:fld>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Pairwise contact probability:</a:t>
            </a:r>
            <a:r>
              <a:rPr lang="en-US" baseline="0" dirty="0" smtClean="0"/>
              <a:t> the probability that nodes </a:t>
            </a:r>
            <a:r>
              <a:rPr lang="en-US" baseline="0" dirty="0" err="1" smtClean="0"/>
              <a:t>i</a:t>
            </a:r>
            <a:r>
              <a:rPr lang="en-US" baseline="0" dirty="0" smtClean="0"/>
              <a:t> and j contact again in the future before time </a:t>
            </a:r>
            <a:r>
              <a:rPr lang="en-US" baseline="0" dirty="0" err="1" smtClean="0"/>
              <a:t>t_e</a:t>
            </a:r>
            <a:r>
              <a:rPr lang="en-US" baseline="0" dirty="0" smtClean="0"/>
              <a:t>.</a:t>
            </a:r>
            <a:endParaRPr lang="en-US" dirty="0" smtClean="0"/>
          </a:p>
          <a:p>
            <a:endParaRPr lang="en-US" dirty="0" smtClean="0"/>
          </a:p>
          <a:p>
            <a:r>
              <a:rPr lang="en-US" dirty="0" smtClean="0"/>
              <a:t>Since such data forwarding metric</a:t>
            </a:r>
            <a:r>
              <a:rPr lang="en-US" baseline="0" dirty="0" smtClean="0"/>
              <a:t> is calculated in an accumulative manner, we are able to focus on estimating the pairwise contact probability. More specifically, we are going to provide more accurate estimation on such probability based on the patterns of transient contact distribution and transient connectivity.</a:t>
            </a:r>
            <a:endParaRPr lang="en-US" dirty="0"/>
          </a:p>
        </p:txBody>
      </p:sp>
      <p:sp>
        <p:nvSpPr>
          <p:cNvPr id="4" name="Slide Number Placeholder 3"/>
          <p:cNvSpPr>
            <a:spLocks noGrp="1"/>
          </p:cNvSpPr>
          <p:nvPr>
            <p:ph type="sldNum" sz="quarter" idx="10"/>
          </p:nvPr>
        </p:nvSpPr>
        <p:spPr/>
        <p:txBody>
          <a:bodyPr/>
          <a:lstStyle/>
          <a:p>
            <a:fld id="{AEF263A3-3C49-4331-9F56-1D22C300CD89}" type="slidenum">
              <a:rPr lang="en-US" smtClean="0"/>
              <a:pPr/>
              <a:t>17</a:t>
            </a:fld>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We first estimate the pairwise contact probability</a:t>
            </a:r>
            <a:r>
              <a:rPr lang="en-US" baseline="0" dirty="0" smtClean="0"/>
              <a:t> based on the transient contact distribution characterized as alternative appearance of on and off periods. The basic idea is to predict the contact in the future o</a:t>
            </a:r>
            <a:r>
              <a:rPr lang="en-US" dirty="0" smtClean="0"/>
              <a:t>nly based on the past</a:t>
            </a:r>
            <a:r>
              <a:rPr lang="en-US" baseline="0" dirty="0" smtClean="0"/>
              <a:t> contact records during the on-periods, because we consider that only the contact process during on-periods are stable and predictable.</a:t>
            </a:r>
          </a:p>
          <a:p>
            <a:endParaRPr lang="en-US" baseline="0" dirty="0" smtClean="0"/>
          </a:p>
          <a:p>
            <a:r>
              <a:rPr lang="en-US" baseline="0" dirty="0" smtClean="0"/>
              <a:t>Based on such idea, we consider that the next contact can only happen in two cases. </a:t>
            </a:r>
          </a:p>
          <a:p>
            <a:endParaRPr lang="en-US" baseline="0" dirty="0" smtClean="0"/>
          </a:p>
          <a:p>
            <a:r>
              <a:rPr lang="en-US" baseline="0" dirty="0" smtClean="0"/>
              <a:t>In the first case, the current time </a:t>
            </a:r>
            <a:r>
              <a:rPr lang="en-US" baseline="0" dirty="0" err="1" smtClean="0"/>
              <a:t>tc</a:t>
            </a:r>
            <a:r>
              <a:rPr lang="en-US" baseline="0" dirty="0" smtClean="0"/>
              <a:t> is within an on-going period, so the next contact will happy soon after </a:t>
            </a:r>
            <a:r>
              <a:rPr lang="en-US" baseline="0" dirty="0" err="1" smtClean="0"/>
              <a:t>tc</a:t>
            </a:r>
            <a:r>
              <a:rPr lang="en-US" baseline="0" dirty="0" smtClean="0"/>
              <a:t>.</a:t>
            </a:r>
          </a:p>
          <a:p>
            <a:endParaRPr lang="en-US" baseline="0" dirty="0" smtClean="0"/>
          </a:p>
          <a:p>
            <a:r>
              <a:rPr lang="en-US" baseline="0" dirty="0" smtClean="0"/>
              <a:t>In the second case, although </a:t>
            </a:r>
            <a:r>
              <a:rPr lang="en-US" baseline="0" dirty="0" err="1" smtClean="0"/>
              <a:t>tc</a:t>
            </a:r>
            <a:r>
              <a:rPr lang="en-US" baseline="0" dirty="0" smtClean="0"/>
              <a:t> is within an off-period, but the next on-period will start before </a:t>
            </a:r>
            <a:r>
              <a:rPr lang="en-US" baseline="0" dirty="0" err="1" smtClean="0"/>
              <a:t>te</a:t>
            </a:r>
            <a:r>
              <a:rPr lang="en-US" baseline="0" dirty="0" smtClean="0"/>
              <a:t>.</a:t>
            </a:r>
            <a:endParaRPr lang="en-US" dirty="0"/>
          </a:p>
        </p:txBody>
      </p:sp>
      <p:sp>
        <p:nvSpPr>
          <p:cNvPr id="4" name="Slide Number Placeholder 3"/>
          <p:cNvSpPr>
            <a:spLocks noGrp="1"/>
          </p:cNvSpPr>
          <p:nvPr>
            <p:ph type="sldNum" sz="quarter" idx="10"/>
          </p:nvPr>
        </p:nvSpPr>
        <p:spPr/>
        <p:txBody>
          <a:bodyPr/>
          <a:lstStyle/>
          <a:p>
            <a:fld id="{AEF263A3-3C49-4331-9F56-1D22C300CD89}" type="slidenum">
              <a:rPr lang="en-US" smtClean="0"/>
              <a:pPr/>
              <a:t>18</a:t>
            </a:fld>
            <a:endParaRPr 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r>
              <a:rPr lang="en-US" dirty="0" smtClean="0"/>
              <a:t>Here, note that the contact process within an</a:t>
            </a:r>
            <a:r>
              <a:rPr lang="en-US" baseline="0" dirty="0" smtClean="0"/>
              <a:t> on-period is modeled as Poisson, due to our assumption of its stability. For each time length t_2-t_1, it has the probability </a:t>
            </a:r>
            <a:r>
              <a:rPr lang="en-US" baseline="0" dirty="0" err="1" smtClean="0"/>
              <a:t>p_c</a:t>
            </a:r>
            <a:r>
              <a:rPr lang="en-US" baseline="0" dirty="0" smtClean="0"/>
              <a:t>(t_1, t_2) to have at least one contact during the time period [t1, t2].</a:t>
            </a:r>
          </a:p>
          <a:p>
            <a:endParaRPr lang="en-US" baseline="0" dirty="0" smtClean="0"/>
          </a:p>
          <a:p>
            <a:r>
              <a:rPr lang="en-US" baseline="0" dirty="0" err="1" smtClean="0"/>
              <a:t>f_on</a:t>
            </a:r>
            <a:r>
              <a:rPr lang="en-US" baseline="0" dirty="0" smtClean="0"/>
              <a:t>(t) is the PDF of the length of the current on-going on-period, and the parameters are characterized from the mobility trace at real-time.</a:t>
            </a:r>
            <a:endParaRPr lang="en-US" dirty="0"/>
          </a:p>
        </p:txBody>
      </p:sp>
      <p:sp>
        <p:nvSpPr>
          <p:cNvPr id="4" name="灯片编号占位符 3"/>
          <p:cNvSpPr>
            <a:spLocks noGrp="1"/>
          </p:cNvSpPr>
          <p:nvPr>
            <p:ph type="sldNum" sz="quarter" idx="10"/>
          </p:nvPr>
        </p:nvSpPr>
        <p:spPr/>
        <p:txBody>
          <a:bodyPr/>
          <a:lstStyle/>
          <a:p>
            <a:fld id="{AEF263A3-3C49-4331-9F56-1D22C300CD89}" type="slidenum">
              <a:rPr lang="en-US" smtClean="0"/>
              <a:pPr/>
              <a:t>19</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AEF263A3-3C49-4331-9F56-1D22C300CD89}" type="slidenum">
              <a:rPr lang="en-US" smtClean="0"/>
              <a:pPr/>
              <a:t>2</a:t>
            </a:fld>
            <a:endParaRPr 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r>
              <a:rPr lang="en-US" dirty="0" smtClean="0"/>
              <a:t>The last on-period ends before </a:t>
            </a:r>
            <a:r>
              <a:rPr lang="en-US" dirty="0" err="1" smtClean="0"/>
              <a:t>t_c</a:t>
            </a:r>
            <a:r>
              <a:rPr lang="en-US" baseline="0" dirty="0" smtClean="0"/>
              <a:t> = </a:t>
            </a:r>
            <a:r>
              <a:rPr lang="en-US" baseline="0" dirty="0" err="1" smtClean="0"/>
              <a:t>t_c</a:t>
            </a:r>
            <a:r>
              <a:rPr lang="en-US" baseline="0" dirty="0" smtClean="0"/>
              <a:t> is within an </a:t>
            </a:r>
            <a:r>
              <a:rPr lang="en-US" baseline="0" dirty="0" smtClean="0"/>
              <a:t>off-period</a:t>
            </a:r>
          </a:p>
          <a:p>
            <a:endParaRPr lang="en-US" baseline="0" dirty="0" smtClean="0"/>
          </a:p>
          <a:p>
            <a:r>
              <a:rPr lang="en-US" baseline="0" dirty="0" smtClean="0"/>
              <a:t>In order to differentiate the second Case from the first Case, we also need to consider the probability for the last on-period to end before the current time, which means that the current time actually is within an off-period</a:t>
            </a:r>
            <a:endParaRPr lang="en-US" dirty="0"/>
          </a:p>
        </p:txBody>
      </p:sp>
      <p:sp>
        <p:nvSpPr>
          <p:cNvPr id="4" name="灯片编号占位符 3"/>
          <p:cNvSpPr>
            <a:spLocks noGrp="1"/>
          </p:cNvSpPr>
          <p:nvPr>
            <p:ph type="sldNum" sz="quarter" idx="10"/>
          </p:nvPr>
        </p:nvSpPr>
        <p:spPr/>
        <p:txBody>
          <a:bodyPr/>
          <a:lstStyle/>
          <a:p>
            <a:fld id="{AEF263A3-3C49-4331-9F56-1D22C300CD89}" type="slidenum">
              <a:rPr lang="en-US" smtClean="0"/>
              <a:pPr/>
              <a:t>20</a:t>
            </a:fld>
            <a:endParaRPr 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Therefore, to incorporate the transient</a:t>
            </a:r>
            <a:r>
              <a:rPr lang="en-US" baseline="0" dirty="0" smtClean="0"/>
              <a:t> connectivity into the consideration of pairwise contact probability, we only need to incorporate the temporal change of TCS size when we do the integral. As stated before, since such temporal change of TCS size is also formulated as Gaussian function, this enables us to derive a uniform representation of the pairwise contact probability.</a:t>
            </a:r>
            <a:endParaRPr lang="en-US" dirty="0"/>
          </a:p>
        </p:txBody>
      </p:sp>
      <p:sp>
        <p:nvSpPr>
          <p:cNvPr id="4" name="Slide Number Placeholder 3"/>
          <p:cNvSpPr>
            <a:spLocks noGrp="1"/>
          </p:cNvSpPr>
          <p:nvPr>
            <p:ph type="sldNum" sz="quarter" idx="10"/>
          </p:nvPr>
        </p:nvSpPr>
        <p:spPr/>
        <p:txBody>
          <a:bodyPr/>
          <a:lstStyle/>
          <a:p>
            <a:fld id="{AEF263A3-3C49-4331-9F56-1D22C300CD89}" type="slidenum">
              <a:rPr lang="en-US" smtClean="0"/>
              <a:pPr/>
              <a:t>21</a:t>
            </a:fld>
            <a:endParaRPr 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AEF263A3-3C49-4331-9F56-1D22C300CD89}" type="slidenum">
              <a:rPr lang="en-US" smtClean="0"/>
              <a:pPr/>
              <a:t>22</a:t>
            </a:fld>
            <a:endParaRPr 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AEF263A3-3C49-4331-9F56-1D22C300CD89}" type="slidenum">
              <a:rPr lang="en-US" smtClean="0"/>
              <a:pPr/>
              <a:t>23</a:t>
            </a:fld>
            <a:endParaRPr 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When</a:t>
            </a:r>
            <a:r>
              <a:rPr lang="en-US" baseline="0" dirty="0" smtClean="0"/>
              <a:t> the time constraint is shorter than 6 hours, the transient contact pattern show significant heterogeneity with the cumulative contact pattern, and our approach shows over 100% advantage in the delivery ratio compared with CCP. When the time constraint increases, the transient and cumulative node contact characteristics tend to become consistent, and therefore the advantage of our approach reduces to 20%.</a:t>
            </a:r>
          </a:p>
          <a:p>
            <a:endParaRPr lang="en-US" baseline="0" dirty="0" smtClean="0"/>
          </a:p>
          <a:p>
            <a:r>
              <a:rPr lang="en-US" baseline="0" dirty="0" smtClean="0"/>
              <a:t>Meanwhile, our approach keeps similar forwarding cost with other schemes in all the time constraints.</a:t>
            </a:r>
            <a:endParaRPr lang="en-US" dirty="0"/>
          </a:p>
        </p:txBody>
      </p:sp>
      <p:sp>
        <p:nvSpPr>
          <p:cNvPr id="4" name="Slide Number Placeholder 3"/>
          <p:cNvSpPr>
            <a:spLocks noGrp="1"/>
          </p:cNvSpPr>
          <p:nvPr>
            <p:ph type="sldNum" sz="quarter" idx="10"/>
          </p:nvPr>
        </p:nvSpPr>
        <p:spPr/>
        <p:txBody>
          <a:bodyPr/>
          <a:lstStyle/>
          <a:p>
            <a:fld id="{AEF263A3-3C49-4331-9F56-1D22C300CD89}" type="slidenum">
              <a:rPr lang="en-US" smtClean="0"/>
              <a:pPr/>
              <a:t>24</a:t>
            </a:fld>
            <a:endParaRPr 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When the time constraint is short, most contacts</a:t>
            </a:r>
            <a:r>
              <a:rPr lang="en-US" baseline="0" dirty="0" smtClean="0"/>
              <a:t> happen in Case 1, i.e., the current on-period, because the accuracy of predicting on-period in the future is low in such a small time </a:t>
            </a:r>
            <a:r>
              <a:rPr lang="en-US" baseline="0" dirty="0" smtClean="0"/>
              <a:t>period, due to the high randomness in short time period. When </a:t>
            </a:r>
            <a:r>
              <a:rPr lang="en-US" baseline="0" dirty="0" smtClean="0"/>
              <a:t>the time constraint increases, such accuracy will be improved.</a:t>
            </a:r>
            <a:endParaRPr lang="en-US" dirty="0"/>
          </a:p>
        </p:txBody>
      </p:sp>
      <p:sp>
        <p:nvSpPr>
          <p:cNvPr id="4" name="Slide Number Placeholder 3"/>
          <p:cNvSpPr>
            <a:spLocks noGrp="1"/>
          </p:cNvSpPr>
          <p:nvPr>
            <p:ph type="sldNum" sz="quarter" idx="10"/>
          </p:nvPr>
        </p:nvSpPr>
        <p:spPr/>
        <p:txBody>
          <a:bodyPr/>
          <a:lstStyle/>
          <a:p>
            <a:fld id="{AEF263A3-3C49-4331-9F56-1D22C300CD89}" type="slidenum">
              <a:rPr lang="en-US" smtClean="0"/>
              <a:pPr/>
              <a:t>25</a:t>
            </a:fld>
            <a:endParaRPr 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AEF263A3-3C49-4331-9F56-1D22C300CD89}" type="slidenum">
              <a:rPr lang="en-US" smtClean="0"/>
              <a:pPr/>
              <a:t>26</a:t>
            </a:fld>
            <a:endParaRPr lang="en-US"/>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AEF263A3-3C49-4331-9F56-1D22C300CD89}" type="slidenum">
              <a:rPr lang="en-US" smtClean="0"/>
              <a:pPr/>
              <a:t>27</a:t>
            </a:fld>
            <a:endParaRPr lang="en-US"/>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Note that this 24 hour conclusion is not trivial</a:t>
            </a:r>
            <a:r>
              <a:rPr lang="en-US" baseline="0" dirty="0" smtClean="0"/>
              <a:t> (can be obvious from the daily on/off period formulation), because the characterization of on-periods and off-periods are independent from each other, the alternation among them does not necessarily follow 24-hour rule.</a:t>
            </a:r>
            <a:endParaRPr lang="en-US" dirty="0"/>
          </a:p>
        </p:txBody>
      </p:sp>
      <p:sp>
        <p:nvSpPr>
          <p:cNvPr id="4" name="Slide Number Placeholder 3"/>
          <p:cNvSpPr>
            <a:spLocks noGrp="1"/>
          </p:cNvSpPr>
          <p:nvPr>
            <p:ph type="sldNum" sz="quarter" idx="10"/>
          </p:nvPr>
        </p:nvSpPr>
        <p:spPr/>
        <p:txBody>
          <a:bodyPr/>
          <a:lstStyle/>
          <a:p>
            <a:fld id="{AEF263A3-3C49-4331-9F56-1D22C300CD89}" type="slidenum">
              <a:rPr lang="en-US" smtClean="0"/>
              <a:pPr/>
              <a:t>28</a:t>
            </a:fld>
            <a:endParaRPr lang="en-US"/>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The parameters</a:t>
            </a:r>
            <a:r>
              <a:rPr lang="en-US" baseline="0" dirty="0" smtClean="0"/>
              <a:t> include the amplitude, the mean and the variance of the on-period </a:t>
            </a:r>
            <a:r>
              <a:rPr lang="en-US" baseline="0" smtClean="0"/>
              <a:t>length distribution.</a:t>
            </a:r>
            <a:endParaRPr lang="en-US" dirty="0" smtClean="0"/>
          </a:p>
          <a:p>
            <a:endParaRPr lang="en-US" dirty="0"/>
          </a:p>
        </p:txBody>
      </p:sp>
      <p:sp>
        <p:nvSpPr>
          <p:cNvPr id="4" name="Slide Number Placeholder 3"/>
          <p:cNvSpPr>
            <a:spLocks noGrp="1"/>
          </p:cNvSpPr>
          <p:nvPr>
            <p:ph type="sldNum" sz="quarter" idx="10"/>
          </p:nvPr>
        </p:nvSpPr>
        <p:spPr/>
        <p:txBody>
          <a:bodyPr/>
          <a:lstStyle/>
          <a:p>
            <a:fld id="{AEF263A3-3C49-4331-9F56-1D22C300CD89}" type="slidenum">
              <a:rPr lang="en-US" smtClean="0"/>
              <a:pPr/>
              <a:t>29</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1" i="1" u="sng" baseline="0" dirty="0" smtClean="0"/>
              <a:t>The performance of data forwarding directly depends on the accuracy of such measurement, and improving such measurement accuracy is the major focus of this paper.</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kern="1200" baseline="0" dirty="0" smtClean="0">
              <a:solidFill>
                <a:schemeClr val="tx1"/>
              </a:solidFill>
              <a:latin typeface="+mn-lt"/>
              <a:ea typeface="+mn-ea"/>
              <a:cs typeface="+mn-cs"/>
            </a:endParaRPr>
          </a:p>
          <a:p>
            <a:r>
              <a:rPr lang="en-US" sz="1200" kern="1200" baseline="0" dirty="0" smtClean="0">
                <a:solidFill>
                  <a:schemeClr val="tx1"/>
                </a:solidFill>
                <a:latin typeface="+mn-lt"/>
                <a:ea typeface="+mn-ea"/>
                <a:cs typeface="+mn-cs"/>
              </a:rPr>
              <a:t>Delay </a:t>
            </a:r>
            <a:r>
              <a:rPr lang="en-US" sz="1200" kern="1200" baseline="0" dirty="0" smtClean="0">
                <a:solidFill>
                  <a:schemeClr val="tx1"/>
                </a:solidFill>
                <a:latin typeface="+mn-lt"/>
                <a:ea typeface="+mn-ea"/>
                <a:cs typeface="+mn-cs"/>
              </a:rPr>
              <a:t>Tolerant Networks consists of mobile computing devices such as laptops and </a:t>
            </a:r>
            <a:r>
              <a:rPr lang="en-US" sz="1200" kern="1200" baseline="0" dirty="0" err="1" smtClean="0">
                <a:solidFill>
                  <a:schemeClr val="tx1"/>
                </a:solidFill>
                <a:latin typeface="+mn-lt"/>
                <a:ea typeface="+mn-ea"/>
                <a:cs typeface="+mn-cs"/>
              </a:rPr>
              <a:t>smartphones</a:t>
            </a:r>
            <a:r>
              <a:rPr lang="en-US" sz="1200" kern="1200" baseline="0" dirty="0" smtClean="0">
                <a:solidFill>
                  <a:schemeClr val="tx1"/>
                </a:solidFill>
                <a:latin typeface="+mn-lt"/>
                <a:ea typeface="+mn-ea"/>
                <a:cs typeface="+mn-cs"/>
              </a:rPr>
              <a:t>. Due to the low node density and unpredictable node mobility, only opportunistic and intermittent network connectivity can be expected, and therefore data forwarding has to be done in a carry-and-forward manner. </a:t>
            </a:r>
          </a:p>
          <a:p>
            <a:endParaRPr lang="en-US" sz="1200" kern="1200" baseline="0" dirty="0" smtClean="0">
              <a:solidFill>
                <a:schemeClr val="tx1"/>
              </a:solidFill>
              <a:latin typeface="+mn-lt"/>
              <a:ea typeface="+mn-ea"/>
              <a:cs typeface="+mn-cs"/>
            </a:endParaRPr>
          </a:p>
          <a:p>
            <a:r>
              <a:rPr lang="en-US" sz="1200" kern="1200" baseline="0" dirty="0" smtClean="0">
                <a:solidFill>
                  <a:schemeClr val="tx1"/>
                </a:solidFill>
                <a:latin typeface="+mn-lt"/>
                <a:ea typeface="+mn-ea"/>
                <a:cs typeface="+mn-cs"/>
              </a:rPr>
              <a:t>More specifically, mobile nodes are used as relays to physically carry the data when they don’t have the wireless connection to other nodes to transmit the data. Data transmission will be done until the network connectivity is available, and relays will carry the data and move in the network during the mean time. For example, ….</a:t>
            </a:r>
          </a:p>
          <a:p>
            <a:endParaRPr lang="en-US" sz="1200" kern="1200" baseline="0" dirty="0" smtClean="0">
              <a:solidFill>
                <a:schemeClr val="tx1"/>
              </a:solidFill>
              <a:latin typeface="+mn-lt"/>
              <a:ea typeface="+mn-ea"/>
              <a:cs typeface="+mn-cs"/>
            </a:endParaRPr>
          </a:p>
          <a:p>
            <a:r>
              <a:rPr lang="en-US" sz="1200" kern="1200" baseline="0" dirty="0" smtClean="0">
                <a:solidFill>
                  <a:schemeClr val="tx1"/>
                </a:solidFill>
                <a:latin typeface="+mn-lt"/>
                <a:ea typeface="+mn-ea"/>
                <a:cs typeface="+mn-cs"/>
              </a:rPr>
              <a:t>It is easy to see from this example that, the key problem for this carry-and-forward is to determine an appropriate data forwarding metric for correct relay selection. That is, when an existing relay contacts another node, it determines whether to forward data to this node based on its forwarding metric.</a:t>
            </a:r>
          </a:p>
          <a:p>
            <a:endParaRPr lang="en-US" sz="1200" kern="1200" baseline="0" dirty="0" smtClean="0">
              <a:solidFill>
                <a:schemeClr val="tx1"/>
              </a:solidFill>
              <a:latin typeface="+mn-lt"/>
              <a:ea typeface="+mn-ea"/>
              <a:cs typeface="+mn-cs"/>
            </a:endParaRPr>
          </a:p>
          <a:p>
            <a:r>
              <a:rPr lang="en-US" sz="1200" kern="1200" baseline="0" dirty="0" smtClean="0">
                <a:solidFill>
                  <a:schemeClr val="tx1"/>
                </a:solidFill>
                <a:latin typeface="+mn-lt"/>
                <a:ea typeface="+mn-ea"/>
                <a:cs typeface="+mn-cs"/>
              </a:rPr>
              <a:t>In general, such metric should indicate the capability of a relay to forward data to the destination. However, in DTNs, due to the lack of global information at individual nodes about how to reach the destination, d</a:t>
            </a:r>
            <a:r>
              <a:rPr lang="en-US" dirty="0" smtClean="0"/>
              <a:t>ata forwarding metric usually measures the node’s general capability of contacting other</a:t>
            </a:r>
            <a:r>
              <a:rPr lang="en-US" baseline="0" dirty="0" smtClean="0"/>
              <a:t> nodes in the future. </a:t>
            </a:r>
          </a:p>
          <a:p>
            <a:endParaRPr lang="en-US" baseline="0" dirty="0" smtClean="0"/>
          </a:p>
          <a:p>
            <a:endParaRPr lang="en-US" dirty="0"/>
          </a:p>
        </p:txBody>
      </p:sp>
      <p:sp>
        <p:nvSpPr>
          <p:cNvPr id="4" name="Slide Number Placeholder 3"/>
          <p:cNvSpPr>
            <a:spLocks noGrp="1"/>
          </p:cNvSpPr>
          <p:nvPr>
            <p:ph type="sldNum" sz="quarter" idx="10"/>
          </p:nvPr>
        </p:nvSpPr>
        <p:spPr/>
        <p:txBody>
          <a:bodyPr/>
          <a:lstStyle/>
          <a:p>
            <a:fld id="{AEF263A3-3C49-4331-9F56-1D22C300CD89}" type="slidenum">
              <a:rPr lang="en-US" smtClean="0"/>
              <a:pPr/>
              <a:t>3</a:t>
            </a:fld>
            <a:endParaRPr lang="en-US"/>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It is the last contact happened,</a:t>
            </a:r>
            <a:r>
              <a:rPr lang="en-US" baseline="0" dirty="0" smtClean="0"/>
              <a:t> but does not belong to the last on-period.</a:t>
            </a:r>
          </a:p>
          <a:p>
            <a:endParaRPr lang="en-US" baseline="0" dirty="0" smtClean="0"/>
          </a:p>
          <a:p>
            <a:r>
              <a:rPr lang="en-US" baseline="0" dirty="0" smtClean="0"/>
              <a:t>The length of some off-period may exceed 24 hours. Long off-period: two classmate may not contact during the entire weekends.</a:t>
            </a:r>
            <a:endParaRPr lang="en-US" dirty="0"/>
          </a:p>
        </p:txBody>
      </p:sp>
      <p:sp>
        <p:nvSpPr>
          <p:cNvPr id="4" name="Slide Number Placeholder 3"/>
          <p:cNvSpPr>
            <a:spLocks noGrp="1"/>
          </p:cNvSpPr>
          <p:nvPr>
            <p:ph type="sldNum" sz="quarter" idx="10"/>
          </p:nvPr>
        </p:nvSpPr>
        <p:spPr/>
        <p:txBody>
          <a:bodyPr/>
          <a:lstStyle/>
          <a:p>
            <a:fld id="{AEF263A3-3C49-4331-9F56-1D22C300CD89}" type="slidenum">
              <a:rPr lang="en-US" smtClean="0"/>
              <a:pPr/>
              <a:t>30</a:t>
            </a:fld>
            <a:endParaRPr lang="en-US"/>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a:t>
            </a:r>
            <a:r>
              <a:rPr lang="en-US" baseline="-25000" dirty="0" smtClean="0"/>
              <a:t>L</a:t>
            </a:r>
            <a:r>
              <a:rPr lang="en-US" dirty="0" smtClean="0"/>
              <a:t> is the time constraint for data forwarding.</a:t>
            </a:r>
          </a:p>
          <a:p>
            <a:endParaRPr lang="en-US" dirty="0" smtClean="0"/>
          </a:p>
          <a:p>
            <a:r>
              <a:rPr lang="en-US" dirty="0" smtClean="0"/>
              <a:t>When the time constraint is</a:t>
            </a:r>
            <a:r>
              <a:rPr lang="en-US" baseline="0" dirty="0" smtClean="0"/>
              <a:t> smaller, the data forwarding performance is more sensitive to the choice of T</a:t>
            </a:r>
            <a:r>
              <a:rPr lang="en-US" baseline="-25000" dirty="0" smtClean="0"/>
              <a:t>on</a:t>
            </a:r>
            <a:r>
              <a:rPr lang="en-US" baseline="0" dirty="0" smtClean="0"/>
              <a:t>.</a:t>
            </a:r>
            <a:endParaRPr lang="en-US" dirty="0"/>
          </a:p>
        </p:txBody>
      </p:sp>
      <p:sp>
        <p:nvSpPr>
          <p:cNvPr id="4" name="Slide Number Placeholder 3"/>
          <p:cNvSpPr>
            <a:spLocks noGrp="1"/>
          </p:cNvSpPr>
          <p:nvPr>
            <p:ph type="sldNum" sz="quarter" idx="10"/>
          </p:nvPr>
        </p:nvSpPr>
        <p:spPr/>
        <p:txBody>
          <a:bodyPr/>
          <a:lstStyle/>
          <a:p>
            <a:fld id="{AEF263A3-3C49-4331-9F56-1D22C300CD89}" type="slidenum">
              <a:rPr lang="en-US" smtClean="0"/>
              <a:pPr/>
              <a:t>31</a:t>
            </a:fld>
            <a:endParaRPr lang="en-US"/>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Multiple data items: orthogonal</a:t>
            </a:r>
            <a:r>
              <a:rPr lang="en-US" baseline="0" dirty="0" smtClean="0"/>
              <a:t> to the major focus of this paper on developing data forwarding metrics.</a:t>
            </a:r>
            <a:endParaRPr lang="en-US" dirty="0"/>
          </a:p>
        </p:txBody>
      </p:sp>
      <p:sp>
        <p:nvSpPr>
          <p:cNvPr id="4" name="Slide Number Placeholder 3"/>
          <p:cNvSpPr>
            <a:spLocks noGrp="1"/>
          </p:cNvSpPr>
          <p:nvPr>
            <p:ph type="sldNum" sz="quarter" idx="10"/>
          </p:nvPr>
        </p:nvSpPr>
        <p:spPr/>
        <p:txBody>
          <a:bodyPr/>
          <a:lstStyle/>
          <a:p>
            <a:fld id="{AEF263A3-3C49-4331-9F56-1D22C300CD89}" type="slidenum">
              <a:rPr lang="en-US" smtClean="0"/>
              <a:pPr/>
              <a:t>32</a:t>
            </a:fld>
            <a:endParaRPr lang="en-US"/>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Note that: all the current data forwarding metrics are focusing</a:t>
            </a:r>
            <a:r>
              <a:rPr lang="en-US" baseline="0" dirty="0" smtClean="0"/>
              <a:t> on estimating the cumulative node contact capability during a long period of time.</a:t>
            </a:r>
            <a:endParaRPr lang="en-US" dirty="0"/>
          </a:p>
        </p:txBody>
      </p:sp>
      <p:sp>
        <p:nvSpPr>
          <p:cNvPr id="4" name="Slide Number Placeholder 3"/>
          <p:cNvSpPr>
            <a:spLocks noGrp="1"/>
          </p:cNvSpPr>
          <p:nvPr>
            <p:ph type="sldNum" sz="quarter" idx="10"/>
          </p:nvPr>
        </p:nvSpPr>
        <p:spPr/>
        <p:txBody>
          <a:bodyPr/>
          <a:lstStyle/>
          <a:p>
            <a:fld id="{AEF263A3-3C49-4331-9F56-1D22C300CD89}" type="slidenum">
              <a:rPr lang="en-US" smtClean="0"/>
              <a:pPr/>
              <a:t>33</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We generally notice the temporal non-</a:t>
            </a:r>
            <a:r>
              <a:rPr lang="en-US" dirty="0" err="1" smtClean="0"/>
              <a:t>stationarity</a:t>
            </a:r>
            <a:r>
              <a:rPr lang="en-US" dirty="0" smtClean="0"/>
              <a:t> of human mobility</a:t>
            </a:r>
          </a:p>
          <a:p>
            <a:endParaRPr lang="en-US" dirty="0" smtClean="0"/>
          </a:p>
          <a:p>
            <a:r>
              <a:rPr lang="en-US" dirty="0" smtClean="0"/>
              <a:t>The </a:t>
            </a:r>
            <a:r>
              <a:rPr lang="en-US" dirty="0" smtClean="0"/>
              <a:t>major focus of this paper is to develop effective data forwarding metrics, for data</a:t>
            </a:r>
            <a:r>
              <a:rPr lang="en-US" baseline="0" dirty="0" smtClean="0"/>
              <a:t> forwarding tasks with a short time constraint. Such data forwarding metric is based on the exploitation of transient node contact patterns. </a:t>
            </a:r>
          </a:p>
          <a:p>
            <a:endParaRPr lang="en-US" baseline="0" dirty="0" smtClean="0"/>
          </a:p>
          <a:p>
            <a:r>
              <a:rPr lang="en-US" baseline="0" dirty="0" smtClean="0"/>
              <a:t>Although various data forwarding metrics have been proposed in past, they are all based on the cumulative node contact patterns. However, when we consider data forwarding in a short time constraint, such as one day, the node contact pattern may vary temporally. In such cases, the relays selected based on the cumulative node contact capability may not be the best choice during a short time period. </a:t>
            </a:r>
          </a:p>
          <a:p>
            <a:endParaRPr lang="en-US" baseline="0" dirty="0" smtClean="0"/>
          </a:p>
          <a:p>
            <a:r>
              <a:rPr lang="en-US" baseline="0" dirty="0" smtClean="0"/>
              <a:t>Instead, relays should be selected based on their capability of contacting others during the short time period for data forwarding. Its capability during other time periods is irrelevant for data forwarding performance, and should not be considered. (Such consideration will even impair the correctness of relay selection and the performance of data forwarding).</a:t>
            </a:r>
            <a:endParaRPr lang="en-US" dirty="0"/>
          </a:p>
        </p:txBody>
      </p:sp>
      <p:sp>
        <p:nvSpPr>
          <p:cNvPr id="4" name="Slide Number Placeholder 3"/>
          <p:cNvSpPr>
            <a:spLocks noGrp="1"/>
          </p:cNvSpPr>
          <p:nvPr>
            <p:ph type="sldNum" sz="quarter" idx="10"/>
          </p:nvPr>
        </p:nvSpPr>
        <p:spPr/>
        <p:txBody>
          <a:bodyPr/>
          <a:lstStyle/>
          <a:p>
            <a:fld id="{AEF263A3-3C49-4331-9F56-1D22C300CD89}" type="slidenum">
              <a:rPr lang="en-US" smtClean="0"/>
              <a:pPr/>
              <a:t>4</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We</a:t>
            </a:r>
            <a:r>
              <a:rPr lang="en-US" baseline="0" dirty="0" smtClean="0"/>
              <a:t> consider the transient contact pattern from two perspectives.</a:t>
            </a:r>
          </a:p>
          <a:p>
            <a:endParaRPr lang="en-US" baseline="0" dirty="0" smtClean="0"/>
          </a:p>
          <a:p>
            <a:r>
              <a:rPr lang="en-US" baseline="0" dirty="0" smtClean="0"/>
              <a:t>So let’s first look at conceptually what’s the advantage of using transient contact pattern, and how this improve the efficiency of relay selection.</a:t>
            </a:r>
            <a:endParaRPr lang="en-US" dirty="0"/>
          </a:p>
        </p:txBody>
      </p:sp>
      <p:sp>
        <p:nvSpPr>
          <p:cNvPr id="4" name="Slide Number Placeholder 3"/>
          <p:cNvSpPr>
            <a:spLocks noGrp="1"/>
          </p:cNvSpPr>
          <p:nvPr>
            <p:ph type="sldNum" sz="quarter" idx="10"/>
          </p:nvPr>
        </p:nvSpPr>
        <p:spPr/>
        <p:txBody>
          <a:bodyPr/>
          <a:lstStyle/>
          <a:p>
            <a:fld id="{AEF263A3-3C49-4331-9F56-1D22C300CD89}" type="slidenum">
              <a:rPr lang="en-US" smtClean="0"/>
              <a:pPr/>
              <a:t>5</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Currently, people only notice that there is no end-to-end connectivity in DTNs so we can only carry-and-forward,</a:t>
            </a:r>
            <a:r>
              <a:rPr lang="en-US" baseline="0" dirty="0" smtClean="0"/>
              <a:t> but we did not try to explore the transient connectivity: may not exist all the time, but exist for some time.</a:t>
            </a:r>
            <a:endParaRPr lang="en-US" dirty="0" smtClean="0"/>
          </a:p>
          <a:p>
            <a:endParaRPr lang="en-US" dirty="0" smtClean="0"/>
          </a:p>
          <a:p>
            <a:r>
              <a:rPr lang="en-US" dirty="0" smtClean="0"/>
              <a:t>Transient </a:t>
            </a:r>
            <a:r>
              <a:rPr lang="en-US" dirty="0" smtClean="0"/>
              <a:t>contact distribution: for example, I may have most of my contacts with</a:t>
            </a:r>
            <a:r>
              <a:rPr lang="en-US" baseline="0" dirty="0" smtClean="0"/>
              <a:t> my </a:t>
            </a:r>
            <a:r>
              <a:rPr lang="en-US" baseline="0" dirty="0" err="1" smtClean="0"/>
              <a:t>labmates</a:t>
            </a:r>
            <a:r>
              <a:rPr lang="en-US" baseline="0" dirty="0" smtClean="0"/>
              <a:t> during the daytime, but have many contacts with my personal friends during nighttime. These two cases cannot be differentiated by using the cumulative contact rate, but I will not be a good relay choice to forward data to my personal friends during the daytime.</a:t>
            </a:r>
          </a:p>
          <a:p>
            <a:endParaRPr lang="en-US" baseline="0" dirty="0" smtClean="0"/>
          </a:p>
          <a:p>
            <a:r>
              <a:rPr lang="en-US" baseline="0" dirty="0" smtClean="0"/>
              <a:t>TCS: I may keep connected with my classmate during the class time, although this connection will be broken up after the class is over. However, during the class, I can forward data to any of my classmate via multiple hops, even if I don’t have direct contact with him.</a:t>
            </a:r>
          </a:p>
          <a:p>
            <a:endParaRPr lang="en-US" baseline="0" dirty="0" smtClean="0"/>
          </a:p>
          <a:p>
            <a:r>
              <a:rPr lang="en-US" baseline="0" dirty="0" smtClean="0"/>
              <a:t>In other words, if a node contacts any node within a TCS, it can indirectly contact all the other nodes in the same TCS.</a:t>
            </a:r>
            <a:endParaRPr lang="en-US" dirty="0"/>
          </a:p>
        </p:txBody>
      </p:sp>
      <p:sp>
        <p:nvSpPr>
          <p:cNvPr id="4" name="Slide Number Placeholder 3"/>
          <p:cNvSpPr>
            <a:spLocks noGrp="1"/>
          </p:cNvSpPr>
          <p:nvPr>
            <p:ph type="sldNum" sz="quarter" idx="10"/>
          </p:nvPr>
        </p:nvSpPr>
        <p:spPr/>
        <p:txBody>
          <a:bodyPr/>
          <a:lstStyle/>
          <a:p>
            <a:fld id="{AEF263A3-3C49-4331-9F56-1D22C300CD89}" type="slidenum">
              <a:rPr lang="en-US" smtClean="0"/>
              <a:pPr/>
              <a:t>6</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In the previous example,</a:t>
            </a:r>
            <a:r>
              <a:rPr lang="en-US" baseline="0" dirty="0" smtClean="0"/>
              <a:t> we show how the transient contact pattern looks like, and how it differs from the cumulative node contact characteristics. Now, l</a:t>
            </a:r>
            <a:r>
              <a:rPr lang="en-US" dirty="0" smtClean="0"/>
              <a:t>et</a:t>
            </a:r>
            <a:r>
              <a:rPr lang="en-US" baseline="0" dirty="0" smtClean="0"/>
              <a:t> me use an illustrative example to show how the consideration of transient contact pattern affect the decision of relay selection.</a:t>
            </a:r>
            <a:endParaRPr lang="en-US" dirty="0" smtClean="0"/>
          </a:p>
          <a:p>
            <a:endParaRPr lang="en-US" dirty="0" smtClean="0"/>
          </a:p>
          <a:p>
            <a:r>
              <a:rPr lang="en-US" dirty="0" smtClean="0"/>
              <a:t>Consider different time periods in a day: which means that the time constraint for data forwarding is also shorter than a day.</a:t>
            </a:r>
          </a:p>
          <a:p>
            <a:endParaRPr lang="en-US" dirty="0" smtClean="0"/>
          </a:p>
          <a:p>
            <a:r>
              <a:rPr lang="en-US" dirty="0" smtClean="0"/>
              <a:t>Consider</a:t>
            </a:r>
            <a:r>
              <a:rPr lang="en-US" baseline="0" dirty="0" smtClean="0"/>
              <a:t> the following example: A wants to forward a data item at 12pm with a 6-hour time constraint, which means that the data forwarding will be performed between 12pm and 18pm.</a:t>
            </a:r>
          </a:p>
          <a:p>
            <a:endParaRPr lang="en-US" baseline="0" dirty="0" smtClean="0"/>
          </a:p>
          <a:p>
            <a:r>
              <a:rPr lang="en-US" baseline="0" dirty="0" smtClean="0"/>
              <a:t>Now A needs to select one relay among nodes B and C, and A will select the node as the relay if its data forwarding metric is higher than A itself. If the cumulative contact rate is used as the metric, B will be selected. However, most of B’s contacts happen during the mornings and evenings, which is irrelevant to the current data forwarding task. Instead, the transient contact rate should be considered, as a result, C is a better choice specifically for this data forwarding task.</a:t>
            </a:r>
            <a:endParaRPr lang="en-US" dirty="0" smtClean="0"/>
          </a:p>
          <a:p>
            <a:endParaRPr lang="en-US" dirty="0"/>
          </a:p>
        </p:txBody>
      </p:sp>
      <p:sp>
        <p:nvSpPr>
          <p:cNvPr id="4" name="Slide Number Placeholder 3"/>
          <p:cNvSpPr>
            <a:spLocks noGrp="1"/>
          </p:cNvSpPr>
          <p:nvPr>
            <p:ph type="sldNum" sz="quarter" idx="10"/>
          </p:nvPr>
        </p:nvSpPr>
        <p:spPr/>
        <p:txBody>
          <a:bodyPr/>
          <a:lstStyle/>
          <a:p>
            <a:fld id="{AEF263A3-3C49-4331-9F56-1D22C300CD89}" type="slidenum">
              <a:rPr lang="en-US" smtClean="0"/>
              <a:pPr/>
              <a:t>7</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So the basic problem is how to analytically formulate and represent such transient contact pattern. In our approach, </a:t>
            </a:r>
            <a:r>
              <a:rPr lang="en-US" baseline="0" dirty="0" smtClean="0"/>
              <a:t>such formulation is validates from realistic DTN traces.</a:t>
            </a:r>
            <a:endParaRPr lang="en-US" dirty="0" smtClean="0"/>
          </a:p>
          <a:p>
            <a:endParaRPr lang="en-US" dirty="0" smtClean="0"/>
          </a:p>
          <a:p>
            <a:r>
              <a:rPr lang="en-US" dirty="0" smtClean="0"/>
              <a:t>Such accurate prediction is</a:t>
            </a:r>
            <a:r>
              <a:rPr lang="en-US" baseline="0" dirty="0" smtClean="0"/>
              <a:t> then directly used for improving the performance of data forwarding in DTNs.</a:t>
            </a:r>
            <a:endParaRPr lang="en-US" dirty="0"/>
          </a:p>
        </p:txBody>
      </p:sp>
      <p:sp>
        <p:nvSpPr>
          <p:cNvPr id="4" name="Slide Number Placeholder 3"/>
          <p:cNvSpPr>
            <a:spLocks noGrp="1"/>
          </p:cNvSpPr>
          <p:nvPr>
            <p:ph type="sldNum" sz="quarter" idx="10"/>
          </p:nvPr>
        </p:nvSpPr>
        <p:spPr/>
        <p:txBody>
          <a:bodyPr/>
          <a:lstStyle/>
          <a:p>
            <a:fld id="{AEF263A3-3C49-4331-9F56-1D22C300CD89}" type="slidenum">
              <a:rPr lang="en-US" smtClean="0"/>
              <a:pPr/>
              <a:t>8</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AEF263A3-3C49-4331-9F56-1D22C300CD89}" type="slidenum">
              <a:rPr lang="en-US" smtClean="0"/>
              <a:pPr/>
              <a:t>9</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solidFill>
          <a:srgbClr val="807999"/>
        </a:solidFill>
        <a:effectLst/>
      </p:bgPr>
    </p:bg>
    <p:spTree>
      <p:nvGrpSpPr>
        <p:cNvPr id="1" name=""/>
        <p:cNvGrpSpPr/>
        <p:nvPr/>
      </p:nvGrpSpPr>
      <p:grpSpPr>
        <a:xfrm>
          <a:off x="0" y="0"/>
          <a:ext cx="0" cy="0"/>
          <a:chOff x="0" y="0"/>
          <a:chExt cx="0" cy="0"/>
        </a:xfrm>
      </p:grpSpPr>
      <p:sp>
        <p:nvSpPr>
          <p:cNvPr id="11292" name="Rectangle 28"/>
          <p:cNvSpPr>
            <a:spLocks noChangeArrowheads="1"/>
          </p:cNvSpPr>
          <p:nvPr/>
        </p:nvSpPr>
        <p:spPr bwMode="auto">
          <a:xfrm>
            <a:off x="0" y="0"/>
            <a:ext cx="1447800" cy="6858000"/>
          </a:xfrm>
          <a:prstGeom prst="rect">
            <a:avLst/>
          </a:prstGeom>
          <a:solidFill>
            <a:schemeClr val="bg1"/>
          </a:solidFill>
          <a:ln w="9525">
            <a:noFill/>
            <a:miter lim="800000"/>
            <a:headEnd/>
            <a:tailEnd/>
          </a:ln>
          <a:effectLst/>
        </p:spPr>
        <p:txBody>
          <a:bodyPr wrap="none" anchor="ctr"/>
          <a:lstStyle/>
          <a:p>
            <a:endParaRPr lang="en-US"/>
          </a:p>
        </p:txBody>
      </p:sp>
      <p:sp>
        <p:nvSpPr>
          <p:cNvPr id="11278" name="Rectangle 14"/>
          <p:cNvSpPr>
            <a:spLocks noGrp="1" noChangeArrowheads="1"/>
          </p:cNvSpPr>
          <p:nvPr>
            <p:ph type="ctrTitle" sz="quarter"/>
          </p:nvPr>
        </p:nvSpPr>
        <p:spPr>
          <a:xfrm>
            <a:off x="1828800" y="1749425"/>
            <a:ext cx="5715000" cy="1527175"/>
          </a:xfrm>
        </p:spPr>
        <p:txBody>
          <a:bodyPr rIns="0" anchor="t"/>
          <a:lstStyle>
            <a:lvl1pPr>
              <a:defRPr sz="3200">
                <a:solidFill>
                  <a:schemeClr val="bg2"/>
                </a:solidFill>
              </a:defRPr>
            </a:lvl1pPr>
          </a:lstStyle>
          <a:p>
            <a:r>
              <a:rPr lang="en-US" dirty="0" smtClean="0"/>
              <a:t>Click to edit Master title style</a:t>
            </a:r>
            <a:endParaRPr lang="de-DE" dirty="0"/>
          </a:p>
        </p:txBody>
      </p:sp>
      <p:sp>
        <p:nvSpPr>
          <p:cNvPr id="11279" name="Rectangle 15"/>
          <p:cNvSpPr>
            <a:spLocks noGrp="1" noChangeArrowheads="1"/>
          </p:cNvSpPr>
          <p:nvPr>
            <p:ph type="subTitle" sz="quarter" idx="1"/>
          </p:nvPr>
        </p:nvSpPr>
        <p:spPr>
          <a:xfrm>
            <a:off x="1828800" y="3581400"/>
            <a:ext cx="5791200" cy="2895600"/>
          </a:xfrm>
        </p:spPr>
        <p:txBody>
          <a:bodyPr rIns="0" anchor="b"/>
          <a:lstStyle>
            <a:lvl1pPr marL="0" indent="0" algn="l">
              <a:lnSpc>
                <a:spcPct val="100000"/>
              </a:lnSpc>
              <a:spcAft>
                <a:spcPct val="0"/>
              </a:spcAft>
              <a:buFont typeface="Wingdings" pitchFamily="2" charset="2"/>
              <a:buNone/>
              <a:defRPr sz="3600" b="1">
                <a:solidFill>
                  <a:schemeClr val="bg2"/>
                </a:solidFill>
              </a:defRPr>
            </a:lvl1pPr>
          </a:lstStyle>
          <a:p>
            <a:r>
              <a:rPr lang="en-US" dirty="0" smtClean="0"/>
              <a:t>Click to edit Master subtitle style</a:t>
            </a:r>
            <a:endParaRPr lang="de-DE" dirty="0"/>
          </a:p>
        </p:txBody>
      </p:sp>
      <p:sp>
        <p:nvSpPr>
          <p:cNvPr id="11293" name="Line 29"/>
          <p:cNvSpPr>
            <a:spLocks noChangeShapeType="1"/>
          </p:cNvSpPr>
          <p:nvPr/>
        </p:nvSpPr>
        <p:spPr bwMode="auto">
          <a:xfrm>
            <a:off x="1447800" y="3429000"/>
            <a:ext cx="7696200" cy="0"/>
          </a:xfrm>
          <a:prstGeom prst="line">
            <a:avLst/>
          </a:prstGeom>
          <a:noFill/>
          <a:ln w="76200">
            <a:solidFill>
              <a:schemeClr val="accent1"/>
            </a:solidFill>
            <a:round/>
            <a:headEnd/>
            <a:tailEnd/>
          </a:ln>
          <a:effectLst/>
        </p:spPr>
        <p:txBody>
          <a:bodyPr wrap="none" anchor="ctr"/>
          <a:lstStyle/>
          <a:p>
            <a:endParaRPr lang="en-US"/>
          </a:p>
        </p:txBody>
      </p:sp>
      <p:pic>
        <p:nvPicPr>
          <p:cNvPr id="11312" name="Picture 48" descr="psu"/>
          <p:cNvPicPr>
            <a:picLocks noChangeAspect="1" noChangeArrowheads="1"/>
          </p:cNvPicPr>
          <p:nvPr/>
        </p:nvPicPr>
        <p:blipFill>
          <a:blip r:embed="rId2" cstate="print"/>
          <a:srcRect/>
          <a:stretch>
            <a:fillRect/>
          </a:stretch>
        </p:blipFill>
        <p:spPr bwMode="auto">
          <a:xfrm>
            <a:off x="0" y="166688"/>
            <a:ext cx="1447800" cy="671512"/>
          </a:xfrm>
          <a:prstGeom prst="rect">
            <a:avLst/>
          </a:prstGeom>
          <a:noFill/>
        </p:spPr>
      </p:pic>
      <p:pic>
        <p:nvPicPr>
          <p:cNvPr id="11320" name="Picture 56" descr="frame1副本"/>
          <p:cNvPicPr>
            <a:picLocks noChangeAspect="1" noChangeArrowheads="1"/>
          </p:cNvPicPr>
          <p:nvPr/>
        </p:nvPicPr>
        <p:blipFill>
          <a:blip r:embed="rId3" cstate="print"/>
          <a:srcRect/>
          <a:stretch>
            <a:fillRect/>
          </a:stretch>
        </p:blipFill>
        <p:spPr bwMode="auto">
          <a:xfrm>
            <a:off x="0" y="928688"/>
            <a:ext cx="1447800" cy="442912"/>
          </a:xfrm>
          <a:prstGeom prst="rect">
            <a:avLst/>
          </a:prstGeom>
          <a:noFill/>
        </p:spPr>
      </p:pic>
    </p:spTree>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19900" y="304800"/>
            <a:ext cx="2171700" cy="58674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304800" y="304800"/>
            <a:ext cx="6362700" cy="5867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533400" y="304800"/>
            <a:ext cx="7813675" cy="6858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304800" y="1219200"/>
            <a:ext cx="4267200" cy="4953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724400" y="1219200"/>
            <a:ext cx="4267200" cy="4953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304800"/>
            <a:ext cx="8458200" cy="685800"/>
          </a:xfrm>
        </p:spPr>
        <p:txBody>
          <a:bodyPr/>
          <a:lstStyle/>
          <a:p>
            <a:r>
              <a:rPr lang="en-US" smtClean="0"/>
              <a:t>Click to edit Master title style</a:t>
            </a:r>
            <a:endParaRPr lang="en-US"/>
          </a:p>
        </p:txBody>
      </p:sp>
      <p:sp>
        <p:nvSpPr>
          <p:cNvPr id="3" name="Content Placeholder 2"/>
          <p:cNvSpPr>
            <a:spLocks noGrp="1"/>
          </p:cNvSpPr>
          <p:nvPr>
            <p:ph idx="1"/>
          </p:nvPr>
        </p:nvSpPr>
        <p:spPr>
          <a:xfrm>
            <a:off x="228600" y="1219200"/>
            <a:ext cx="8686800" cy="4953000"/>
          </a:xfrm>
        </p:spPr>
        <p:txBody>
          <a:bodyPr/>
          <a:lstStyle>
            <a:lvl1pPr>
              <a:defRPr sz="3200">
                <a:latin typeface="Times New Roman" pitchFamily="18" charset="0"/>
                <a:cs typeface="Times New Roman" pitchFamily="18" charset="0"/>
              </a:defRPr>
            </a:lvl1pPr>
            <a:lvl2pPr>
              <a:defRPr sz="2800">
                <a:latin typeface="Times New Roman" pitchFamily="18" charset="0"/>
                <a:cs typeface="Times New Roman" pitchFamily="18" charset="0"/>
              </a:defRPr>
            </a:lvl2pPr>
            <a:lvl3pPr>
              <a:defRPr sz="2400">
                <a:latin typeface="Times New Roman" pitchFamily="18" charset="0"/>
                <a:cs typeface="Times New Roman" pitchFamily="18" charset="0"/>
              </a:defRPr>
            </a:lvl3pPr>
            <a:lvl4pPr>
              <a:defRPr sz="2000">
                <a:latin typeface="Times New Roman" pitchFamily="18" charset="0"/>
                <a:cs typeface="Times New Roman" pitchFamily="18" charset="0"/>
              </a:defRPr>
            </a:lvl4pPr>
            <a:lvl5pPr>
              <a:defRPr sz="2000">
                <a:latin typeface="Times New Roman" pitchFamily="18" charset="0"/>
                <a:cs typeface="Times New Roman" pitchFamily="18"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304800" y="1219200"/>
            <a:ext cx="4267200" cy="4953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4724400" y="1219200"/>
            <a:ext cx="4267200" cy="4953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107" name="Rectangle 83"/>
          <p:cNvSpPr>
            <a:spLocks noChangeArrowheads="1"/>
          </p:cNvSpPr>
          <p:nvPr/>
        </p:nvSpPr>
        <p:spPr bwMode="auto">
          <a:xfrm>
            <a:off x="0" y="0"/>
            <a:ext cx="9144000" cy="228600"/>
          </a:xfrm>
          <a:prstGeom prst="rect">
            <a:avLst/>
          </a:prstGeom>
          <a:solidFill>
            <a:srgbClr val="807999"/>
          </a:solidFill>
          <a:ln w="9525">
            <a:noFill/>
            <a:miter lim="800000"/>
            <a:headEnd/>
            <a:tailEnd/>
          </a:ln>
          <a:effectLst/>
        </p:spPr>
        <p:txBody>
          <a:bodyPr wrap="none" anchor="ctr"/>
          <a:lstStyle/>
          <a:p>
            <a:endParaRPr lang="en-US"/>
          </a:p>
        </p:txBody>
      </p:sp>
      <p:sp>
        <p:nvSpPr>
          <p:cNvPr id="1087" name="Rectangle 63"/>
          <p:cNvSpPr>
            <a:spLocks noChangeArrowheads="1"/>
          </p:cNvSpPr>
          <p:nvPr/>
        </p:nvSpPr>
        <p:spPr bwMode="auto">
          <a:xfrm>
            <a:off x="8451850" y="-31750"/>
            <a:ext cx="615950" cy="260350"/>
          </a:xfrm>
          <a:prstGeom prst="rect">
            <a:avLst/>
          </a:prstGeom>
          <a:noFill/>
          <a:ln w="9525">
            <a:noFill/>
            <a:miter lim="800000"/>
            <a:headEnd/>
            <a:tailEnd/>
          </a:ln>
          <a:effectLst/>
        </p:spPr>
        <p:txBody>
          <a:bodyPr wrap="none" lIns="76264" tIns="38131" rIns="76264" bIns="38131" anchor="ctr"/>
          <a:lstStyle/>
          <a:p>
            <a:pPr algn="r" eaLnBrk="0" hangingPunct="0"/>
            <a:endParaRPr lang="de-DE" sz="1000" dirty="0">
              <a:solidFill>
                <a:schemeClr val="bg1"/>
              </a:solidFill>
              <a:latin typeface="Arial" pitchFamily="34" charset="0"/>
            </a:endParaRPr>
          </a:p>
        </p:txBody>
      </p:sp>
      <p:sp>
        <p:nvSpPr>
          <p:cNvPr id="1089" name="Rectangle 65"/>
          <p:cNvSpPr>
            <a:spLocks noGrp="1" noChangeArrowheads="1"/>
          </p:cNvSpPr>
          <p:nvPr>
            <p:ph type="body" idx="1"/>
          </p:nvPr>
        </p:nvSpPr>
        <p:spPr bwMode="auto">
          <a:xfrm>
            <a:off x="304800" y="1219200"/>
            <a:ext cx="8686800" cy="4953000"/>
          </a:xfrm>
          <a:prstGeom prst="rect">
            <a:avLst/>
          </a:prstGeom>
          <a:noFill/>
          <a:ln w="9525">
            <a:noFill/>
            <a:miter lim="800000"/>
            <a:headEnd/>
            <a:tailEnd/>
          </a:ln>
          <a:effectLst/>
        </p:spPr>
        <p:txBody>
          <a:bodyPr vert="horz" wrap="square" lIns="0" tIns="0" rIns="91440" bIns="45720" numCol="1" anchor="t" anchorCtr="0" compatLnSpc="1">
            <a:prstTxWarp prst="textNoShape">
              <a:avLst/>
            </a:prstTxWarp>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de-DE" dirty="0" smtClean="0"/>
          </a:p>
        </p:txBody>
      </p:sp>
      <p:sp>
        <p:nvSpPr>
          <p:cNvPr id="1102" name="Rectangle 78"/>
          <p:cNvSpPr>
            <a:spLocks noChangeArrowheads="1"/>
          </p:cNvSpPr>
          <p:nvPr/>
        </p:nvSpPr>
        <p:spPr bwMode="auto">
          <a:xfrm>
            <a:off x="0" y="228600"/>
            <a:ext cx="9144000" cy="838200"/>
          </a:xfrm>
          <a:prstGeom prst="rect">
            <a:avLst/>
          </a:prstGeom>
          <a:solidFill>
            <a:srgbClr val="80AC99"/>
          </a:solidFill>
          <a:ln w="9525">
            <a:noFill/>
            <a:miter lim="800000"/>
            <a:headEnd/>
            <a:tailEnd/>
          </a:ln>
          <a:effectLst/>
        </p:spPr>
        <p:txBody>
          <a:bodyPr wrap="none" anchor="ctr"/>
          <a:lstStyle/>
          <a:p>
            <a:endParaRPr lang="en-US"/>
          </a:p>
        </p:txBody>
      </p:sp>
      <p:sp>
        <p:nvSpPr>
          <p:cNvPr id="1085" name="Rectangle 61"/>
          <p:cNvSpPr>
            <a:spLocks noGrp="1" noChangeArrowheads="1"/>
          </p:cNvSpPr>
          <p:nvPr>
            <p:ph type="title"/>
          </p:nvPr>
        </p:nvSpPr>
        <p:spPr bwMode="auto">
          <a:xfrm>
            <a:off x="533400" y="304800"/>
            <a:ext cx="8458200" cy="685800"/>
          </a:xfrm>
          <a:prstGeom prst="rect">
            <a:avLst/>
          </a:prstGeom>
          <a:noFill/>
          <a:ln w="9525">
            <a:noFill/>
            <a:miter lim="800000"/>
            <a:headEnd/>
            <a:tailEnd/>
          </a:ln>
          <a:effectLst/>
        </p:spPr>
        <p:txBody>
          <a:bodyPr vert="horz" wrap="square" lIns="0" tIns="0" rIns="91440" bIns="45720" numCol="1" anchor="ctr" anchorCtr="0" compatLnSpc="1">
            <a:prstTxWarp prst="textNoShape">
              <a:avLst/>
            </a:prstTxWarp>
          </a:bodyPr>
          <a:lstStyle/>
          <a:p>
            <a:pPr lvl="0"/>
            <a:r>
              <a:rPr lang="en-US" dirty="0" smtClean="0"/>
              <a:t>Click to edit Master title style</a:t>
            </a:r>
            <a:endParaRPr lang="de-DE" dirty="0" smtClean="0"/>
          </a:p>
        </p:txBody>
      </p:sp>
      <p:sp>
        <p:nvSpPr>
          <p:cNvPr id="1115" name="Rectangle 91"/>
          <p:cNvSpPr>
            <a:spLocks noChangeArrowheads="1"/>
          </p:cNvSpPr>
          <p:nvPr/>
        </p:nvSpPr>
        <p:spPr bwMode="auto">
          <a:xfrm>
            <a:off x="0" y="6477000"/>
            <a:ext cx="9144000" cy="381000"/>
          </a:xfrm>
          <a:prstGeom prst="rect">
            <a:avLst/>
          </a:prstGeom>
          <a:solidFill>
            <a:srgbClr val="82799E"/>
          </a:solidFill>
          <a:ln w="9525">
            <a:noFill/>
            <a:miter lim="800000"/>
            <a:headEnd/>
            <a:tailEnd/>
          </a:ln>
          <a:effectLst/>
        </p:spPr>
        <p:txBody>
          <a:bodyPr wrap="none" anchor="ctr"/>
          <a:lstStyle/>
          <a:p>
            <a:endParaRPr lang="en-US"/>
          </a:p>
        </p:txBody>
      </p:sp>
      <p:pic>
        <p:nvPicPr>
          <p:cNvPr id="1121" name="Picture 97"/>
          <p:cNvPicPr>
            <a:picLocks noChangeAspect="1" noChangeArrowheads="1"/>
          </p:cNvPicPr>
          <p:nvPr/>
        </p:nvPicPr>
        <p:blipFill>
          <a:blip r:embed="rId14" cstate="print"/>
          <a:srcRect/>
          <a:stretch>
            <a:fillRect/>
          </a:stretch>
        </p:blipFill>
        <p:spPr bwMode="auto">
          <a:xfrm>
            <a:off x="8153400" y="6484938"/>
            <a:ext cx="990600" cy="373062"/>
          </a:xfrm>
          <a:prstGeom prst="rect">
            <a:avLst/>
          </a:prstGeom>
          <a:noFill/>
          <a:ln w="9525">
            <a:noFill/>
            <a:miter lim="800000"/>
            <a:headEnd/>
            <a:tailEnd/>
          </a:ln>
          <a:effectLst/>
        </p:spPr>
      </p:pic>
      <p:pic>
        <p:nvPicPr>
          <p:cNvPr id="1122" name="Picture 98"/>
          <p:cNvPicPr>
            <a:picLocks noChangeAspect="1" noChangeArrowheads="1"/>
          </p:cNvPicPr>
          <p:nvPr/>
        </p:nvPicPr>
        <p:blipFill>
          <a:blip r:embed="rId15" cstate="print"/>
          <a:srcRect/>
          <a:stretch>
            <a:fillRect/>
          </a:stretch>
        </p:blipFill>
        <p:spPr bwMode="auto">
          <a:xfrm>
            <a:off x="0" y="6477000"/>
            <a:ext cx="8153400" cy="381000"/>
          </a:xfrm>
          <a:prstGeom prst="rect">
            <a:avLst/>
          </a:prstGeom>
          <a:noFill/>
          <a:ln w="9525">
            <a:noFill/>
            <a:miter lim="800000"/>
            <a:headEnd/>
            <a:tailEnd/>
          </a:ln>
          <a:effectLst/>
        </p:spPr>
      </p:pic>
      <p:pic>
        <p:nvPicPr>
          <p:cNvPr id="1126" name="Picture 102" descr="frame1副本"/>
          <p:cNvPicPr>
            <a:picLocks noChangeAspect="1" noChangeArrowheads="1"/>
          </p:cNvPicPr>
          <p:nvPr/>
        </p:nvPicPr>
        <p:blipFill>
          <a:blip r:embed="rId16" cstate="print"/>
          <a:srcRect/>
          <a:stretch>
            <a:fillRect/>
          </a:stretch>
        </p:blipFill>
        <p:spPr bwMode="auto">
          <a:xfrm>
            <a:off x="7086600" y="6508750"/>
            <a:ext cx="1143000" cy="349250"/>
          </a:xfrm>
          <a:prstGeom prst="rect">
            <a:avLst/>
          </a:prstGeom>
          <a:noFill/>
        </p:spPr>
      </p:pic>
    </p:spTree>
  </p:cSld>
  <p:clrMap bg1="lt1" tx1="dk1" bg2="lt2" tx2="dk2" accent1="accent1" accent2="accent2" accent3="accent3" accent4="accent4" accent5="accent5" accent6="accent6" hlink="hlink" folHlink="folHlink"/>
  <p:sldLayoutIdLst>
    <p:sldLayoutId id="2147483674" r:id="rId1"/>
    <p:sldLayoutId id="2147483675" r:id="rId2"/>
    <p:sldLayoutId id="2147483676" r:id="rId3"/>
    <p:sldLayoutId id="2147483677" r:id="rId4"/>
    <p:sldLayoutId id="2147483678" r:id="rId5"/>
    <p:sldLayoutId id="2147483679" r:id="rId6"/>
    <p:sldLayoutId id="2147483680" r:id="rId7"/>
    <p:sldLayoutId id="2147483681" r:id="rId8"/>
    <p:sldLayoutId id="2147483682" r:id="rId9"/>
    <p:sldLayoutId id="2147483683" r:id="rId10"/>
    <p:sldLayoutId id="2147483684" r:id="rId11"/>
    <p:sldLayoutId id="2147483685" r:id="rId12"/>
  </p:sldLayoutIdLst>
  <p:timing>
    <p:tnLst>
      <p:par>
        <p:cTn id="1" dur="indefinite" restart="never" nodeType="tmRoot"/>
      </p:par>
    </p:tnLst>
  </p:timing>
  <p:txStyles>
    <p:titleStyle>
      <a:lvl1pPr algn="l" rtl="0" eaLnBrk="1" fontAlgn="base" hangingPunct="1">
        <a:lnSpc>
          <a:spcPct val="90000"/>
        </a:lnSpc>
        <a:spcBef>
          <a:spcPct val="0"/>
        </a:spcBef>
        <a:spcAft>
          <a:spcPct val="0"/>
        </a:spcAft>
        <a:defRPr sz="3600" b="1">
          <a:solidFill>
            <a:schemeClr val="bg1"/>
          </a:solidFill>
          <a:latin typeface="+mj-lt"/>
          <a:ea typeface="+mj-ea"/>
          <a:cs typeface="+mj-cs"/>
        </a:defRPr>
      </a:lvl1pPr>
      <a:lvl2pPr algn="l" rtl="0" eaLnBrk="1" fontAlgn="base" hangingPunct="1">
        <a:lnSpc>
          <a:spcPct val="90000"/>
        </a:lnSpc>
        <a:spcBef>
          <a:spcPct val="0"/>
        </a:spcBef>
        <a:spcAft>
          <a:spcPct val="0"/>
        </a:spcAft>
        <a:defRPr sz="2800" b="1">
          <a:solidFill>
            <a:schemeClr val="bg1"/>
          </a:solidFill>
          <a:latin typeface="Arial" pitchFamily="34" charset="0"/>
        </a:defRPr>
      </a:lvl2pPr>
      <a:lvl3pPr algn="l" rtl="0" eaLnBrk="1" fontAlgn="base" hangingPunct="1">
        <a:lnSpc>
          <a:spcPct val="90000"/>
        </a:lnSpc>
        <a:spcBef>
          <a:spcPct val="0"/>
        </a:spcBef>
        <a:spcAft>
          <a:spcPct val="0"/>
        </a:spcAft>
        <a:defRPr sz="2800" b="1">
          <a:solidFill>
            <a:schemeClr val="bg1"/>
          </a:solidFill>
          <a:latin typeface="Arial" pitchFamily="34" charset="0"/>
        </a:defRPr>
      </a:lvl3pPr>
      <a:lvl4pPr algn="l" rtl="0" eaLnBrk="1" fontAlgn="base" hangingPunct="1">
        <a:lnSpc>
          <a:spcPct val="90000"/>
        </a:lnSpc>
        <a:spcBef>
          <a:spcPct val="0"/>
        </a:spcBef>
        <a:spcAft>
          <a:spcPct val="0"/>
        </a:spcAft>
        <a:defRPr sz="2800" b="1">
          <a:solidFill>
            <a:schemeClr val="bg1"/>
          </a:solidFill>
          <a:latin typeface="Arial" pitchFamily="34" charset="0"/>
        </a:defRPr>
      </a:lvl4pPr>
      <a:lvl5pPr algn="l" rtl="0" eaLnBrk="1" fontAlgn="base" hangingPunct="1">
        <a:lnSpc>
          <a:spcPct val="90000"/>
        </a:lnSpc>
        <a:spcBef>
          <a:spcPct val="0"/>
        </a:spcBef>
        <a:spcAft>
          <a:spcPct val="0"/>
        </a:spcAft>
        <a:defRPr sz="2800" b="1">
          <a:solidFill>
            <a:schemeClr val="bg1"/>
          </a:solidFill>
          <a:latin typeface="Arial" pitchFamily="34" charset="0"/>
        </a:defRPr>
      </a:lvl5pPr>
      <a:lvl6pPr marL="457200" algn="l" rtl="0" eaLnBrk="1" fontAlgn="base" hangingPunct="1">
        <a:lnSpc>
          <a:spcPct val="90000"/>
        </a:lnSpc>
        <a:spcBef>
          <a:spcPct val="0"/>
        </a:spcBef>
        <a:spcAft>
          <a:spcPct val="0"/>
        </a:spcAft>
        <a:defRPr sz="2800" b="1">
          <a:solidFill>
            <a:schemeClr val="bg1"/>
          </a:solidFill>
          <a:latin typeface="Arial" pitchFamily="34" charset="0"/>
        </a:defRPr>
      </a:lvl6pPr>
      <a:lvl7pPr marL="914400" algn="l" rtl="0" eaLnBrk="1" fontAlgn="base" hangingPunct="1">
        <a:lnSpc>
          <a:spcPct val="90000"/>
        </a:lnSpc>
        <a:spcBef>
          <a:spcPct val="0"/>
        </a:spcBef>
        <a:spcAft>
          <a:spcPct val="0"/>
        </a:spcAft>
        <a:defRPr sz="2800" b="1">
          <a:solidFill>
            <a:schemeClr val="bg1"/>
          </a:solidFill>
          <a:latin typeface="Arial" pitchFamily="34" charset="0"/>
        </a:defRPr>
      </a:lvl7pPr>
      <a:lvl8pPr marL="1371600" algn="l" rtl="0" eaLnBrk="1" fontAlgn="base" hangingPunct="1">
        <a:lnSpc>
          <a:spcPct val="90000"/>
        </a:lnSpc>
        <a:spcBef>
          <a:spcPct val="0"/>
        </a:spcBef>
        <a:spcAft>
          <a:spcPct val="0"/>
        </a:spcAft>
        <a:defRPr sz="2800" b="1">
          <a:solidFill>
            <a:schemeClr val="bg1"/>
          </a:solidFill>
          <a:latin typeface="Arial" pitchFamily="34" charset="0"/>
        </a:defRPr>
      </a:lvl8pPr>
      <a:lvl9pPr marL="1828800" algn="l" rtl="0" eaLnBrk="1" fontAlgn="base" hangingPunct="1">
        <a:lnSpc>
          <a:spcPct val="90000"/>
        </a:lnSpc>
        <a:spcBef>
          <a:spcPct val="0"/>
        </a:spcBef>
        <a:spcAft>
          <a:spcPct val="0"/>
        </a:spcAft>
        <a:defRPr sz="2800" b="1">
          <a:solidFill>
            <a:schemeClr val="bg1"/>
          </a:solidFill>
          <a:latin typeface="Arial" pitchFamily="34" charset="0"/>
        </a:defRPr>
      </a:lvl9pPr>
    </p:titleStyle>
    <p:bodyStyle>
      <a:lvl1pPr marL="352425" indent="-352425" algn="l" rtl="0" eaLnBrk="1" fontAlgn="base" hangingPunct="1">
        <a:lnSpc>
          <a:spcPct val="95000"/>
        </a:lnSpc>
        <a:spcBef>
          <a:spcPct val="0"/>
        </a:spcBef>
        <a:spcAft>
          <a:spcPct val="30000"/>
        </a:spcAft>
        <a:buClr>
          <a:srgbClr val="807999"/>
        </a:buClr>
        <a:buFont typeface="Wingdings" pitchFamily="2" charset="2"/>
        <a:buChar char="n"/>
        <a:defRPr sz="3200">
          <a:solidFill>
            <a:srgbClr val="000000"/>
          </a:solidFill>
          <a:latin typeface="Times New Roman" pitchFamily="18" charset="0"/>
          <a:ea typeface="+mn-ea"/>
          <a:cs typeface="Times New Roman" pitchFamily="18" charset="0"/>
        </a:defRPr>
      </a:lvl1pPr>
      <a:lvl2pPr marL="757238" indent="-290513" algn="l" rtl="0" eaLnBrk="1" fontAlgn="base" hangingPunct="1">
        <a:lnSpc>
          <a:spcPct val="95000"/>
        </a:lnSpc>
        <a:spcBef>
          <a:spcPct val="0"/>
        </a:spcBef>
        <a:spcAft>
          <a:spcPct val="30000"/>
        </a:spcAft>
        <a:buClr>
          <a:srgbClr val="80AC99"/>
        </a:buClr>
        <a:buFont typeface="Wingdings" pitchFamily="2" charset="2"/>
        <a:buChar char="n"/>
        <a:defRPr sz="2800">
          <a:solidFill>
            <a:srgbClr val="000000"/>
          </a:solidFill>
          <a:latin typeface="Times New Roman" pitchFamily="18" charset="0"/>
          <a:cs typeface="Times New Roman" pitchFamily="18" charset="0"/>
        </a:defRPr>
      </a:lvl2pPr>
      <a:lvl3pPr marL="1089025" indent="-217488" algn="l" rtl="0" eaLnBrk="1" fontAlgn="base" hangingPunct="1">
        <a:lnSpc>
          <a:spcPct val="95000"/>
        </a:lnSpc>
        <a:spcBef>
          <a:spcPct val="0"/>
        </a:spcBef>
        <a:spcAft>
          <a:spcPct val="30000"/>
        </a:spcAft>
        <a:buClr>
          <a:schemeClr val="accent1"/>
        </a:buClr>
        <a:buSzPct val="75000"/>
        <a:buFont typeface="Wingdings" pitchFamily="2" charset="2"/>
        <a:buChar char="n"/>
        <a:defRPr sz="2400">
          <a:solidFill>
            <a:srgbClr val="002B5D"/>
          </a:solidFill>
          <a:latin typeface="Times New Roman" pitchFamily="18" charset="0"/>
          <a:cs typeface="Times New Roman" pitchFamily="18" charset="0"/>
        </a:defRPr>
      </a:lvl3pPr>
      <a:lvl4pPr marL="1797050" indent="-228600" algn="l" rtl="0" eaLnBrk="1" fontAlgn="base" hangingPunct="1">
        <a:lnSpc>
          <a:spcPts val="2200"/>
        </a:lnSpc>
        <a:spcBef>
          <a:spcPct val="0"/>
        </a:spcBef>
        <a:spcAft>
          <a:spcPts val="400"/>
        </a:spcAft>
        <a:buChar char="–"/>
        <a:defRPr sz="2000">
          <a:solidFill>
            <a:srgbClr val="002B5D"/>
          </a:solidFill>
          <a:latin typeface="Times New Roman" pitchFamily="18" charset="0"/>
          <a:cs typeface="Times New Roman" pitchFamily="18" charset="0"/>
        </a:defRPr>
      </a:lvl4pPr>
      <a:lvl5pPr marL="2216150" indent="-228600" algn="l" rtl="0" eaLnBrk="1" fontAlgn="base" hangingPunct="1">
        <a:lnSpc>
          <a:spcPts val="2200"/>
        </a:lnSpc>
        <a:spcBef>
          <a:spcPct val="0"/>
        </a:spcBef>
        <a:spcAft>
          <a:spcPts val="400"/>
        </a:spcAft>
        <a:buChar char="»"/>
        <a:defRPr sz="2000">
          <a:solidFill>
            <a:srgbClr val="002B5D"/>
          </a:solidFill>
          <a:latin typeface="Times New Roman" pitchFamily="18" charset="0"/>
          <a:cs typeface="Times New Roman" pitchFamily="18" charset="0"/>
        </a:defRPr>
      </a:lvl5pPr>
      <a:lvl6pPr marL="2673350" indent="-228600" algn="l" rtl="0" eaLnBrk="1" fontAlgn="base" hangingPunct="1">
        <a:lnSpc>
          <a:spcPts val="2200"/>
        </a:lnSpc>
        <a:spcBef>
          <a:spcPct val="0"/>
        </a:spcBef>
        <a:spcAft>
          <a:spcPts val="400"/>
        </a:spcAft>
        <a:buChar char="»"/>
        <a:defRPr sz="1600">
          <a:solidFill>
            <a:srgbClr val="002B5D"/>
          </a:solidFill>
          <a:latin typeface="+mn-lt"/>
        </a:defRPr>
      </a:lvl6pPr>
      <a:lvl7pPr marL="3130550" indent="-228600" algn="l" rtl="0" eaLnBrk="1" fontAlgn="base" hangingPunct="1">
        <a:lnSpc>
          <a:spcPts val="2200"/>
        </a:lnSpc>
        <a:spcBef>
          <a:spcPct val="0"/>
        </a:spcBef>
        <a:spcAft>
          <a:spcPts val="400"/>
        </a:spcAft>
        <a:buChar char="»"/>
        <a:defRPr sz="1600">
          <a:solidFill>
            <a:srgbClr val="002B5D"/>
          </a:solidFill>
          <a:latin typeface="+mn-lt"/>
        </a:defRPr>
      </a:lvl7pPr>
      <a:lvl8pPr marL="3587750" indent="-228600" algn="l" rtl="0" eaLnBrk="1" fontAlgn="base" hangingPunct="1">
        <a:lnSpc>
          <a:spcPts val="2200"/>
        </a:lnSpc>
        <a:spcBef>
          <a:spcPct val="0"/>
        </a:spcBef>
        <a:spcAft>
          <a:spcPts val="400"/>
        </a:spcAft>
        <a:buChar char="»"/>
        <a:defRPr sz="1600">
          <a:solidFill>
            <a:srgbClr val="002B5D"/>
          </a:solidFill>
          <a:latin typeface="+mn-lt"/>
        </a:defRPr>
      </a:lvl8pPr>
      <a:lvl9pPr marL="4044950" indent="-228600" algn="l" rtl="0" eaLnBrk="1" fontAlgn="base" hangingPunct="1">
        <a:lnSpc>
          <a:spcPts val="2200"/>
        </a:lnSpc>
        <a:spcBef>
          <a:spcPct val="0"/>
        </a:spcBef>
        <a:spcAft>
          <a:spcPts val="400"/>
        </a:spcAft>
        <a:buChar char="»"/>
        <a:defRPr sz="1600">
          <a:solidFill>
            <a:srgbClr val="002B5D"/>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21.png"/></Relationships>
</file>

<file path=ppt/slides/_rels/slide12.xml.rels><?xml version="1.0" encoding="UTF-8" standalone="yes"?>
<Relationships xmlns="http://schemas.openxmlformats.org/package/2006/relationships"><Relationship Id="rId8" Type="http://schemas.openxmlformats.org/officeDocument/2006/relationships/oleObject" Target="../embeddings/oleObject7.bin"/><Relationship Id="rId3" Type="http://schemas.openxmlformats.org/officeDocument/2006/relationships/notesSlide" Target="../notesSlides/notesSlide12.xml"/><Relationship Id="rId7" Type="http://schemas.openxmlformats.org/officeDocument/2006/relationships/oleObject" Target="../embeddings/oleObject6.bin"/><Relationship Id="rId2" Type="http://schemas.openxmlformats.org/officeDocument/2006/relationships/slideLayout" Target="../slideLayouts/slideLayout2.xml"/><Relationship Id="rId1" Type="http://schemas.openxmlformats.org/officeDocument/2006/relationships/vmlDrawing" Target="../drawings/vmlDrawing2.vml"/><Relationship Id="rId6" Type="http://schemas.openxmlformats.org/officeDocument/2006/relationships/oleObject" Target="../embeddings/oleObject5.bin"/><Relationship Id="rId5" Type="http://schemas.openxmlformats.org/officeDocument/2006/relationships/oleObject" Target="../embeddings/oleObject4.bin"/><Relationship Id="rId4" Type="http://schemas.openxmlformats.org/officeDocument/2006/relationships/image" Target="../media/image27.png"/><Relationship Id="rId9" Type="http://schemas.openxmlformats.org/officeDocument/2006/relationships/oleObject" Target="../embeddings/oleObject8.bin"/></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2.xml"/><Relationship Id="rId1" Type="http://schemas.openxmlformats.org/officeDocument/2006/relationships/vmlDrawing" Target="../drawings/vmlDrawing3.vml"/><Relationship Id="rId5" Type="http://schemas.openxmlformats.org/officeDocument/2006/relationships/oleObject" Target="../embeddings/oleObject9.bin"/><Relationship Id="rId4" Type="http://schemas.openxmlformats.org/officeDocument/2006/relationships/image" Target="../media/image29.png"/></Relationships>
</file>

<file path=ppt/slides/_rels/slide14.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2.xml"/><Relationship Id="rId1" Type="http://schemas.openxmlformats.org/officeDocument/2006/relationships/vmlDrawing" Target="../drawings/vmlDrawing4.vml"/><Relationship Id="rId6" Type="http://schemas.openxmlformats.org/officeDocument/2006/relationships/oleObject" Target="../embeddings/oleObject10.bin"/><Relationship Id="rId5" Type="http://schemas.openxmlformats.org/officeDocument/2006/relationships/image" Target="../media/image33.png"/><Relationship Id="rId4" Type="http://schemas.openxmlformats.org/officeDocument/2006/relationships/image" Target="../media/image32.png"/></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17.xml"/><Relationship Id="rId2" Type="http://schemas.openxmlformats.org/officeDocument/2006/relationships/slideLayout" Target="../slideLayouts/slideLayout2.xml"/><Relationship Id="rId1" Type="http://schemas.openxmlformats.org/officeDocument/2006/relationships/vmlDrawing" Target="../drawings/vmlDrawing5.vml"/><Relationship Id="rId5" Type="http://schemas.openxmlformats.org/officeDocument/2006/relationships/oleObject" Target="../embeddings/oleObject12.bin"/><Relationship Id="rId4" Type="http://schemas.openxmlformats.org/officeDocument/2006/relationships/oleObject" Target="../embeddings/oleObject11.bin"/></Relationships>
</file>

<file path=ppt/slides/_rels/slide18.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image" Target="../media/image37.png"/></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19.xml"/><Relationship Id="rId7" Type="http://schemas.openxmlformats.org/officeDocument/2006/relationships/oleObject" Target="../embeddings/oleObject15.bin"/><Relationship Id="rId2" Type="http://schemas.openxmlformats.org/officeDocument/2006/relationships/slideLayout" Target="../slideLayouts/slideLayout2.xml"/><Relationship Id="rId1" Type="http://schemas.openxmlformats.org/officeDocument/2006/relationships/vmlDrawing" Target="../drawings/vmlDrawing6.vml"/><Relationship Id="rId6" Type="http://schemas.openxmlformats.org/officeDocument/2006/relationships/oleObject" Target="../embeddings/oleObject14.bin"/><Relationship Id="rId5" Type="http://schemas.openxmlformats.org/officeDocument/2006/relationships/oleObject" Target="../embeddings/oleObject13.bin"/><Relationship Id="rId4" Type="http://schemas.openxmlformats.org/officeDocument/2006/relationships/image" Target="../media/image41.png"/></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2.xml"/><Relationship Id="rId1" Type="http://schemas.openxmlformats.org/officeDocument/2006/relationships/tags" Target="../tags/tag1.xml"/></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20.xml"/><Relationship Id="rId7" Type="http://schemas.openxmlformats.org/officeDocument/2006/relationships/oleObject" Target="../embeddings/oleObject18.bin"/><Relationship Id="rId2" Type="http://schemas.openxmlformats.org/officeDocument/2006/relationships/slideLayout" Target="../slideLayouts/slideLayout2.xml"/><Relationship Id="rId1" Type="http://schemas.openxmlformats.org/officeDocument/2006/relationships/vmlDrawing" Target="../drawings/vmlDrawing7.vml"/><Relationship Id="rId6" Type="http://schemas.openxmlformats.org/officeDocument/2006/relationships/oleObject" Target="../embeddings/oleObject17.bin"/><Relationship Id="rId5" Type="http://schemas.openxmlformats.org/officeDocument/2006/relationships/oleObject" Target="../embeddings/oleObject16.bin"/><Relationship Id="rId4" Type="http://schemas.openxmlformats.org/officeDocument/2006/relationships/image" Target="../media/image45.png"/></Relationships>
</file>

<file path=ppt/slides/_rels/slide21.xml.rels><?xml version="1.0" encoding="UTF-8" standalone="yes"?>
<Relationships xmlns="http://schemas.openxmlformats.org/package/2006/relationships"><Relationship Id="rId3" Type="http://schemas.openxmlformats.org/officeDocument/2006/relationships/notesSlide" Target="../notesSlides/notesSlide21.xml"/><Relationship Id="rId2" Type="http://schemas.openxmlformats.org/officeDocument/2006/relationships/slideLayout" Target="../slideLayouts/slideLayout2.xml"/><Relationship Id="rId1" Type="http://schemas.openxmlformats.org/officeDocument/2006/relationships/vmlDrawing" Target="../drawings/vmlDrawing8.vml"/><Relationship Id="rId5" Type="http://schemas.openxmlformats.org/officeDocument/2006/relationships/oleObject" Target="../embeddings/oleObject20.bin"/><Relationship Id="rId4" Type="http://schemas.openxmlformats.org/officeDocument/2006/relationships/oleObject" Target="../embeddings/oleObject19.bin"/></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24.xml"/><Relationship Id="rId1" Type="http://schemas.openxmlformats.org/officeDocument/2006/relationships/slideLayout" Target="../slideLayouts/slideLayout2.xml"/><Relationship Id="rId4" Type="http://schemas.openxmlformats.org/officeDocument/2006/relationships/image" Target="../media/image49.png"/></Relationships>
</file>

<file path=ppt/slides/_rels/slide25.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notesSlide" Target="../notesSlides/notesSlide25.xml"/><Relationship Id="rId1" Type="http://schemas.openxmlformats.org/officeDocument/2006/relationships/slideLayout" Target="../slideLayouts/slideLayout2.xml"/><Relationship Id="rId4" Type="http://schemas.openxmlformats.org/officeDocument/2006/relationships/image" Target="../media/image51.png"/></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52.jpe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notesSlide" Target="../notesSlides/notesSlide28.xml"/><Relationship Id="rId2" Type="http://schemas.openxmlformats.org/officeDocument/2006/relationships/slideLayout" Target="../slideLayouts/slideLayout2.xml"/><Relationship Id="rId1" Type="http://schemas.openxmlformats.org/officeDocument/2006/relationships/vmlDrawing" Target="../drawings/vmlDrawing9.vml"/><Relationship Id="rId5" Type="http://schemas.openxmlformats.org/officeDocument/2006/relationships/oleObject" Target="../embeddings/oleObject21.bin"/><Relationship Id="rId4" Type="http://schemas.openxmlformats.org/officeDocument/2006/relationships/image" Target="../media/image53.png"/></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8" Type="http://schemas.openxmlformats.org/officeDocument/2006/relationships/oleObject" Target="../embeddings/oleObject3.bin"/><Relationship Id="rId3" Type="http://schemas.openxmlformats.org/officeDocument/2006/relationships/notesSlide" Target="../notesSlides/notesSlide3.xml"/><Relationship Id="rId7" Type="http://schemas.openxmlformats.org/officeDocument/2006/relationships/oleObject" Target="../embeddings/oleObject2.bin"/><Relationship Id="rId2" Type="http://schemas.openxmlformats.org/officeDocument/2006/relationships/slideLayout" Target="../slideLayouts/slideLayout2.xml"/><Relationship Id="rId1" Type="http://schemas.openxmlformats.org/officeDocument/2006/relationships/vmlDrawing" Target="../drawings/vmlDrawing1.vml"/><Relationship Id="rId6" Type="http://schemas.openxmlformats.org/officeDocument/2006/relationships/oleObject" Target="../embeddings/oleObject1.bin"/><Relationship Id="rId5" Type="http://schemas.openxmlformats.org/officeDocument/2006/relationships/image" Target="../media/image10.png"/><Relationship Id="rId4" Type="http://schemas.openxmlformats.org/officeDocument/2006/relationships/image" Target="../media/image9.png"/></Relationships>
</file>

<file path=ppt/slides/_rels/slide30.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notesSlide" Target="../notesSlides/notesSlide31.xml"/><Relationship Id="rId1" Type="http://schemas.openxmlformats.org/officeDocument/2006/relationships/slideLayout" Target="../slideLayouts/slideLayout2.xml"/><Relationship Id="rId4" Type="http://schemas.openxmlformats.org/officeDocument/2006/relationships/image" Target="../media/image56.png"/></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1.png"/><Relationship Id="rId7" Type="http://schemas.openxmlformats.org/officeDocument/2006/relationships/image" Target="../media/image15.pn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12.gif"/></Relationships>
</file>

<file path=ppt/slides/_rels/slide6.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image" Target="../media/image13.png"/><Relationship Id="rId4" Type="http://schemas.openxmlformats.org/officeDocument/2006/relationships/image" Target="../media/image12.gif"/></Relationships>
</file>

<file path=ppt/slides/_rels/slide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18.pn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sz="quarter"/>
          </p:nvPr>
        </p:nvSpPr>
        <p:spPr>
          <a:xfrm>
            <a:off x="1600200" y="1600200"/>
            <a:ext cx="7162800" cy="1676401"/>
          </a:xfrm>
        </p:spPr>
        <p:txBody>
          <a:bodyPr>
            <a:noAutofit/>
          </a:bodyPr>
          <a:lstStyle/>
          <a:p>
            <a:r>
              <a:rPr lang="en-US" sz="3600" dirty="0" smtClean="0"/>
              <a:t>On Exploiting Transient Contact Patterns for Data Forwarding in Delay Tolerant Networks</a:t>
            </a:r>
            <a:endParaRPr lang="en-US" sz="3600" dirty="0"/>
          </a:p>
        </p:txBody>
      </p:sp>
      <p:sp>
        <p:nvSpPr>
          <p:cNvPr id="3" name="Subtitle 2"/>
          <p:cNvSpPr>
            <a:spLocks noGrp="1"/>
          </p:cNvSpPr>
          <p:nvPr>
            <p:ph type="subTitle" sz="quarter" idx="1"/>
          </p:nvPr>
        </p:nvSpPr>
        <p:spPr>
          <a:xfrm>
            <a:off x="1600200" y="3581400"/>
            <a:ext cx="7543800" cy="2590800"/>
          </a:xfrm>
        </p:spPr>
        <p:txBody>
          <a:bodyPr/>
          <a:lstStyle/>
          <a:p>
            <a:r>
              <a:rPr lang="en-US" sz="3200" b="0" dirty="0" smtClean="0"/>
              <a:t>Wei </a:t>
            </a:r>
            <a:r>
              <a:rPr lang="en-US" sz="3200" b="0" dirty="0" err="1" smtClean="0"/>
              <a:t>Gao</a:t>
            </a:r>
            <a:r>
              <a:rPr lang="en-US" sz="3200" b="0" dirty="0" smtClean="0"/>
              <a:t> and Guohong Cao</a:t>
            </a:r>
          </a:p>
          <a:p>
            <a:endParaRPr lang="en-US" sz="2800" b="0" dirty="0" smtClean="0"/>
          </a:p>
          <a:p>
            <a:r>
              <a:rPr lang="en-US" sz="2800" b="0" dirty="0" smtClean="0"/>
              <a:t>Dept. of Computer Science and Engineering</a:t>
            </a:r>
          </a:p>
          <a:p>
            <a:r>
              <a:rPr lang="en-US" sz="2800" b="0" dirty="0" smtClean="0"/>
              <a:t>Pennsylvania State University</a:t>
            </a:r>
          </a:p>
          <a:p>
            <a:endParaRPr lang="en-US" sz="2800" b="0" dirty="0" smtClean="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Traces</a:t>
            </a:r>
            <a:endParaRPr lang="en-US" dirty="0"/>
          </a:p>
        </p:txBody>
      </p:sp>
      <p:sp>
        <p:nvSpPr>
          <p:cNvPr id="3" name="Content Placeholder 2"/>
          <p:cNvSpPr>
            <a:spLocks noGrp="1"/>
          </p:cNvSpPr>
          <p:nvPr>
            <p:ph idx="1"/>
          </p:nvPr>
        </p:nvSpPr>
        <p:spPr/>
        <p:txBody>
          <a:bodyPr/>
          <a:lstStyle/>
          <a:p>
            <a:r>
              <a:rPr lang="en-US" dirty="0" smtClean="0"/>
              <a:t>Record user contacts at university campus</a:t>
            </a:r>
          </a:p>
          <a:p>
            <a:r>
              <a:rPr lang="en-US" dirty="0" smtClean="0"/>
              <a:t>Various wireless interfaces</a:t>
            </a:r>
          </a:p>
          <a:p>
            <a:pPr lvl="1"/>
            <a:r>
              <a:rPr lang="en-US" dirty="0" smtClean="0"/>
              <a:t>Bluetooth: periodically detect nearby peers</a:t>
            </a:r>
          </a:p>
          <a:p>
            <a:pPr lvl="1"/>
            <a:r>
              <a:rPr lang="en-US" dirty="0" err="1" smtClean="0"/>
              <a:t>WiFi</a:t>
            </a:r>
            <a:r>
              <a:rPr lang="en-US" dirty="0" smtClean="0"/>
              <a:t>: associate to the best Access Point (AP)</a:t>
            </a:r>
            <a:endParaRPr lang="en-US" dirty="0"/>
          </a:p>
        </p:txBody>
      </p:sp>
      <p:pic>
        <p:nvPicPr>
          <p:cNvPr id="4098" name="Picture 2"/>
          <p:cNvPicPr>
            <a:picLocks noChangeAspect="1" noChangeArrowheads="1"/>
          </p:cNvPicPr>
          <p:nvPr/>
        </p:nvPicPr>
        <p:blipFill>
          <a:blip r:embed="rId3" cstate="print"/>
          <a:srcRect/>
          <a:stretch>
            <a:fillRect/>
          </a:stretch>
        </p:blipFill>
        <p:spPr bwMode="auto">
          <a:xfrm>
            <a:off x="457200" y="3810000"/>
            <a:ext cx="7285484" cy="26035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Transient Contact Distribution</a:t>
            </a:r>
            <a:endParaRPr lang="en-US" dirty="0"/>
          </a:p>
        </p:txBody>
      </p:sp>
      <p:sp>
        <p:nvSpPr>
          <p:cNvPr id="3" name="Content Placeholder 2"/>
          <p:cNvSpPr>
            <a:spLocks noGrp="1"/>
          </p:cNvSpPr>
          <p:nvPr>
            <p:ph idx="1"/>
          </p:nvPr>
        </p:nvSpPr>
        <p:spPr/>
        <p:txBody>
          <a:bodyPr/>
          <a:lstStyle/>
          <a:p>
            <a:r>
              <a:rPr lang="en-US" dirty="0" smtClean="0"/>
              <a:t>Skewed distribution of node contacts</a:t>
            </a:r>
            <a:endParaRPr lang="en-US" dirty="0"/>
          </a:p>
        </p:txBody>
      </p:sp>
      <p:pic>
        <p:nvPicPr>
          <p:cNvPr id="21505" name="Picture 1"/>
          <p:cNvPicPr>
            <a:picLocks noChangeAspect="1" noChangeArrowheads="1"/>
          </p:cNvPicPr>
          <p:nvPr/>
        </p:nvPicPr>
        <p:blipFill>
          <a:blip r:embed="rId3" cstate="print"/>
          <a:srcRect/>
          <a:stretch>
            <a:fillRect/>
          </a:stretch>
        </p:blipFill>
        <p:spPr bwMode="auto">
          <a:xfrm>
            <a:off x="128578" y="2259113"/>
            <a:ext cx="4291022" cy="4188680"/>
          </a:xfrm>
          <a:prstGeom prst="rect">
            <a:avLst/>
          </a:prstGeom>
          <a:noFill/>
          <a:ln w="9525">
            <a:noFill/>
            <a:miter lim="800000"/>
            <a:headEnd/>
            <a:tailEnd/>
          </a:ln>
        </p:spPr>
      </p:pic>
      <p:pic>
        <p:nvPicPr>
          <p:cNvPr id="21507" name="Picture 3"/>
          <p:cNvPicPr>
            <a:picLocks noChangeAspect="1" noChangeArrowheads="1"/>
          </p:cNvPicPr>
          <p:nvPr/>
        </p:nvPicPr>
        <p:blipFill>
          <a:blip r:embed="rId4" cstate="print"/>
          <a:srcRect/>
          <a:stretch>
            <a:fillRect/>
          </a:stretch>
        </p:blipFill>
        <p:spPr bwMode="auto">
          <a:xfrm>
            <a:off x="4492083" y="2209801"/>
            <a:ext cx="4423317" cy="4267200"/>
          </a:xfrm>
          <a:prstGeom prst="rect">
            <a:avLst/>
          </a:prstGeom>
          <a:noFill/>
          <a:ln w="9525">
            <a:noFill/>
            <a:miter lim="800000"/>
            <a:headEnd/>
            <a:tailEnd/>
          </a:ln>
        </p:spPr>
      </p:pic>
      <p:sp>
        <p:nvSpPr>
          <p:cNvPr id="8" name="圆角矩形 6"/>
          <p:cNvSpPr/>
          <p:nvPr/>
        </p:nvSpPr>
        <p:spPr>
          <a:xfrm>
            <a:off x="2590800" y="2590800"/>
            <a:ext cx="609600" cy="2510135"/>
          </a:xfrm>
          <a:prstGeom prst="roundRect">
            <a:avLst/>
          </a:prstGeom>
          <a:solidFill>
            <a:schemeClr val="accent1">
              <a:alpha val="0"/>
            </a:schemeClr>
          </a:solidFill>
          <a:ln w="38100">
            <a:solidFill>
              <a:srgbClr val="0000FF"/>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圆角矩形 6"/>
          <p:cNvSpPr/>
          <p:nvPr/>
        </p:nvSpPr>
        <p:spPr>
          <a:xfrm>
            <a:off x="6934200" y="2362200"/>
            <a:ext cx="685800" cy="2738735"/>
          </a:xfrm>
          <a:prstGeom prst="roundRect">
            <a:avLst/>
          </a:prstGeom>
          <a:solidFill>
            <a:schemeClr val="accent1">
              <a:alpha val="0"/>
            </a:schemeClr>
          </a:solidFill>
          <a:ln w="38100">
            <a:solidFill>
              <a:srgbClr val="0000FF"/>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2514600" y="1752600"/>
            <a:ext cx="4618572" cy="461665"/>
          </a:xfrm>
          <a:prstGeom prst="rect">
            <a:avLst/>
          </a:prstGeom>
          <a:noFill/>
        </p:spPr>
        <p:txBody>
          <a:bodyPr wrap="none" rtlCol="0">
            <a:spAutoFit/>
          </a:bodyPr>
          <a:lstStyle/>
          <a:p>
            <a:r>
              <a:rPr lang="en-US" sz="2400" dirty="0" smtClean="0">
                <a:solidFill>
                  <a:srgbClr val="0000FF"/>
                </a:solidFill>
                <a:latin typeface="Times New Roman" pitchFamily="18" charset="0"/>
                <a:cs typeface="Times New Roman" pitchFamily="18" charset="0"/>
              </a:rPr>
              <a:t>Over 50% between 12pm and 16pm</a:t>
            </a:r>
            <a:endParaRPr lang="en-US" sz="2400" dirty="0">
              <a:solidFill>
                <a:srgbClr val="0000FF"/>
              </a:solidFill>
              <a:latin typeface="Times New Roman" pitchFamily="18" charset="0"/>
              <a:cs typeface="Times New Roman" pitchFamily="18" charset="0"/>
            </a:endParaRPr>
          </a:p>
        </p:txBody>
      </p:sp>
      <p:cxnSp>
        <p:nvCxnSpPr>
          <p:cNvPr id="12" name="Straight Connector 11"/>
          <p:cNvCxnSpPr>
            <a:stCxn id="8" idx="0"/>
          </p:cNvCxnSpPr>
          <p:nvPr/>
        </p:nvCxnSpPr>
        <p:spPr bwMode="auto">
          <a:xfrm rot="5400000" flipH="1" flipV="1">
            <a:off x="3352802" y="1752600"/>
            <a:ext cx="380998" cy="1295402"/>
          </a:xfrm>
          <a:prstGeom prst="line">
            <a:avLst/>
          </a:prstGeom>
          <a:solidFill>
            <a:schemeClr val="accent1"/>
          </a:solidFill>
          <a:ln w="38100" cap="flat" cmpd="sng" algn="ctr">
            <a:solidFill>
              <a:srgbClr val="0000FF"/>
            </a:solidFill>
            <a:prstDash val="solid"/>
            <a:round/>
            <a:headEnd type="none" w="med" len="med"/>
            <a:tailEnd type="none" w="med" len="med"/>
          </a:ln>
          <a:effectLst/>
        </p:spPr>
      </p:cxnSp>
      <p:cxnSp>
        <p:nvCxnSpPr>
          <p:cNvPr id="15" name="Straight Connector 14"/>
          <p:cNvCxnSpPr/>
          <p:nvPr/>
        </p:nvCxnSpPr>
        <p:spPr bwMode="auto">
          <a:xfrm>
            <a:off x="6172200" y="2209800"/>
            <a:ext cx="1143002" cy="152400"/>
          </a:xfrm>
          <a:prstGeom prst="line">
            <a:avLst/>
          </a:prstGeom>
          <a:solidFill>
            <a:schemeClr val="accent1"/>
          </a:solidFill>
          <a:ln w="38100" cap="flat" cmpd="sng" algn="ctr">
            <a:solidFill>
              <a:srgbClr val="0000FF"/>
            </a:solidFill>
            <a:prstDash val="solid"/>
            <a:round/>
            <a:headEnd type="none" w="med" len="med"/>
            <a:tailEnd type="none" w="med" len="med"/>
          </a:ln>
          <a:effectLst/>
        </p:spPr>
      </p:cxnSp>
      <p:sp>
        <p:nvSpPr>
          <p:cNvPr id="17" name="圆角矩形 6"/>
          <p:cNvSpPr/>
          <p:nvPr/>
        </p:nvSpPr>
        <p:spPr>
          <a:xfrm>
            <a:off x="3962400" y="4648200"/>
            <a:ext cx="381000" cy="528935"/>
          </a:xfrm>
          <a:prstGeom prst="roundRect">
            <a:avLst/>
          </a:prstGeom>
          <a:solidFill>
            <a:schemeClr val="accent1">
              <a:alpha val="0"/>
            </a:schemeClr>
          </a:solidFill>
          <a:ln w="38100">
            <a:solidFill>
              <a:srgbClr val="009644"/>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圆角矩形 6"/>
          <p:cNvSpPr/>
          <p:nvPr/>
        </p:nvSpPr>
        <p:spPr>
          <a:xfrm>
            <a:off x="8382000" y="4572000"/>
            <a:ext cx="381000" cy="605135"/>
          </a:xfrm>
          <a:prstGeom prst="roundRect">
            <a:avLst/>
          </a:prstGeom>
          <a:solidFill>
            <a:schemeClr val="accent1">
              <a:alpha val="0"/>
            </a:schemeClr>
          </a:solidFill>
          <a:ln w="38100">
            <a:solidFill>
              <a:srgbClr val="009644"/>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圆角矩形 6"/>
          <p:cNvSpPr/>
          <p:nvPr/>
        </p:nvSpPr>
        <p:spPr>
          <a:xfrm>
            <a:off x="838200" y="4648200"/>
            <a:ext cx="1143000" cy="528935"/>
          </a:xfrm>
          <a:prstGeom prst="roundRect">
            <a:avLst/>
          </a:prstGeom>
          <a:solidFill>
            <a:schemeClr val="accent1">
              <a:alpha val="0"/>
            </a:schemeClr>
          </a:solidFill>
          <a:ln w="38100">
            <a:solidFill>
              <a:srgbClr val="009644"/>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圆角矩形 6"/>
          <p:cNvSpPr/>
          <p:nvPr/>
        </p:nvSpPr>
        <p:spPr>
          <a:xfrm>
            <a:off x="5257800" y="4343400"/>
            <a:ext cx="1143000" cy="833735"/>
          </a:xfrm>
          <a:prstGeom prst="roundRect">
            <a:avLst/>
          </a:prstGeom>
          <a:solidFill>
            <a:schemeClr val="accent1">
              <a:alpha val="0"/>
            </a:schemeClr>
          </a:solidFill>
          <a:ln w="38100">
            <a:solidFill>
              <a:srgbClr val="009644"/>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1" name="Straight Connector 20"/>
          <p:cNvCxnSpPr/>
          <p:nvPr/>
        </p:nvCxnSpPr>
        <p:spPr bwMode="auto">
          <a:xfrm>
            <a:off x="1295400" y="5181598"/>
            <a:ext cx="1676400" cy="533402"/>
          </a:xfrm>
          <a:prstGeom prst="line">
            <a:avLst/>
          </a:prstGeom>
          <a:solidFill>
            <a:schemeClr val="accent1"/>
          </a:solidFill>
          <a:ln w="38100" cap="flat" cmpd="sng" algn="ctr">
            <a:solidFill>
              <a:srgbClr val="009644"/>
            </a:solidFill>
            <a:prstDash val="solid"/>
            <a:round/>
            <a:headEnd type="none" w="med" len="med"/>
            <a:tailEnd type="none" w="med" len="med"/>
          </a:ln>
          <a:effectLst/>
        </p:spPr>
      </p:cxnSp>
      <p:sp>
        <p:nvSpPr>
          <p:cNvPr id="22" name="TextBox 21"/>
          <p:cNvSpPr txBox="1"/>
          <p:nvPr/>
        </p:nvSpPr>
        <p:spPr>
          <a:xfrm>
            <a:off x="2514600" y="5638800"/>
            <a:ext cx="4847802" cy="461665"/>
          </a:xfrm>
          <a:prstGeom prst="rect">
            <a:avLst/>
          </a:prstGeom>
          <a:noFill/>
        </p:spPr>
        <p:txBody>
          <a:bodyPr wrap="none" rtlCol="0">
            <a:spAutoFit/>
          </a:bodyPr>
          <a:lstStyle/>
          <a:p>
            <a:r>
              <a:rPr lang="en-US" sz="2400" dirty="0" smtClean="0">
                <a:solidFill>
                  <a:srgbClr val="009644"/>
                </a:solidFill>
                <a:latin typeface="Times New Roman" pitchFamily="18" charset="0"/>
                <a:cs typeface="Times New Roman" pitchFamily="18" charset="0"/>
              </a:rPr>
              <a:t>Less than 7% between 22pm and 7am</a:t>
            </a:r>
            <a:endParaRPr lang="en-US" sz="2400" dirty="0">
              <a:solidFill>
                <a:srgbClr val="009644"/>
              </a:solidFill>
              <a:latin typeface="Times New Roman" pitchFamily="18" charset="0"/>
              <a:cs typeface="Times New Roman" pitchFamily="18" charset="0"/>
            </a:endParaRPr>
          </a:p>
        </p:txBody>
      </p:sp>
      <p:cxnSp>
        <p:nvCxnSpPr>
          <p:cNvPr id="24" name="Straight Connector 23"/>
          <p:cNvCxnSpPr/>
          <p:nvPr/>
        </p:nvCxnSpPr>
        <p:spPr bwMode="auto">
          <a:xfrm rot="16200000" flipH="1">
            <a:off x="3886200" y="5410200"/>
            <a:ext cx="533400" cy="76200"/>
          </a:xfrm>
          <a:prstGeom prst="line">
            <a:avLst/>
          </a:prstGeom>
          <a:solidFill>
            <a:schemeClr val="accent1"/>
          </a:solidFill>
          <a:ln w="38100" cap="flat" cmpd="sng" algn="ctr">
            <a:solidFill>
              <a:srgbClr val="009644"/>
            </a:solidFill>
            <a:prstDash val="solid"/>
            <a:round/>
            <a:headEnd type="none" w="med" len="med"/>
            <a:tailEnd type="none" w="med" len="med"/>
          </a:ln>
          <a:effectLst/>
        </p:spPr>
      </p:cxnSp>
      <p:cxnSp>
        <p:nvCxnSpPr>
          <p:cNvPr id="26" name="Straight Connector 25"/>
          <p:cNvCxnSpPr/>
          <p:nvPr/>
        </p:nvCxnSpPr>
        <p:spPr bwMode="auto">
          <a:xfrm rot="10800000" flipV="1">
            <a:off x="5257800" y="5181600"/>
            <a:ext cx="609600" cy="533400"/>
          </a:xfrm>
          <a:prstGeom prst="line">
            <a:avLst/>
          </a:prstGeom>
          <a:solidFill>
            <a:schemeClr val="accent1"/>
          </a:solidFill>
          <a:ln w="38100" cap="flat" cmpd="sng" algn="ctr">
            <a:solidFill>
              <a:srgbClr val="009644"/>
            </a:solidFill>
            <a:prstDash val="solid"/>
            <a:round/>
            <a:headEnd type="none" w="med" len="med"/>
            <a:tailEnd type="none" w="med" len="med"/>
          </a:ln>
          <a:effectLst/>
        </p:spPr>
      </p:cxnSp>
      <p:cxnSp>
        <p:nvCxnSpPr>
          <p:cNvPr id="28" name="Straight Connector 27"/>
          <p:cNvCxnSpPr/>
          <p:nvPr/>
        </p:nvCxnSpPr>
        <p:spPr bwMode="auto">
          <a:xfrm rot="10800000" flipV="1">
            <a:off x="6096000" y="5181600"/>
            <a:ext cx="2514600" cy="533400"/>
          </a:xfrm>
          <a:prstGeom prst="line">
            <a:avLst/>
          </a:prstGeom>
          <a:solidFill>
            <a:schemeClr val="accent1"/>
          </a:solidFill>
          <a:ln w="38100" cap="flat" cmpd="sng" algn="ctr">
            <a:solidFill>
              <a:srgbClr val="009644"/>
            </a:solidFill>
            <a:prstDash val="solid"/>
            <a:round/>
            <a:headEnd type="none" w="med" len="med"/>
            <a:tailEnd type="none" w="med" len="med"/>
          </a:ln>
          <a:effectLst/>
        </p:spPr>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21505"/>
                                        </p:tgtEl>
                                        <p:attrNameLst>
                                          <p:attrName>style.visibility</p:attrName>
                                        </p:attrNameLst>
                                      </p:cBhvr>
                                      <p:to>
                                        <p:strVal val="visible"/>
                                      </p:to>
                                    </p:set>
                                    <p:animEffect transition="in" filter="blinds(horizontal)">
                                      <p:cBhvr>
                                        <p:cTn id="7" dur="500"/>
                                        <p:tgtEl>
                                          <p:spTgt spid="21505"/>
                                        </p:tgtEl>
                                      </p:cBhvr>
                                    </p:animEffect>
                                  </p:childTnLst>
                                </p:cTn>
                              </p:par>
                              <p:par>
                                <p:cTn id="8" presetID="3" presetClass="entr" presetSubtype="10" fill="hold" nodeType="withEffect">
                                  <p:stCondLst>
                                    <p:cond delay="0"/>
                                  </p:stCondLst>
                                  <p:childTnLst>
                                    <p:set>
                                      <p:cBhvr>
                                        <p:cTn id="9" dur="1" fill="hold">
                                          <p:stCondLst>
                                            <p:cond delay="0"/>
                                          </p:stCondLst>
                                        </p:cTn>
                                        <p:tgtEl>
                                          <p:spTgt spid="21507"/>
                                        </p:tgtEl>
                                        <p:attrNameLst>
                                          <p:attrName>style.visibility</p:attrName>
                                        </p:attrNameLst>
                                      </p:cBhvr>
                                      <p:to>
                                        <p:strVal val="visible"/>
                                      </p:to>
                                    </p:set>
                                    <p:animEffect transition="in" filter="blinds(horizontal)">
                                      <p:cBhvr>
                                        <p:cTn id="10" dur="500"/>
                                        <p:tgtEl>
                                          <p:spTgt spid="21507"/>
                                        </p:tgtEl>
                                      </p:cBhvr>
                                    </p:animEffect>
                                  </p:childTnLst>
                                </p:cTn>
                              </p:par>
                            </p:childTnLst>
                          </p:cTn>
                        </p:par>
                      </p:childTnLst>
                    </p:cTn>
                  </p:par>
                  <p:par>
                    <p:cTn id="11" fill="hold">
                      <p:stCondLst>
                        <p:cond delay="indefinite"/>
                      </p:stCondLst>
                      <p:childTnLst>
                        <p:par>
                          <p:cTn id="12" fill="hold">
                            <p:stCondLst>
                              <p:cond delay="0"/>
                            </p:stCondLst>
                            <p:childTnLst>
                              <p:par>
                                <p:cTn id="13" presetID="3" presetClass="entr" presetSubtype="10"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blinds(horizontal)">
                                      <p:cBhvr>
                                        <p:cTn id="15" dur="500"/>
                                        <p:tgtEl>
                                          <p:spTgt spid="8"/>
                                        </p:tgtEl>
                                      </p:cBhvr>
                                    </p:animEffect>
                                  </p:childTnLst>
                                </p:cTn>
                              </p:par>
                              <p:par>
                                <p:cTn id="16" presetID="3" presetClass="entr" presetSubtype="10" fill="hold" grpId="0" nodeType="with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blinds(horizontal)">
                                      <p:cBhvr>
                                        <p:cTn id="18" dur="500"/>
                                        <p:tgtEl>
                                          <p:spTgt spid="9"/>
                                        </p:tgtEl>
                                      </p:cBhvr>
                                    </p:animEffect>
                                  </p:childTnLst>
                                </p:cTn>
                              </p:par>
                              <p:par>
                                <p:cTn id="19" presetID="3" presetClass="entr" presetSubtype="10" fill="hold" grpId="0" nodeType="withEffect">
                                  <p:stCondLst>
                                    <p:cond delay="0"/>
                                  </p:stCondLst>
                                  <p:childTnLst>
                                    <p:set>
                                      <p:cBhvr>
                                        <p:cTn id="20" dur="1" fill="hold">
                                          <p:stCondLst>
                                            <p:cond delay="0"/>
                                          </p:stCondLst>
                                        </p:cTn>
                                        <p:tgtEl>
                                          <p:spTgt spid="10"/>
                                        </p:tgtEl>
                                        <p:attrNameLst>
                                          <p:attrName>style.visibility</p:attrName>
                                        </p:attrNameLst>
                                      </p:cBhvr>
                                      <p:to>
                                        <p:strVal val="visible"/>
                                      </p:to>
                                    </p:set>
                                    <p:animEffect transition="in" filter="blinds(horizontal)">
                                      <p:cBhvr>
                                        <p:cTn id="21" dur="500"/>
                                        <p:tgtEl>
                                          <p:spTgt spid="10"/>
                                        </p:tgtEl>
                                      </p:cBhvr>
                                    </p:animEffect>
                                  </p:childTnLst>
                                </p:cTn>
                              </p:par>
                              <p:par>
                                <p:cTn id="22" presetID="3" presetClass="entr" presetSubtype="10" fill="hold" nodeType="withEffect">
                                  <p:stCondLst>
                                    <p:cond delay="0"/>
                                  </p:stCondLst>
                                  <p:childTnLst>
                                    <p:set>
                                      <p:cBhvr>
                                        <p:cTn id="23" dur="1" fill="hold">
                                          <p:stCondLst>
                                            <p:cond delay="0"/>
                                          </p:stCondLst>
                                        </p:cTn>
                                        <p:tgtEl>
                                          <p:spTgt spid="12"/>
                                        </p:tgtEl>
                                        <p:attrNameLst>
                                          <p:attrName>style.visibility</p:attrName>
                                        </p:attrNameLst>
                                      </p:cBhvr>
                                      <p:to>
                                        <p:strVal val="visible"/>
                                      </p:to>
                                    </p:set>
                                    <p:animEffect transition="in" filter="blinds(horizontal)">
                                      <p:cBhvr>
                                        <p:cTn id="24" dur="500"/>
                                        <p:tgtEl>
                                          <p:spTgt spid="12"/>
                                        </p:tgtEl>
                                      </p:cBhvr>
                                    </p:animEffect>
                                  </p:childTnLst>
                                </p:cTn>
                              </p:par>
                              <p:par>
                                <p:cTn id="25" presetID="3" presetClass="entr" presetSubtype="10" fill="hold" nodeType="withEffect">
                                  <p:stCondLst>
                                    <p:cond delay="0"/>
                                  </p:stCondLst>
                                  <p:childTnLst>
                                    <p:set>
                                      <p:cBhvr>
                                        <p:cTn id="26" dur="1" fill="hold">
                                          <p:stCondLst>
                                            <p:cond delay="0"/>
                                          </p:stCondLst>
                                        </p:cTn>
                                        <p:tgtEl>
                                          <p:spTgt spid="15"/>
                                        </p:tgtEl>
                                        <p:attrNameLst>
                                          <p:attrName>style.visibility</p:attrName>
                                        </p:attrNameLst>
                                      </p:cBhvr>
                                      <p:to>
                                        <p:strVal val="visible"/>
                                      </p:to>
                                    </p:set>
                                    <p:animEffect transition="in" filter="blinds(horizontal)">
                                      <p:cBhvr>
                                        <p:cTn id="27" dur="500"/>
                                        <p:tgtEl>
                                          <p:spTgt spid="15"/>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grpId="0" nodeType="clickEffect">
                                  <p:stCondLst>
                                    <p:cond delay="0"/>
                                  </p:stCondLst>
                                  <p:childTnLst>
                                    <p:set>
                                      <p:cBhvr>
                                        <p:cTn id="31" dur="1" fill="hold">
                                          <p:stCondLst>
                                            <p:cond delay="0"/>
                                          </p:stCondLst>
                                        </p:cTn>
                                        <p:tgtEl>
                                          <p:spTgt spid="17"/>
                                        </p:tgtEl>
                                        <p:attrNameLst>
                                          <p:attrName>style.visibility</p:attrName>
                                        </p:attrNameLst>
                                      </p:cBhvr>
                                      <p:to>
                                        <p:strVal val="visible"/>
                                      </p:to>
                                    </p:set>
                                    <p:animEffect transition="in" filter="blinds(horizontal)">
                                      <p:cBhvr>
                                        <p:cTn id="32" dur="500"/>
                                        <p:tgtEl>
                                          <p:spTgt spid="17"/>
                                        </p:tgtEl>
                                      </p:cBhvr>
                                    </p:animEffect>
                                  </p:childTnLst>
                                </p:cTn>
                              </p:par>
                              <p:par>
                                <p:cTn id="33" presetID="3" presetClass="entr" presetSubtype="10" fill="hold" grpId="0" nodeType="withEffect">
                                  <p:stCondLst>
                                    <p:cond delay="0"/>
                                  </p:stCondLst>
                                  <p:childTnLst>
                                    <p:set>
                                      <p:cBhvr>
                                        <p:cTn id="34" dur="1" fill="hold">
                                          <p:stCondLst>
                                            <p:cond delay="0"/>
                                          </p:stCondLst>
                                        </p:cTn>
                                        <p:tgtEl>
                                          <p:spTgt spid="18"/>
                                        </p:tgtEl>
                                        <p:attrNameLst>
                                          <p:attrName>style.visibility</p:attrName>
                                        </p:attrNameLst>
                                      </p:cBhvr>
                                      <p:to>
                                        <p:strVal val="visible"/>
                                      </p:to>
                                    </p:set>
                                    <p:animEffect transition="in" filter="blinds(horizontal)">
                                      <p:cBhvr>
                                        <p:cTn id="35" dur="500"/>
                                        <p:tgtEl>
                                          <p:spTgt spid="18"/>
                                        </p:tgtEl>
                                      </p:cBhvr>
                                    </p:animEffect>
                                  </p:childTnLst>
                                </p:cTn>
                              </p:par>
                              <p:par>
                                <p:cTn id="36" presetID="3" presetClass="entr" presetSubtype="10" fill="hold" grpId="0" nodeType="withEffect">
                                  <p:stCondLst>
                                    <p:cond delay="0"/>
                                  </p:stCondLst>
                                  <p:childTnLst>
                                    <p:set>
                                      <p:cBhvr>
                                        <p:cTn id="37" dur="1" fill="hold">
                                          <p:stCondLst>
                                            <p:cond delay="0"/>
                                          </p:stCondLst>
                                        </p:cTn>
                                        <p:tgtEl>
                                          <p:spTgt spid="19"/>
                                        </p:tgtEl>
                                        <p:attrNameLst>
                                          <p:attrName>style.visibility</p:attrName>
                                        </p:attrNameLst>
                                      </p:cBhvr>
                                      <p:to>
                                        <p:strVal val="visible"/>
                                      </p:to>
                                    </p:set>
                                    <p:animEffect transition="in" filter="blinds(horizontal)">
                                      <p:cBhvr>
                                        <p:cTn id="38" dur="500"/>
                                        <p:tgtEl>
                                          <p:spTgt spid="19"/>
                                        </p:tgtEl>
                                      </p:cBhvr>
                                    </p:animEffect>
                                  </p:childTnLst>
                                </p:cTn>
                              </p:par>
                              <p:par>
                                <p:cTn id="39" presetID="3" presetClass="entr" presetSubtype="10" fill="hold" grpId="0" nodeType="withEffect">
                                  <p:stCondLst>
                                    <p:cond delay="0"/>
                                  </p:stCondLst>
                                  <p:childTnLst>
                                    <p:set>
                                      <p:cBhvr>
                                        <p:cTn id="40" dur="1" fill="hold">
                                          <p:stCondLst>
                                            <p:cond delay="0"/>
                                          </p:stCondLst>
                                        </p:cTn>
                                        <p:tgtEl>
                                          <p:spTgt spid="20"/>
                                        </p:tgtEl>
                                        <p:attrNameLst>
                                          <p:attrName>style.visibility</p:attrName>
                                        </p:attrNameLst>
                                      </p:cBhvr>
                                      <p:to>
                                        <p:strVal val="visible"/>
                                      </p:to>
                                    </p:set>
                                    <p:animEffect transition="in" filter="blinds(horizontal)">
                                      <p:cBhvr>
                                        <p:cTn id="41" dur="500"/>
                                        <p:tgtEl>
                                          <p:spTgt spid="20"/>
                                        </p:tgtEl>
                                      </p:cBhvr>
                                    </p:animEffect>
                                  </p:childTnLst>
                                </p:cTn>
                              </p:par>
                              <p:par>
                                <p:cTn id="42" presetID="3" presetClass="entr" presetSubtype="10" fill="hold" nodeType="withEffect">
                                  <p:stCondLst>
                                    <p:cond delay="0"/>
                                  </p:stCondLst>
                                  <p:childTnLst>
                                    <p:set>
                                      <p:cBhvr>
                                        <p:cTn id="43" dur="1" fill="hold">
                                          <p:stCondLst>
                                            <p:cond delay="0"/>
                                          </p:stCondLst>
                                        </p:cTn>
                                        <p:tgtEl>
                                          <p:spTgt spid="21"/>
                                        </p:tgtEl>
                                        <p:attrNameLst>
                                          <p:attrName>style.visibility</p:attrName>
                                        </p:attrNameLst>
                                      </p:cBhvr>
                                      <p:to>
                                        <p:strVal val="visible"/>
                                      </p:to>
                                    </p:set>
                                    <p:animEffect transition="in" filter="blinds(horizontal)">
                                      <p:cBhvr>
                                        <p:cTn id="44" dur="500"/>
                                        <p:tgtEl>
                                          <p:spTgt spid="21"/>
                                        </p:tgtEl>
                                      </p:cBhvr>
                                    </p:animEffect>
                                  </p:childTnLst>
                                </p:cTn>
                              </p:par>
                              <p:par>
                                <p:cTn id="45" presetID="3" presetClass="entr" presetSubtype="10" fill="hold" grpId="0" nodeType="withEffect">
                                  <p:stCondLst>
                                    <p:cond delay="0"/>
                                  </p:stCondLst>
                                  <p:childTnLst>
                                    <p:set>
                                      <p:cBhvr>
                                        <p:cTn id="46" dur="1" fill="hold">
                                          <p:stCondLst>
                                            <p:cond delay="0"/>
                                          </p:stCondLst>
                                        </p:cTn>
                                        <p:tgtEl>
                                          <p:spTgt spid="22"/>
                                        </p:tgtEl>
                                        <p:attrNameLst>
                                          <p:attrName>style.visibility</p:attrName>
                                        </p:attrNameLst>
                                      </p:cBhvr>
                                      <p:to>
                                        <p:strVal val="visible"/>
                                      </p:to>
                                    </p:set>
                                    <p:animEffect transition="in" filter="blinds(horizontal)">
                                      <p:cBhvr>
                                        <p:cTn id="47" dur="500"/>
                                        <p:tgtEl>
                                          <p:spTgt spid="22"/>
                                        </p:tgtEl>
                                      </p:cBhvr>
                                    </p:animEffect>
                                  </p:childTnLst>
                                </p:cTn>
                              </p:par>
                              <p:par>
                                <p:cTn id="48" presetID="3" presetClass="entr" presetSubtype="10" fill="hold" nodeType="withEffect">
                                  <p:stCondLst>
                                    <p:cond delay="0"/>
                                  </p:stCondLst>
                                  <p:childTnLst>
                                    <p:set>
                                      <p:cBhvr>
                                        <p:cTn id="49" dur="1" fill="hold">
                                          <p:stCondLst>
                                            <p:cond delay="0"/>
                                          </p:stCondLst>
                                        </p:cTn>
                                        <p:tgtEl>
                                          <p:spTgt spid="24"/>
                                        </p:tgtEl>
                                        <p:attrNameLst>
                                          <p:attrName>style.visibility</p:attrName>
                                        </p:attrNameLst>
                                      </p:cBhvr>
                                      <p:to>
                                        <p:strVal val="visible"/>
                                      </p:to>
                                    </p:set>
                                    <p:animEffect transition="in" filter="blinds(horizontal)">
                                      <p:cBhvr>
                                        <p:cTn id="50" dur="500"/>
                                        <p:tgtEl>
                                          <p:spTgt spid="24"/>
                                        </p:tgtEl>
                                      </p:cBhvr>
                                    </p:animEffect>
                                  </p:childTnLst>
                                </p:cTn>
                              </p:par>
                              <p:par>
                                <p:cTn id="51" presetID="3" presetClass="entr" presetSubtype="10" fill="hold" nodeType="withEffect">
                                  <p:stCondLst>
                                    <p:cond delay="0"/>
                                  </p:stCondLst>
                                  <p:childTnLst>
                                    <p:set>
                                      <p:cBhvr>
                                        <p:cTn id="52" dur="1" fill="hold">
                                          <p:stCondLst>
                                            <p:cond delay="0"/>
                                          </p:stCondLst>
                                        </p:cTn>
                                        <p:tgtEl>
                                          <p:spTgt spid="26"/>
                                        </p:tgtEl>
                                        <p:attrNameLst>
                                          <p:attrName>style.visibility</p:attrName>
                                        </p:attrNameLst>
                                      </p:cBhvr>
                                      <p:to>
                                        <p:strVal val="visible"/>
                                      </p:to>
                                    </p:set>
                                    <p:animEffect transition="in" filter="blinds(horizontal)">
                                      <p:cBhvr>
                                        <p:cTn id="53" dur="500"/>
                                        <p:tgtEl>
                                          <p:spTgt spid="26"/>
                                        </p:tgtEl>
                                      </p:cBhvr>
                                    </p:animEffect>
                                  </p:childTnLst>
                                </p:cTn>
                              </p:par>
                              <p:par>
                                <p:cTn id="54" presetID="3" presetClass="entr" presetSubtype="10" fill="hold" nodeType="withEffect">
                                  <p:stCondLst>
                                    <p:cond delay="0"/>
                                  </p:stCondLst>
                                  <p:childTnLst>
                                    <p:set>
                                      <p:cBhvr>
                                        <p:cTn id="55" dur="1" fill="hold">
                                          <p:stCondLst>
                                            <p:cond delay="0"/>
                                          </p:stCondLst>
                                        </p:cTn>
                                        <p:tgtEl>
                                          <p:spTgt spid="28"/>
                                        </p:tgtEl>
                                        <p:attrNameLst>
                                          <p:attrName>style.visibility</p:attrName>
                                        </p:attrNameLst>
                                      </p:cBhvr>
                                      <p:to>
                                        <p:strVal val="visible"/>
                                      </p:to>
                                    </p:set>
                                    <p:animEffect transition="in" filter="blinds(horizontal)">
                                      <p:cBhvr>
                                        <p:cTn id="56" dur="5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0" grpId="0"/>
      <p:bldP spid="17" grpId="0" animBg="1"/>
      <p:bldP spid="18" grpId="0" animBg="1"/>
      <p:bldP spid="19" grpId="0" animBg="1"/>
      <p:bldP spid="20" grpId="0" animBg="1"/>
      <p:bldP spid="22"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7" name="Picture 7"/>
          <p:cNvPicPr>
            <a:picLocks noChangeAspect="1" noChangeArrowheads="1"/>
          </p:cNvPicPr>
          <p:nvPr/>
        </p:nvPicPr>
        <p:blipFill>
          <a:blip r:embed="rId4" cstate="print"/>
          <a:srcRect/>
          <a:stretch>
            <a:fillRect/>
          </a:stretch>
        </p:blipFill>
        <p:spPr bwMode="auto">
          <a:xfrm>
            <a:off x="533400" y="4963689"/>
            <a:ext cx="8155567" cy="1513311"/>
          </a:xfrm>
          <a:prstGeom prst="rect">
            <a:avLst/>
          </a:prstGeom>
          <a:noFill/>
          <a:ln w="9525">
            <a:noFill/>
            <a:miter lim="800000"/>
            <a:headEnd/>
            <a:tailEnd/>
          </a:ln>
        </p:spPr>
      </p:pic>
      <p:sp>
        <p:nvSpPr>
          <p:cNvPr id="2" name="Title 1"/>
          <p:cNvSpPr>
            <a:spLocks noGrp="1"/>
          </p:cNvSpPr>
          <p:nvPr>
            <p:ph type="title"/>
          </p:nvPr>
        </p:nvSpPr>
        <p:spPr/>
        <p:txBody>
          <a:bodyPr/>
          <a:lstStyle/>
          <a:p>
            <a:r>
              <a:rPr lang="en-US" dirty="0" smtClean="0"/>
              <a:t>Transient Contact Distribution</a:t>
            </a:r>
            <a:endParaRPr lang="en-US" dirty="0"/>
          </a:p>
        </p:txBody>
      </p:sp>
      <p:sp>
        <p:nvSpPr>
          <p:cNvPr id="3" name="Content Placeholder 2"/>
          <p:cNvSpPr>
            <a:spLocks noGrp="1"/>
          </p:cNvSpPr>
          <p:nvPr>
            <p:ph idx="1"/>
          </p:nvPr>
        </p:nvSpPr>
        <p:spPr/>
        <p:txBody>
          <a:bodyPr/>
          <a:lstStyle/>
          <a:p>
            <a:r>
              <a:rPr lang="en-US" sz="3000" dirty="0" smtClean="0"/>
              <a:t>Alternative appearances of on-period and off-period</a:t>
            </a:r>
          </a:p>
          <a:p>
            <a:pPr lvl="1"/>
            <a:r>
              <a:rPr lang="en-US" sz="2600" dirty="0" smtClean="0"/>
              <a:t>Contact process during on-periods is stable and predictable</a:t>
            </a:r>
          </a:p>
          <a:p>
            <a:pPr lvl="1"/>
            <a:r>
              <a:rPr lang="en-US" sz="2600" dirty="0" smtClean="0"/>
              <a:t>Contacts during off-periods are random and unpredictable</a:t>
            </a:r>
          </a:p>
          <a:p>
            <a:r>
              <a:rPr lang="en-US" sz="3000" dirty="0" smtClean="0"/>
              <a:t>On-period</a:t>
            </a:r>
          </a:p>
          <a:p>
            <a:pPr lvl="1"/>
            <a:r>
              <a:rPr lang="en-US" sz="2600" dirty="0" smtClean="0"/>
              <a:t>An on-period            is determined by a set     of contacts happened at time                        . </a:t>
            </a:r>
          </a:p>
          <a:p>
            <a:pPr lvl="1"/>
            <a:r>
              <a:rPr lang="en-US" sz="2600" dirty="0" smtClean="0"/>
              <a:t>For                          , </a:t>
            </a:r>
            <a:endParaRPr lang="en-US" sz="2600" dirty="0"/>
          </a:p>
        </p:txBody>
      </p:sp>
      <p:graphicFrame>
        <p:nvGraphicFramePr>
          <p:cNvPr id="4" name="Object 3"/>
          <p:cNvGraphicFramePr>
            <a:graphicFrameLocks noChangeAspect="1"/>
          </p:cNvGraphicFramePr>
          <p:nvPr/>
        </p:nvGraphicFramePr>
        <p:xfrm>
          <a:off x="2892425" y="3352800"/>
          <a:ext cx="765175" cy="381000"/>
        </p:xfrm>
        <a:graphic>
          <a:graphicData uri="http://schemas.openxmlformats.org/presentationml/2006/ole">
            <p:oleObj spid="_x0000_s5122" name="Formula" r:id="rId5" imgW="659160" imgH="329040" progId="Equation.Ribbit">
              <p:embed/>
            </p:oleObj>
          </a:graphicData>
        </a:graphic>
      </p:graphicFrame>
      <p:graphicFrame>
        <p:nvGraphicFramePr>
          <p:cNvPr id="5" name="Object 4"/>
          <p:cNvGraphicFramePr>
            <a:graphicFrameLocks noChangeAspect="1"/>
          </p:cNvGraphicFramePr>
          <p:nvPr/>
        </p:nvGraphicFramePr>
        <p:xfrm>
          <a:off x="6705600" y="3360738"/>
          <a:ext cx="255588" cy="336550"/>
        </p:xfrm>
        <a:graphic>
          <a:graphicData uri="http://schemas.openxmlformats.org/presentationml/2006/ole">
            <p:oleObj spid="_x0000_s5123" name="Formula" r:id="rId6" imgW="201960" imgH="265680" progId="Equation.Ribbit">
              <p:embed/>
            </p:oleObj>
          </a:graphicData>
        </a:graphic>
      </p:graphicFrame>
      <p:graphicFrame>
        <p:nvGraphicFramePr>
          <p:cNvPr id="6" name="Object 5"/>
          <p:cNvGraphicFramePr>
            <a:graphicFrameLocks noChangeAspect="1"/>
          </p:cNvGraphicFramePr>
          <p:nvPr/>
        </p:nvGraphicFramePr>
        <p:xfrm>
          <a:off x="3314700" y="3751263"/>
          <a:ext cx="1790700" cy="396875"/>
        </p:xfrm>
        <a:graphic>
          <a:graphicData uri="http://schemas.openxmlformats.org/presentationml/2006/ole">
            <p:oleObj spid="_x0000_s5124" name="Formula" r:id="rId7" imgW="1421280" imgH="315000" progId="Equation.Ribbit">
              <p:embed/>
            </p:oleObj>
          </a:graphicData>
        </a:graphic>
      </p:graphicFrame>
      <p:graphicFrame>
        <p:nvGraphicFramePr>
          <p:cNvPr id="7" name="Object 6"/>
          <p:cNvGraphicFramePr>
            <a:graphicFrameLocks noChangeAspect="1"/>
          </p:cNvGraphicFramePr>
          <p:nvPr/>
        </p:nvGraphicFramePr>
        <p:xfrm>
          <a:off x="1524000" y="4206344"/>
          <a:ext cx="1918276" cy="386293"/>
        </p:xfrm>
        <a:graphic>
          <a:graphicData uri="http://schemas.openxmlformats.org/presentationml/2006/ole">
            <p:oleObj spid="_x0000_s5125" name="Formula" r:id="rId8" imgW="1630800" imgH="329040" progId="Equation.Ribbit">
              <p:embed/>
            </p:oleObj>
          </a:graphicData>
        </a:graphic>
      </p:graphicFrame>
      <p:graphicFrame>
        <p:nvGraphicFramePr>
          <p:cNvPr id="8" name="Object 7"/>
          <p:cNvGraphicFramePr>
            <a:graphicFrameLocks noChangeAspect="1"/>
          </p:cNvGraphicFramePr>
          <p:nvPr/>
        </p:nvGraphicFramePr>
        <p:xfrm>
          <a:off x="3810000" y="4180801"/>
          <a:ext cx="2514600" cy="379693"/>
        </p:xfrm>
        <a:graphic>
          <a:graphicData uri="http://schemas.openxmlformats.org/presentationml/2006/ole">
            <p:oleObj spid="_x0000_s5126" name="Formula" r:id="rId9" imgW="1872000" imgH="282240" progId="Equation.Ribbit">
              <p:embed/>
            </p:oleObj>
          </a:graphicData>
        </a:graphic>
      </p:graphicFrame>
      <p:sp>
        <p:nvSpPr>
          <p:cNvPr id="11" name="TextBox 10"/>
          <p:cNvSpPr txBox="1"/>
          <p:nvPr/>
        </p:nvSpPr>
        <p:spPr>
          <a:xfrm>
            <a:off x="4882606" y="4582689"/>
            <a:ext cx="679994" cy="461665"/>
          </a:xfrm>
          <a:prstGeom prst="rect">
            <a:avLst/>
          </a:prstGeom>
          <a:noFill/>
        </p:spPr>
        <p:txBody>
          <a:bodyPr wrap="none" rtlCol="0">
            <a:spAutoFit/>
          </a:bodyPr>
          <a:lstStyle/>
          <a:p>
            <a:r>
              <a:rPr lang="en-US" sz="2400" dirty="0" smtClean="0">
                <a:solidFill>
                  <a:srgbClr val="FF0000"/>
                </a:solidFill>
                <a:latin typeface="Times New Roman" pitchFamily="18" charset="0"/>
                <a:cs typeface="Times New Roman" pitchFamily="18" charset="0"/>
              </a:rPr>
              <a:t>End</a:t>
            </a:r>
            <a:endParaRPr lang="en-US" sz="2400" dirty="0">
              <a:solidFill>
                <a:srgbClr val="FF0000"/>
              </a:solidFill>
              <a:latin typeface="Times New Roman" pitchFamily="18" charset="0"/>
              <a:cs typeface="Times New Roman" pitchFamily="18" charset="0"/>
            </a:endParaRPr>
          </a:p>
        </p:txBody>
      </p:sp>
      <p:sp>
        <p:nvSpPr>
          <p:cNvPr id="12" name="TextBox 11"/>
          <p:cNvSpPr txBox="1"/>
          <p:nvPr/>
        </p:nvSpPr>
        <p:spPr>
          <a:xfrm>
            <a:off x="4035647" y="4582689"/>
            <a:ext cx="764953" cy="461665"/>
          </a:xfrm>
          <a:prstGeom prst="rect">
            <a:avLst/>
          </a:prstGeom>
          <a:noFill/>
        </p:spPr>
        <p:txBody>
          <a:bodyPr wrap="none" rtlCol="0">
            <a:spAutoFit/>
          </a:bodyPr>
          <a:lstStyle/>
          <a:p>
            <a:r>
              <a:rPr lang="en-US" sz="2400" dirty="0" smtClean="0">
                <a:solidFill>
                  <a:srgbClr val="FF0000"/>
                </a:solidFill>
                <a:latin typeface="Times New Roman" pitchFamily="18" charset="0"/>
                <a:cs typeface="Times New Roman" pitchFamily="18" charset="0"/>
              </a:rPr>
              <a:t>Start</a:t>
            </a:r>
            <a:endParaRPr lang="en-US" sz="2400" dirty="0">
              <a:solidFill>
                <a:srgbClr val="FF0000"/>
              </a:solidFill>
              <a:latin typeface="Times New Roman" pitchFamily="18" charset="0"/>
              <a:cs typeface="Times New Roman" pitchFamily="18" charset="0"/>
            </a:endParaRPr>
          </a:p>
        </p:txBody>
      </p:sp>
      <p:cxnSp>
        <p:nvCxnSpPr>
          <p:cNvPr id="14" name="Straight Arrow Connector 13"/>
          <p:cNvCxnSpPr/>
          <p:nvPr/>
        </p:nvCxnSpPr>
        <p:spPr bwMode="auto">
          <a:xfrm>
            <a:off x="4419600" y="5649489"/>
            <a:ext cx="381000" cy="1588"/>
          </a:xfrm>
          <a:prstGeom prst="straightConnector1">
            <a:avLst/>
          </a:prstGeom>
          <a:solidFill>
            <a:schemeClr val="accent1"/>
          </a:solidFill>
          <a:ln w="38100" cap="flat" cmpd="sng" algn="ctr">
            <a:solidFill>
              <a:srgbClr val="FF0000"/>
            </a:solidFill>
            <a:prstDash val="solid"/>
            <a:round/>
            <a:headEnd type="arrow"/>
            <a:tailEnd type="arrow"/>
          </a:ln>
          <a:effectLst/>
        </p:spPr>
      </p:cxnSp>
      <p:cxnSp>
        <p:nvCxnSpPr>
          <p:cNvPr id="15" name="Straight Arrow Connector 14"/>
          <p:cNvCxnSpPr/>
          <p:nvPr/>
        </p:nvCxnSpPr>
        <p:spPr bwMode="auto">
          <a:xfrm>
            <a:off x="5257800" y="5649489"/>
            <a:ext cx="1905000" cy="1588"/>
          </a:xfrm>
          <a:prstGeom prst="straightConnector1">
            <a:avLst/>
          </a:prstGeom>
          <a:solidFill>
            <a:schemeClr val="accent1"/>
          </a:solidFill>
          <a:ln w="38100" cap="flat" cmpd="sng" algn="ctr">
            <a:solidFill>
              <a:srgbClr val="FF0000"/>
            </a:solidFill>
            <a:prstDash val="solid"/>
            <a:round/>
            <a:headEnd type="arrow"/>
            <a:tailEnd type="arrow"/>
          </a:ln>
          <a:effectLst/>
        </p:spPr>
      </p:cxnSp>
      <p:cxnSp>
        <p:nvCxnSpPr>
          <p:cNvPr id="19" name="Straight Arrow Connector 18"/>
          <p:cNvCxnSpPr/>
          <p:nvPr/>
        </p:nvCxnSpPr>
        <p:spPr bwMode="auto">
          <a:xfrm rot="5400000">
            <a:off x="4264248" y="5267695"/>
            <a:ext cx="304799" cy="1588"/>
          </a:xfrm>
          <a:prstGeom prst="straightConnector1">
            <a:avLst/>
          </a:prstGeom>
          <a:solidFill>
            <a:schemeClr val="accent1"/>
          </a:solidFill>
          <a:ln w="38100" cap="flat" cmpd="sng" algn="ctr">
            <a:solidFill>
              <a:srgbClr val="FF0000"/>
            </a:solidFill>
            <a:prstDash val="solid"/>
            <a:round/>
            <a:headEnd type="none" w="med" len="med"/>
            <a:tailEnd type="arrow"/>
          </a:ln>
          <a:effectLst/>
        </p:spPr>
      </p:cxnSp>
      <p:cxnSp>
        <p:nvCxnSpPr>
          <p:cNvPr id="21" name="Straight Arrow Connector 20"/>
          <p:cNvCxnSpPr/>
          <p:nvPr/>
        </p:nvCxnSpPr>
        <p:spPr bwMode="auto">
          <a:xfrm rot="5400000">
            <a:off x="5105401" y="5268488"/>
            <a:ext cx="304799" cy="1588"/>
          </a:xfrm>
          <a:prstGeom prst="straightConnector1">
            <a:avLst/>
          </a:prstGeom>
          <a:solidFill>
            <a:schemeClr val="accent1"/>
          </a:solidFill>
          <a:ln w="38100" cap="flat" cmpd="sng" algn="ctr">
            <a:solidFill>
              <a:srgbClr val="FF0000"/>
            </a:solidFill>
            <a:prstDash val="solid"/>
            <a:round/>
            <a:headEnd type="none" w="med" len="med"/>
            <a:tailEnd type="arrow"/>
          </a:ln>
          <a:effectLst/>
        </p:spPr>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5127"/>
                                        </p:tgtEl>
                                        <p:attrNameLst>
                                          <p:attrName>style.visibility</p:attrName>
                                        </p:attrNameLst>
                                      </p:cBhvr>
                                      <p:to>
                                        <p:strVal val="visible"/>
                                      </p:to>
                                    </p:set>
                                    <p:animEffect transition="in" filter="blinds(horizontal)">
                                      <p:cBhvr>
                                        <p:cTn id="7" dur="500"/>
                                        <p:tgtEl>
                                          <p:spTgt spid="5127"/>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blinds(horizontal)">
                                      <p:cBhvr>
                                        <p:cTn id="12" dur="500"/>
                                        <p:tgtEl>
                                          <p:spTgt spid="12"/>
                                        </p:tgtEl>
                                      </p:cBhvr>
                                    </p:animEffect>
                                  </p:childTnLst>
                                </p:cTn>
                              </p:par>
                              <p:par>
                                <p:cTn id="13" presetID="22" presetClass="entr" presetSubtype="1" fill="hold" nodeType="withEffect">
                                  <p:stCondLst>
                                    <p:cond delay="0"/>
                                  </p:stCondLst>
                                  <p:childTnLst>
                                    <p:set>
                                      <p:cBhvr>
                                        <p:cTn id="14" dur="1" fill="hold">
                                          <p:stCondLst>
                                            <p:cond delay="0"/>
                                          </p:stCondLst>
                                        </p:cTn>
                                        <p:tgtEl>
                                          <p:spTgt spid="19"/>
                                        </p:tgtEl>
                                        <p:attrNameLst>
                                          <p:attrName>style.visibility</p:attrName>
                                        </p:attrNameLst>
                                      </p:cBhvr>
                                      <p:to>
                                        <p:strVal val="visible"/>
                                      </p:to>
                                    </p:set>
                                    <p:animEffect transition="in" filter="wipe(up)">
                                      <p:cBhvr>
                                        <p:cTn id="15" dur="500"/>
                                        <p:tgtEl>
                                          <p:spTgt spid="19"/>
                                        </p:tgtEl>
                                      </p:cBhvr>
                                    </p:animEffect>
                                  </p:childTnLst>
                                </p:cTn>
                              </p:par>
                              <p:par>
                                <p:cTn id="16" presetID="8" presetClass="entr" presetSubtype="32" fill="hold" nodeType="withEffect">
                                  <p:stCondLst>
                                    <p:cond delay="0"/>
                                  </p:stCondLst>
                                  <p:childTnLst>
                                    <p:set>
                                      <p:cBhvr>
                                        <p:cTn id="17" dur="1" fill="hold">
                                          <p:stCondLst>
                                            <p:cond delay="0"/>
                                          </p:stCondLst>
                                        </p:cTn>
                                        <p:tgtEl>
                                          <p:spTgt spid="14"/>
                                        </p:tgtEl>
                                        <p:attrNameLst>
                                          <p:attrName>style.visibility</p:attrName>
                                        </p:attrNameLst>
                                      </p:cBhvr>
                                      <p:to>
                                        <p:strVal val="visible"/>
                                      </p:to>
                                    </p:set>
                                    <p:animEffect transition="in" filter="diamond(out)">
                                      <p:cBhvr>
                                        <p:cTn id="18" dur="1000"/>
                                        <p:tgtEl>
                                          <p:spTgt spid="14"/>
                                        </p:tgtEl>
                                      </p:cBhvr>
                                    </p:animEffect>
                                  </p:childTnLst>
                                </p:cTn>
                              </p:par>
                            </p:childTnLst>
                          </p:cTn>
                        </p:par>
                      </p:childTnLst>
                    </p:cTn>
                  </p:par>
                  <p:par>
                    <p:cTn id="19" fill="hold">
                      <p:stCondLst>
                        <p:cond delay="indefinite"/>
                      </p:stCondLst>
                      <p:childTnLst>
                        <p:par>
                          <p:cTn id="20" fill="hold">
                            <p:stCondLst>
                              <p:cond delay="0"/>
                            </p:stCondLst>
                            <p:childTnLst>
                              <p:par>
                                <p:cTn id="21" presetID="3" presetClass="entr" presetSubtype="10" fill="hold" grpId="0" nodeType="clickEffect">
                                  <p:stCondLst>
                                    <p:cond delay="0"/>
                                  </p:stCondLst>
                                  <p:childTnLst>
                                    <p:set>
                                      <p:cBhvr>
                                        <p:cTn id="22" dur="1" fill="hold">
                                          <p:stCondLst>
                                            <p:cond delay="0"/>
                                          </p:stCondLst>
                                        </p:cTn>
                                        <p:tgtEl>
                                          <p:spTgt spid="11"/>
                                        </p:tgtEl>
                                        <p:attrNameLst>
                                          <p:attrName>style.visibility</p:attrName>
                                        </p:attrNameLst>
                                      </p:cBhvr>
                                      <p:to>
                                        <p:strVal val="visible"/>
                                      </p:to>
                                    </p:set>
                                    <p:animEffect transition="in" filter="blinds(horizontal)">
                                      <p:cBhvr>
                                        <p:cTn id="23" dur="500"/>
                                        <p:tgtEl>
                                          <p:spTgt spid="11"/>
                                        </p:tgtEl>
                                      </p:cBhvr>
                                    </p:animEffect>
                                  </p:childTnLst>
                                </p:cTn>
                              </p:par>
                              <p:par>
                                <p:cTn id="24" presetID="22" presetClass="entr" presetSubtype="1" fill="hold" nodeType="withEffect">
                                  <p:stCondLst>
                                    <p:cond delay="0"/>
                                  </p:stCondLst>
                                  <p:childTnLst>
                                    <p:set>
                                      <p:cBhvr>
                                        <p:cTn id="25" dur="1" fill="hold">
                                          <p:stCondLst>
                                            <p:cond delay="0"/>
                                          </p:stCondLst>
                                        </p:cTn>
                                        <p:tgtEl>
                                          <p:spTgt spid="21"/>
                                        </p:tgtEl>
                                        <p:attrNameLst>
                                          <p:attrName>style.visibility</p:attrName>
                                        </p:attrNameLst>
                                      </p:cBhvr>
                                      <p:to>
                                        <p:strVal val="visible"/>
                                      </p:to>
                                    </p:set>
                                    <p:animEffect transition="in" filter="wipe(up)">
                                      <p:cBhvr>
                                        <p:cTn id="26" dur="500"/>
                                        <p:tgtEl>
                                          <p:spTgt spid="21"/>
                                        </p:tgtEl>
                                      </p:cBhvr>
                                    </p:animEffect>
                                  </p:childTnLst>
                                </p:cTn>
                              </p:par>
                              <p:par>
                                <p:cTn id="27" presetID="8" presetClass="entr" presetSubtype="32" fill="hold" nodeType="withEffect">
                                  <p:stCondLst>
                                    <p:cond delay="0"/>
                                  </p:stCondLst>
                                  <p:childTnLst>
                                    <p:set>
                                      <p:cBhvr>
                                        <p:cTn id="28" dur="1" fill="hold">
                                          <p:stCondLst>
                                            <p:cond delay="0"/>
                                          </p:stCondLst>
                                        </p:cTn>
                                        <p:tgtEl>
                                          <p:spTgt spid="15"/>
                                        </p:tgtEl>
                                        <p:attrNameLst>
                                          <p:attrName>style.visibility</p:attrName>
                                        </p:attrNameLst>
                                      </p:cBhvr>
                                      <p:to>
                                        <p:strVal val="visible"/>
                                      </p:to>
                                    </p:set>
                                    <p:animEffect transition="in" filter="diamond(out)">
                                      <p:cBhvr>
                                        <p:cTn id="29" dur="1000"/>
                                        <p:tgtEl>
                                          <p:spTgt spid="15"/>
                                        </p:tgtEl>
                                      </p:cBhvr>
                                    </p:animEffect>
                                  </p:childTnLst>
                                </p:cTn>
                              </p:par>
                            </p:childTnLst>
                          </p:cTn>
                        </p:par>
                      </p:childTnLst>
                    </p:cTn>
                  </p:par>
                  <p:par>
                    <p:cTn id="30" fill="hold">
                      <p:stCondLst>
                        <p:cond delay="indefinite"/>
                      </p:stCondLst>
                      <p:childTnLst>
                        <p:par>
                          <p:cTn id="31" fill="hold">
                            <p:stCondLst>
                              <p:cond delay="0"/>
                            </p:stCondLst>
                            <p:childTnLst>
                              <p:par>
                                <p:cTn id="32" presetID="3" presetClass="entr" presetSubtype="10" fill="hold" nodeType="clickEffect">
                                  <p:stCondLst>
                                    <p:cond delay="0"/>
                                  </p:stCondLst>
                                  <p:childTnLst>
                                    <p:set>
                                      <p:cBhvr>
                                        <p:cTn id="33" dur="1" fill="hold">
                                          <p:stCondLst>
                                            <p:cond delay="0"/>
                                          </p:stCondLst>
                                        </p:cTn>
                                        <p:tgtEl>
                                          <p:spTgt spid="3">
                                            <p:txEl>
                                              <p:pRg st="3" end="3"/>
                                            </p:txEl>
                                          </p:spTgt>
                                        </p:tgtEl>
                                        <p:attrNameLst>
                                          <p:attrName>style.visibility</p:attrName>
                                        </p:attrNameLst>
                                      </p:cBhvr>
                                      <p:to>
                                        <p:strVal val="visible"/>
                                      </p:to>
                                    </p:set>
                                    <p:animEffect transition="in" filter="blinds(horizontal)">
                                      <p:cBhvr>
                                        <p:cTn id="34" dur="500"/>
                                        <p:tgtEl>
                                          <p:spTgt spid="3">
                                            <p:txEl>
                                              <p:pRg st="3" end="3"/>
                                            </p:txEl>
                                          </p:spTgt>
                                        </p:tgtEl>
                                      </p:cBhvr>
                                    </p:animEffect>
                                  </p:childTnLst>
                                </p:cTn>
                              </p:par>
                              <p:par>
                                <p:cTn id="35" presetID="3" presetClass="entr" presetSubtype="10" fill="hold" nodeType="withEffect">
                                  <p:stCondLst>
                                    <p:cond delay="0"/>
                                  </p:stCondLst>
                                  <p:childTnLst>
                                    <p:set>
                                      <p:cBhvr>
                                        <p:cTn id="36" dur="1" fill="hold">
                                          <p:stCondLst>
                                            <p:cond delay="0"/>
                                          </p:stCondLst>
                                        </p:cTn>
                                        <p:tgtEl>
                                          <p:spTgt spid="3">
                                            <p:txEl>
                                              <p:pRg st="4" end="4"/>
                                            </p:txEl>
                                          </p:spTgt>
                                        </p:tgtEl>
                                        <p:attrNameLst>
                                          <p:attrName>style.visibility</p:attrName>
                                        </p:attrNameLst>
                                      </p:cBhvr>
                                      <p:to>
                                        <p:strVal val="visible"/>
                                      </p:to>
                                    </p:set>
                                    <p:animEffect transition="in" filter="blinds(horizontal)">
                                      <p:cBhvr>
                                        <p:cTn id="37" dur="500"/>
                                        <p:tgtEl>
                                          <p:spTgt spid="3">
                                            <p:txEl>
                                              <p:pRg st="4" end="4"/>
                                            </p:txEl>
                                          </p:spTgt>
                                        </p:tgtEl>
                                      </p:cBhvr>
                                    </p:animEffect>
                                  </p:childTnLst>
                                </p:cTn>
                              </p:par>
                              <p:par>
                                <p:cTn id="38" presetID="3" presetClass="entr" presetSubtype="10" fill="hold" nodeType="withEffect">
                                  <p:stCondLst>
                                    <p:cond delay="0"/>
                                  </p:stCondLst>
                                  <p:childTnLst>
                                    <p:set>
                                      <p:cBhvr>
                                        <p:cTn id="39" dur="1" fill="hold">
                                          <p:stCondLst>
                                            <p:cond delay="0"/>
                                          </p:stCondLst>
                                        </p:cTn>
                                        <p:tgtEl>
                                          <p:spTgt spid="3">
                                            <p:txEl>
                                              <p:pRg st="5" end="5"/>
                                            </p:txEl>
                                          </p:spTgt>
                                        </p:tgtEl>
                                        <p:attrNameLst>
                                          <p:attrName>style.visibility</p:attrName>
                                        </p:attrNameLst>
                                      </p:cBhvr>
                                      <p:to>
                                        <p:strVal val="visible"/>
                                      </p:to>
                                    </p:set>
                                    <p:animEffect transition="in" filter="blinds(horizontal)">
                                      <p:cBhvr>
                                        <p:cTn id="40" dur="500"/>
                                        <p:tgtEl>
                                          <p:spTgt spid="3">
                                            <p:txEl>
                                              <p:pRg st="5" end="5"/>
                                            </p:txEl>
                                          </p:spTgt>
                                        </p:tgtEl>
                                      </p:cBhvr>
                                    </p:animEffect>
                                  </p:childTnLst>
                                </p:cTn>
                              </p:par>
                              <p:par>
                                <p:cTn id="41" presetID="3" presetClass="entr" presetSubtype="10" fill="hold" nodeType="withEffect">
                                  <p:stCondLst>
                                    <p:cond delay="0"/>
                                  </p:stCondLst>
                                  <p:childTnLst>
                                    <p:set>
                                      <p:cBhvr>
                                        <p:cTn id="42" dur="1" fill="hold">
                                          <p:stCondLst>
                                            <p:cond delay="0"/>
                                          </p:stCondLst>
                                        </p:cTn>
                                        <p:tgtEl>
                                          <p:spTgt spid="4"/>
                                        </p:tgtEl>
                                        <p:attrNameLst>
                                          <p:attrName>style.visibility</p:attrName>
                                        </p:attrNameLst>
                                      </p:cBhvr>
                                      <p:to>
                                        <p:strVal val="visible"/>
                                      </p:to>
                                    </p:set>
                                    <p:animEffect transition="in" filter="blinds(horizontal)">
                                      <p:cBhvr>
                                        <p:cTn id="43" dur="500"/>
                                        <p:tgtEl>
                                          <p:spTgt spid="4"/>
                                        </p:tgtEl>
                                      </p:cBhvr>
                                    </p:animEffect>
                                  </p:childTnLst>
                                </p:cTn>
                              </p:par>
                              <p:par>
                                <p:cTn id="44" presetID="3" presetClass="entr" presetSubtype="10" fill="hold" nodeType="withEffect">
                                  <p:stCondLst>
                                    <p:cond delay="0"/>
                                  </p:stCondLst>
                                  <p:childTnLst>
                                    <p:set>
                                      <p:cBhvr>
                                        <p:cTn id="45" dur="1" fill="hold">
                                          <p:stCondLst>
                                            <p:cond delay="0"/>
                                          </p:stCondLst>
                                        </p:cTn>
                                        <p:tgtEl>
                                          <p:spTgt spid="6"/>
                                        </p:tgtEl>
                                        <p:attrNameLst>
                                          <p:attrName>style.visibility</p:attrName>
                                        </p:attrNameLst>
                                      </p:cBhvr>
                                      <p:to>
                                        <p:strVal val="visible"/>
                                      </p:to>
                                    </p:set>
                                    <p:animEffect transition="in" filter="blinds(horizontal)">
                                      <p:cBhvr>
                                        <p:cTn id="46" dur="500"/>
                                        <p:tgtEl>
                                          <p:spTgt spid="6"/>
                                        </p:tgtEl>
                                      </p:cBhvr>
                                    </p:animEffect>
                                  </p:childTnLst>
                                </p:cTn>
                              </p:par>
                              <p:par>
                                <p:cTn id="47" presetID="3" presetClass="entr" presetSubtype="10" fill="hold" nodeType="withEffect">
                                  <p:stCondLst>
                                    <p:cond delay="0"/>
                                  </p:stCondLst>
                                  <p:childTnLst>
                                    <p:set>
                                      <p:cBhvr>
                                        <p:cTn id="48" dur="1" fill="hold">
                                          <p:stCondLst>
                                            <p:cond delay="0"/>
                                          </p:stCondLst>
                                        </p:cTn>
                                        <p:tgtEl>
                                          <p:spTgt spid="5"/>
                                        </p:tgtEl>
                                        <p:attrNameLst>
                                          <p:attrName>style.visibility</p:attrName>
                                        </p:attrNameLst>
                                      </p:cBhvr>
                                      <p:to>
                                        <p:strVal val="visible"/>
                                      </p:to>
                                    </p:set>
                                    <p:animEffect transition="in" filter="blinds(horizontal)">
                                      <p:cBhvr>
                                        <p:cTn id="49" dur="500"/>
                                        <p:tgtEl>
                                          <p:spTgt spid="5"/>
                                        </p:tgtEl>
                                      </p:cBhvr>
                                    </p:animEffect>
                                  </p:childTnLst>
                                </p:cTn>
                              </p:par>
                              <p:par>
                                <p:cTn id="50" presetID="3" presetClass="entr" presetSubtype="10" fill="hold" nodeType="withEffect">
                                  <p:stCondLst>
                                    <p:cond delay="0"/>
                                  </p:stCondLst>
                                  <p:childTnLst>
                                    <p:set>
                                      <p:cBhvr>
                                        <p:cTn id="51" dur="1" fill="hold">
                                          <p:stCondLst>
                                            <p:cond delay="0"/>
                                          </p:stCondLst>
                                        </p:cTn>
                                        <p:tgtEl>
                                          <p:spTgt spid="8"/>
                                        </p:tgtEl>
                                        <p:attrNameLst>
                                          <p:attrName>style.visibility</p:attrName>
                                        </p:attrNameLst>
                                      </p:cBhvr>
                                      <p:to>
                                        <p:strVal val="visible"/>
                                      </p:to>
                                    </p:set>
                                    <p:animEffect transition="in" filter="blinds(horizontal)">
                                      <p:cBhvr>
                                        <p:cTn id="52" dur="500"/>
                                        <p:tgtEl>
                                          <p:spTgt spid="8"/>
                                        </p:tgtEl>
                                      </p:cBhvr>
                                    </p:animEffect>
                                  </p:childTnLst>
                                </p:cTn>
                              </p:par>
                              <p:par>
                                <p:cTn id="53" presetID="3" presetClass="entr" presetSubtype="10" fill="hold" nodeType="withEffect">
                                  <p:stCondLst>
                                    <p:cond delay="0"/>
                                  </p:stCondLst>
                                  <p:childTnLst>
                                    <p:set>
                                      <p:cBhvr>
                                        <p:cTn id="54" dur="1" fill="hold">
                                          <p:stCondLst>
                                            <p:cond delay="0"/>
                                          </p:stCondLst>
                                        </p:cTn>
                                        <p:tgtEl>
                                          <p:spTgt spid="7"/>
                                        </p:tgtEl>
                                        <p:attrNameLst>
                                          <p:attrName>style.visibility</p:attrName>
                                        </p:attrNameLst>
                                      </p:cBhvr>
                                      <p:to>
                                        <p:strVal val="visible"/>
                                      </p:to>
                                    </p:set>
                                    <p:animEffect transition="in" filter="blinds(horizontal)">
                                      <p:cBhvr>
                                        <p:cTn id="55"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Distribution of On/Off-Period Length</a:t>
            </a:r>
            <a:endParaRPr lang="en-US" dirty="0"/>
          </a:p>
        </p:txBody>
      </p:sp>
      <p:sp>
        <p:nvSpPr>
          <p:cNvPr id="3" name="Content Placeholder 2"/>
          <p:cNvSpPr>
            <a:spLocks noGrp="1"/>
          </p:cNvSpPr>
          <p:nvPr>
            <p:ph idx="1"/>
          </p:nvPr>
        </p:nvSpPr>
        <p:spPr/>
        <p:txBody>
          <a:bodyPr/>
          <a:lstStyle/>
          <a:p>
            <a:r>
              <a:rPr lang="en-US" dirty="0" smtClean="0"/>
              <a:t>Accurately approximated by normal distribution</a:t>
            </a:r>
          </a:p>
          <a:p>
            <a:endParaRPr lang="en-US" sz="2800" dirty="0" smtClean="0"/>
          </a:p>
          <a:p>
            <a:endParaRPr lang="en-US" sz="2800" dirty="0" smtClean="0"/>
          </a:p>
          <a:p>
            <a:endParaRPr lang="en-US" sz="2800" dirty="0" smtClean="0"/>
          </a:p>
          <a:p>
            <a:endParaRPr lang="en-US" sz="2800" dirty="0" smtClean="0"/>
          </a:p>
          <a:p>
            <a:endParaRPr lang="en-US" sz="2800" dirty="0" smtClean="0"/>
          </a:p>
          <a:p>
            <a:endParaRPr lang="en-US" sz="2800" dirty="0" smtClean="0"/>
          </a:p>
          <a:p>
            <a:endParaRPr lang="en-US" sz="2800" dirty="0" smtClean="0"/>
          </a:p>
          <a:p>
            <a:pPr lvl="1"/>
            <a:endParaRPr lang="en-US" sz="2400" dirty="0" smtClean="0"/>
          </a:p>
          <a:p>
            <a:pPr lvl="1"/>
            <a:r>
              <a:rPr lang="en-US" sz="2400" dirty="0" smtClean="0"/>
              <a:t>                                 hours for both traces</a:t>
            </a:r>
            <a:endParaRPr lang="en-US" sz="2400" dirty="0"/>
          </a:p>
        </p:txBody>
      </p:sp>
      <p:pic>
        <p:nvPicPr>
          <p:cNvPr id="38916" name="Picture 4"/>
          <p:cNvPicPr>
            <a:picLocks noChangeAspect="1" noChangeArrowheads="1"/>
          </p:cNvPicPr>
          <p:nvPr/>
        </p:nvPicPr>
        <p:blipFill>
          <a:blip r:embed="rId4" cstate="print"/>
          <a:srcRect/>
          <a:stretch>
            <a:fillRect/>
          </a:stretch>
        </p:blipFill>
        <p:spPr bwMode="auto">
          <a:xfrm>
            <a:off x="304800" y="1970777"/>
            <a:ext cx="7696200" cy="3818675"/>
          </a:xfrm>
          <a:prstGeom prst="rect">
            <a:avLst/>
          </a:prstGeom>
          <a:noFill/>
          <a:ln w="9525">
            <a:noFill/>
            <a:miter lim="800000"/>
            <a:headEnd/>
            <a:tailEnd/>
          </a:ln>
        </p:spPr>
      </p:pic>
      <p:sp>
        <p:nvSpPr>
          <p:cNvPr id="5" name="TextBox 4"/>
          <p:cNvSpPr txBox="1"/>
          <p:nvPr/>
        </p:nvSpPr>
        <p:spPr>
          <a:xfrm>
            <a:off x="2819400" y="5105400"/>
            <a:ext cx="2714205" cy="461665"/>
          </a:xfrm>
          <a:prstGeom prst="rect">
            <a:avLst/>
          </a:prstGeom>
          <a:noFill/>
        </p:spPr>
        <p:txBody>
          <a:bodyPr wrap="none" rtlCol="0">
            <a:spAutoFit/>
          </a:bodyPr>
          <a:lstStyle/>
          <a:p>
            <a:r>
              <a:rPr lang="en-US" sz="2400" dirty="0" smtClean="0">
                <a:solidFill>
                  <a:srgbClr val="0000FF"/>
                </a:solidFill>
                <a:latin typeface="Times New Roman" pitchFamily="18" charset="0"/>
                <a:cs typeface="Times New Roman" pitchFamily="18" charset="0"/>
              </a:rPr>
              <a:t>On-periods are short</a:t>
            </a:r>
            <a:endParaRPr lang="en-US" sz="2400" dirty="0">
              <a:solidFill>
                <a:srgbClr val="0000FF"/>
              </a:solidFill>
              <a:latin typeface="Times New Roman" pitchFamily="18" charset="0"/>
              <a:cs typeface="Times New Roman" pitchFamily="18" charset="0"/>
            </a:endParaRPr>
          </a:p>
        </p:txBody>
      </p:sp>
      <p:cxnSp>
        <p:nvCxnSpPr>
          <p:cNvPr id="6" name="Straight Connector 11"/>
          <p:cNvCxnSpPr/>
          <p:nvPr/>
        </p:nvCxnSpPr>
        <p:spPr bwMode="auto">
          <a:xfrm>
            <a:off x="1524000" y="3124200"/>
            <a:ext cx="2133600" cy="1981200"/>
          </a:xfrm>
          <a:prstGeom prst="line">
            <a:avLst/>
          </a:prstGeom>
          <a:solidFill>
            <a:schemeClr val="accent1"/>
          </a:solidFill>
          <a:ln w="38100" cap="flat" cmpd="sng" algn="ctr">
            <a:solidFill>
              <a:srgbClr val="0000FF"/>
            </a:solidFill>
            <a:prstDash val="solid"/>
            <a:round/>
            <a:headEnd type="none" w="med" len="med"/>
            <a:tailEnd type="none" w="med" len="med"/>
          </a:ln>
          <a:effectLst/>
        </p:spPr>
      </p:cxnSp>
      <p:graphicFrame>
        <p:nvGraphicFramePr>
          <p:cNvPr id="87041" name="Object 1"/>
          <p:cNvGraphicFramePr>
            <a:graphicFrameLocks noChangeAspect="1"/>
          </p:cNvGraphicFramePr>
          <p:nvPr/>
        </p:nvGraphicFramePr>
        <p:xfrm>
          <a:off x="1066800" y="6019800"/>
          <a:ext cx="2285999" cy="362696"/>
        </p:xfrm>
        <a:graphic>
          <a:graphicData uri="http://schemas.openxmlformats.org/presentationml/2006/ole">
            <p:oleObj spid="_x0000_s87041" name="Formula" r:id="rId5" imgW="1832760" imgH="292320" progId="Equation.Ribbit">
              <p:embed/>
            </p:oleObj>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linds(horizontal)">
                                      <p:cBhvr>
                                        <p:cTn id="7" dur="500"/>
                                        <p:tgtEl>
                                          <p:spTgt spid="5"/>
                                        </p:tgtEl>
                                      </p:cBhvr>
                                    </p:animEffect>
                                  </p:childTnLst>
                                </p:cTn>
                              </p:par>
                              <p:par>
                                <p:cTn id="8" presetID="3" presetClass="entr" presetSubtype="10" fill="hold"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blinds(horizontal)">
                                      <p:cBhvr>
                                        <p:cTn id="10" dur="500"/>
                                        <p:tgtEl>
                                          <p:spTgt spid="6"/>
                                        </p:tgtEl>
                                      </p:cBhvr>
                                    </p:animEffect>
                                  </p:childTnLst>
                                </p:cTn>
                              </p:par>
                            </p:childTnLst>
                          </p:cTn>
                        </p:par>
                      </p:childTnLst>
                    </p:cTn>
                  </p:par>
                  <p:par>
                    <p:cTn id="11" fill="hold">
                      <p:stCondLst>
                        <p:cond delay="indefinite"/>
                      </p:stCondLst>
                      <p:childTnLst>
                        <p:par>
                          <p:cTn id="12" fill="hold">
                            <p:stCondLst>
                              <p:cond delay="0"/>
                            </p:stCondLst>
                            <p:childTnLst>
                              <p:par>
                                <p:cTn id="13" presetID="3" presetClass="entr" presetSubtype="10" fill="hold" nodeType="clickEffect">
                                  <p:stCondLst>
                                    <p:cond delay="0"/>
                                  </p:stCondLst>
                                  <p:childTnLst>
                                    <p:set>
                                      <p:cBhvr>
                                        <p:cTn id="14" dur="1" fill="hold">
                                          <p:stCondLst>
                                            <p:cond delay="0"/>
                                          </p:stCondLst>
                                        </p:cTn>
                                        <p:tgtEl>
                                          <p:spTgt spid="87041"/>
                                        </p:tgtEl>
                                        <p:attrNameLst>
                                          <p:attrName>style.visibility</p:attrName>
                                        </p:attrNameLst>
                                      </p:cBhvr>
                                      <p:to>
                                        <p:strVal val="visible"/>
                                      </p:to>
                                    </p:set>
                                    <p:animEffect transition="in" filter="blinds(horizontal)">
                                      <p:cBhvr>
                                        <p:cTn id="15" dur="500"/>
                                        <p:tgtEl>
                                          <p:spTgt spid="87041"/>
                                        </p:tgtEl>
                                      </p:cBhvr>
                                    </p:animEffect>
                                  </p:childTnLst>
                                </p:cTn>
                              </p:par>
                              <p:par>
                                <p:cTn id="16" presetID="3" presetClass="entr" presetSubtype="10" fill="hold" nodeType="withEffect">
                                  <p:stCondLst>
                                    <p:cond delay="0"/>
                                  </p:stCondLst>
                                  <p:childTnLst>
                                    <p:set>
                                      <p:cBhvr>
                                        <p:cTn id="17" dur="1" fill="hold">
                                          <p:stCondLst>
                                            <p:cond delay="0"/>
                                          </p:stCondLst>
                                        </p:cTn>
                                        <p:tgtEl>
                                          <p:spTgt spid="3">
                                            <p:txEl>
                                              <p:pRg st="9" end="9"/>
                                            </p:txEl>
                                          </p:spTgt>
                                        </p:tgtEl>
                                        <p:attrNameLst>
                                          <p:attrName>style.visibility</p:attrName>
                                        </p:attrNameLst>
                                      </p:cBhvr>
                                      <p:to>
                                        <p:strVal val="visible"/>
                                      </p:to>
                                    </p:set>
                                    <p:animEffect transition="in" filter="blinds(horizontal)">
                                      <p:cBhvr>
                                        <p:cTn id="18" dur="500"/>
                                        <p:tgtEl>
                                          <p:spTgt spid="3">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Transient Connectivity</a:t>
            </a:r>
            <a:endParaRPr lang="en-US" dirty="0"/>
          </a:p>
        </p:txBody>
      </p:sp>
      <p:sp>
        <p:nvSpPr>
          <p:cNvPr id="3" name="Content Placeholder 2"/>
          <p:cNvSpPr>
            <a:spLocks noGrp="1"/>
          </p:cNvSpPr>
          <p:nvPr>
            <p:ph idx="1"/>
          </p:nvPr>
        </p:nvSpPr>
        <p:spPr/>
        <p:txBody>
          <a:bodyPr/>
          <a:lstStyle/>
          <a:p>
            <a:r>
              <a:rPr lang="en-US" dirty="0" smtClean="0"/>
              <a:t>Distribution of contact duration</a:t>
            </a:r>
          </a:p>
          <a:p>
            <a:pPr lvl="1"/>
            <a:r>
              <a:rPr lang="en-US" dirty="0" smtClean="0"/>
              <a:t>Many contacts with non-negligible duration</a:t>
            </a:r>
            <a:endParaRPr lang="en-US" dirty="0"/>
          </a:p>
        </p:txBody>
      </p:sp>
      <p:pic>
        <p:nvPicPr>
          <p:cNvPr id="45057" name="Picture 1"/>
          <p:cNvPicPr>
            <a:picLocks noChangeAspect="1" noChangeArrowheads="1"/>
          </p:cNvPicPr>
          <p:nvPr/>
        </p:nvPicPr>
        <p:blipFill>
          <a:blip r:embed="rId3" cstate="print"/>
          <a:srcRect/>
          <a:stretch>
            <a:fillRect/>
          </a:stretch>
        </p:blipFill>
        <p:spPr bwMode="auto">
          <a:xfrm>
            <a:off x="1954440" y="2286000"/>
            <a:ext cx="5132160" cy="4114799"/>
          </a:xfrm>
          <a:prstGeom prst="rect">
            <a:avLst/>
          </a:prstGeom>
          <a:noFill/>
          <a:ln w="9525">
            <a:noFill/>
            <a:miter lim="800000"/>
            <a:headEnd/>
            <a:tailEnd/>
          </a:ln>
        </p:spPr>
      </p:pic>
      <p:sp>
        <p:nvSpPr>
          <p:cNvPr id="5" name="圆角矩形 6"/>
          <p:cNvSpPr/>
          <p:nvPr/>
        </p:nvSpPr>
        <p:spPr>
          <a:xfrm>
            <a:off x="3886200" y="2590800"/>
            <a:ext cx="3048000" cy="990600"/>
          </a:xfrm>
          <a:prstGeom prst="roundRect">
            <a:avLst/>
          </a:prstGeom>
          <a:solidFill>
            <a:schemeClr val="accent1">
              <a:alpha val="0"/>
            </a:schemeClr>
          </a:solidFill>
          <a:ln w="38100">
            <a:solidFill>
              <a:srgbClr val="0000FF"/>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p:cNvSpPr txBox="1"/>
          <p:nvPr/>
        </p:nvSpPr>
        <p:spPr>
          <a:xfrm>
            <a:off x="7467601" y="2533471"/>
            <a:ext cx="1676399" cy="1200329"/>
          </a:xfrm>
          <a:prstGeom prst="rect">
            <a:avLst/>
          </a:prstGeom>
          <a:noFill/>
        </p:spPr>
        <p:txBody>
          <a:bodyPr wrap="square" rtlCol="0">
            <a:spAutoFit/>
          </a:bodyPr>
          <a:lstStyle/>
          <a:p>
            <a:r>
              <a:rPr lang="en-US" sz="2400" dirty="0" smtClean="0">
                <a:solidFill>
                  <a:srgbClr val="0000FF"/>
                </a:solidFill>
                <a:latin typeface="Times New Roman" pitchFamily="18" charset="0"/>
                <a:cs typeface="Times New Roman" pitchFamily="18" charset="0"/>
              </a:rPr>
              <a:t>Over 20% last longer than 1 hour</a:t>
            </a:r>
            <a:endParaRPr lang="en-US" sz="2400" dirty="0">
              <a:solidFill>
                <a:srgbClr val="0000FF"/>
              </a:solidFill>
              <a:latin typeface="Times New Roman" pitchFamily="18" charset="0"/>
              <a:cs typeface="Times New Roman" pitchFamily="18" charset="0"/>
            </a:endParaRPr>
          </a:p>
        </p:txBody>
      </p:sp>
      <p:cxnSp>
        <p:nvCxnSpPr>
          <p:cNvPr id="7" name="Straight Connector 11"/>
          <p:cNvCxnSpPr>
            <a:endCxn id="6" idx="1"/>
          </p:cNvCxnSpPr>
          <p:nvPr/>
        </p:nvCxnSpPr>
        <p:spPr bwMode="auto">
          <a:xfrm>
            <a:off x="6934200" y="3048000"/>
            <a:ext cx="533401" cy="85636"/>
          </a:xfrm>
          <a:prstGeom prst="line">
            <a:avLst/>
          </a:prstGeom>
          <a:solidFill>
            <a:schemeClr val="accent1"/>
          </a:solidFill>
          <a:ln w="38100" cap="flat" cmpd="sng" algn="ctr">
            <a:solidFill>
              <a:srgbClr val="0000FF"/>
            </a:solidFill>
            <a:prstDash val="solid"/>
            <a:round/>
            <a:headEnd type="none" w="med" len="med"/>
            <a:tailEnd type="none" w="med" len="med"/>
          </a:ln>
          <a:effectLst/>
        </p:spPr>
      </p:cxnSp>
      <p:cxnSp>
        <p:nvCxnSpPr>
          <p:cNvPr id="10" name="直接连接符 9"/>
          <p:cNvCxnSpPr/>
          <p:nvPr/>
        </p:nvCxnSpPr>
        <p:spPr bwMode="auto">
          <a:xfrm rot="5400000">
            <a:off x="2590800" y="4495800"/>
            <a:ext cx="2590800" cy="0"/>
          </a:xfrm>
          <a:prstGeom prst="line">
            <a:avLst/>
          </a:prstGeom>
          <a:solidFill>
            <a:schemeClr val="accent1"/>
          </a:solidFill>
          <a:ln w="38100" cap="flat" cmpd="sng" algn="ctr">
            <a:solidFill>
              <a:srgbClr val="0000FF"/>
            </a:solidFill>
            <a:prstDash val="dash"/>
            <a:round/>
            <a:headEnd type="none" w="med" len="med"/>
            <a:tailEnd type="none" w="med" len="med"/>
          </a:ln>
          <a:effectLst/>
        </p:spPr>
      </p:cxnSp>
      <p:cxnSp>
        <p:nvCxnSpPr>
          <p:cNvPr id="13" name="直接连接符 12"/>
          <p:cNvCxnSpPr/>
          <p:nvPr/>
        </p:nvCxnSpPr>
        <p:spPr bwMode="auto">
          <a:xfrm rot="10800000">
            <a:off x="2590800" y="3276600"/>
            <a:ext cx="1295400" cy="0"/>
          </a:xfrm>
          <a:prstGeom prst="line">
            <a:avLst/>
          </a:prstGeom>
          <a:solidFill>
            <a:schemeClr val="accent1"/>
          </a:solidFill>
          <a:ln w="38100" cap="flat" cmpd="sng" algn="ctr">
            <a:solidFill>
              <a:srgbClr val="0000FF"/>
            </a:solidFill>
            <a:prstDash val="dash"/>
            <a:round/>
            <a:headEnd type="none" w="med" len="med"/>
            <a:tailEnd type="none" w="med" len="med"/>
          </a:ln>
          <a:effectLst/>
        </p:spPr>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blinds(horizontal)">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blinds(horizontal)">
                                      <p:cBhvr>
                                        <p:cTn id="12" dur="500"/>
                                        <p:tgtEl>
                                          <p:spTgt spid="5"/>
                                        </p:tgtEl>
                                      </p:cBhvr>
                                    </p:animEffect>
                                  </p:childTnLst>
                                </p:cTn>
                              </p:par>
                              <p:par>
                                <p:cTn id="13" presetID="3" presetClass="entr" presetSubtype="10" fill="hold" nodeType="with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blinds(horizontal)">
                                      <p:cBhvr>
                                        <p:cTn id="15" dur="500"/>
                                        <p:tgtEl>
                                          <p:spTgt spid="10"/>
                                        </p:tgtEl>
                                      </p:cBhvr>
                                    </p:animEffect>
                                  </p:childTnLst>
                                </p:cTn>
                              </p:par>
                              <p:par>
                                <p:cTn id="16" presetID="3" presetClass="entr" presetSubtype="10" fill="hold" grpId="0" nodeType="withEffect">
                                  <p:stCondLst>
                                    <p:cond delay="0"/>
                                  </p:stCondLst>
                                  <p:childTnLst>
                                    <p:set>
                                      <p:cBhvr>
                                        <p:cTn id="17" dur="1" fill="hold">
                                          <p:stCondLst>
                                            <p:cond delay="0"/>
                                          </p:stCondLst>
                                        </p:cTn>
                                        <p:tgtEl>
                                          <p:spTgt spid="6"/>
                                        </p:tgtEl>
                                        <p:attrNameLst>
                                          <p:attrName>style.visibility</p:attrName>
                                        </p:attrNameLst>
                                      </p:cBhvr>
                                      <p:to>
                                        <p:strVal val="visible"/>
                                      </p:to>
                                    </p:set>
                                    <p:animEffect transition="in" filter="blinds(horizontal)">
                                      <p:cBhvr>
                                        <p:cTn id="18" dur="500"/>
                                        <p:tgtEl>
                                          <p:spTgt spid="6"/>
                                        </p:tgtEl>
                                      </p:cBhvr>
                                    </p:animEffect>
                                  </p:childTnLst>
                                </p:cTn>
                              </p:par>
                              <p:par>
                                <p:cTn id="19" presetID="3" presetClass="entr" presetSubtype="10" fill="hold" nodeType="with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blinds(horizontal)">
                                      <p:cBhvr>
                                        <p:cTn id="21" dur="500"/>
                                        <p:tgtEl>
                                          <p:spTgt spid="7"/>
                                        </p:tgtEl>
                                      </p:cBhvr>
                                    </p:animEffect>
                                  </p:childTnLst>
                                </p:cTn>
                              </p:par>
                              <p:par>
                                <p:cTn id="22" presetID="3" presetClass="entr" presetSubtype="10" fill="hold" nodeType="withEffect">
                                  <p:stCondLst>
                                    <p:cond delay="0"/>
                                  </p:stCondLst>
                                  <p:childTnLst>
                                    <p:set>
                                      <p:cBhvr>
                                        <p:cTn id="23" dur="1" fill="hold">
                                          <p:stCondLst>
                                            <p:cond delay="0"/>
                                          </p:stCondLst>
                                        </p:cTn>
                                        <p:tgtEl>
                                          <p:spTgt spid="13"/>
                                        </p:tgtEl>
                                        <p:attrNameLst>
                                          <p:attrName>style.visibility</p:attrName>
                                        </p:attrNameLst>
                                      </p:cBhvr>
                                      <p:to>
                                        <p:strVal val="visible"/>
                                      </p:to>
                                    </p:set>
                                    <p:animEffect transition="in" filter="blinds(horizontal)">
                                      <p:cBhvr>
                                        <p:cTn id="24"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Transient Connectivity</a:t>
            </a:r>
            <a:endParaRPr lang="en-US" dirty="0"/>
          </a:p>
        </p:txBody>
      </p:sp>
      <p:sp>
        <p:nvSpPr>
          <p:cNvPr id="3" name="Content Placeholder 2"/>
          <p:cNvSpPr>
            <a:spLocks noGrp="1"/>
          </p:cNvSpPr>
          <p:nvPr>
            <p:ph idx="1"/>
          </p:nvPr>
        </p:nvSpPr>
        <p:spPr/>
        <p:txBody>
          <a:bodyPr/>
          <a:lstStyle/>
          <a:p>
            <a:r>
              <a:rPr lang="en-US" sz="2800" dirty="0" smtClean="0"/>
              <a:t>The temporal change of TCS size of a mobile node</a:t>
            </a:r>
          </a:p>
          <a:p>
            <a:endParaRPr lang="en-US" sz="2700" dirty="0" smtClean="0"/>
          </a:p>
          <a:p>
            <a:endParaRPr lang="en-US" sz="2700" dirty="0" smtClean="0"/>
          </a:p>
          <a:p>
            <a:endParaRPr lang="en-US" sz="2700" dirty="0" smtClean="0"/>
          </a:p>
          <a:p>
            <a:endParaRPr lang="en-US" sz="2700" dirty="0" smtClean="0"/>
          </a:p>
          <a:p>
            <a:endParaRPr lang="en-US" sz="2700" dirty="0" smtClean="0"/>
          </a:p>
          <a:p>
            <a:endParaRPr lang="en-US" sz="2700" dirty="0" smtClean="0"/>
          </a:p>
          <a:p>
            <a:endParaRPr lang="en-US" sz="2700" dirty="0" smtClean="0"/>
          </a:p>
          <a:p>
            <a:endParaRPr lang="en-US" sz="2800" dirty="0" smtClean="0"/>
          </a:p>
          <a:p>
            <a:r>
              <a:rPr lang="en-US" sz="2800" dirty="0" smtClean="0"/>
              <a:t>Formulated as Gaussian function</a:t>
            </a:r>
          </a:p>
        </p:txBody>
      </p:sp>
      <p:pic>
        <p:nvPicPr>
          <p:cNvPr id="9" name="Picture 2"/>
          <p:cNvPicPr>
            <a:picLocks noChangeAspect="1" noChangeArrowheads="1"/>
          </p:cNvPicPr>
          <p:nvPr/>
        </p:nvPicPr>
        <p:blipFill>
          <a:blip r:embed="rId4" cstate="print"/>
          <a:srcRect/>
          <a:stretch>
            <a:fillRect/>
          </a:stretch>
        </p:blipFill>
        <p:spPr bwMode="auto">
          <a:xfrm>
            <a:off x="457201" y="1725315"/>
            <a:ext cx="3523916" cy="3657600"/>
          </a:xfrm>
          <a:prstGeom prst="rect">
            <a:avLst/>
          </a:prstGeom>
          <a:noFill/>
          <a:ln w="9525">
            <a:noFill/>
            <a:miter lim="800000"/>
            <a:headEnd/>
            <a:tailEnd/>
          </a:ln>
        </p:spPr>
      </p:pic>
      <p:pic>
        <p:nvPicPr>
          <p:cNvPr id="10" name="Picture 5"/>
          <p:cNvPicPr>
            <a:picLocks noChangeAspect="1" noChangeArrowheads="1"/>
          </p:cNvPicPr>
          <p:nvPr/>
        </p:nvPicPr>
        <p:blipFill>
          <a:blip r:embed="rId5" cstate="print"/>
          <a:srcRect/>
          <a:stretch>
            <a:fillRect/>
          </a:stretch>
        </p:blipFill>
        <p:spPr bwMode="auto">
          <a:xfrm>
            <a:off x="4343400" y="1725315"/>
            <a:ext cx="3733800" cy="3684885"/>
          </a:xfrm>
          <a:prstGeom prst="rect">
            <a:avLst/>
          </a:prstGeom>
          <a:noFill/>
          <a:ln w="9525">
            <a:noFill/>
            <a:miter lim="800000"/>
            <a:headEnd/>
            <a:tailEnd/>
          </a:ln>
        </p:spPr>
      </p:pic>
      <p:graphicFrame>
        <p:nvGraphicFramePr>
          <p:cNvPr id="40967" name="Object 7"/>
          <p:cNvGraphicFramePr>
            <a:graphicFrameLocks noChangeAspect="1"/>
          </p:cNvGraphicFramePr>
          <p:nvPr/>
        </p:nvGraphicFramePr>
        <p:xfrm>
          <a:off x="5410200" y="5486400"/>
          <a:ext cx="3443288" cy="832443"/>
        </p:xfrm>
        <a:graphic>
          <a:graphicData uri="http://schemas.openxmlformats.org/presentationml/2006/ole">
            <p:oleObj spid="_x0000_s40967" name="Formula" r:id="rId6" imgW="2061360" imgH="496800" progId="Equation.Ribbit">
              <p:embed/>
            </p:oleObj>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linds(horizontal)">
                                      <p:cBhvr>
                                        <p:cTn id="7" dur="500"/>
                                        <p:tgtEl>
                                          <p:spTgt spid="9"/>
                                        </p:tgtEl>
                                      </p:cBhvr>
                                    </p:animEffect>
                                  </p:childTnLst>
                                </p:cTn>
                              </p:par>
                              <p:par>
                                <p:cTn id="8" presetID="3" presetClass="entr" presetSubtype="10" fill="hold" nodeType="withEffect">
                                  <p:stCondLst>
                                    <p:cond delay="0"/>
                                  </p:stCondLst>
                                  <p:childTnLst>
                                    <p:set>
                                      <p:cBhvr>
                                        <p:cTn id="9" dur="1" fill="hold">
                                          <p:stCondLst>
                                            <p:cond delay="0"/>
                                          </p:stCondLst>
                                        </p:cTn>
                                        <p:tgtEl>
                                          <p:spTgt spid="10"/>
                                        </p:tgtEl>
                                        <p:attrNameLst>
                                          <p:attrName>style.visibility</p:attrName>
                                        </p:attrNameLst>
                                      </p:cBhvr>
                                      <p:to>
                                        <p:strVal val="visible"/>
                                      </p:to>
                                    </p:set>
                                    <p:animEffect transition="in" filter="blinds(horizontal)">
                                      <p:cBhvr>
                                        <p:cTn id="10" dur="500"/>
                                        <p:tgtEl>
                                          <p:spTgt spid="10"/>
                                        </p:tgtEl>
                                      </p:cBhvr>
                                    </p:animEffect>
                                  </p:childTnLst>
                                </p:cTn>
                              </p:par>
                            </p:childTnLst>
                          </p:cTn>
                        </p:par>
                      </p:childTnLst>
                    </p:cTn>
                  </p:par>
                  <p:par>
                    <p:cTn id="11" fill="hold">
                      <p:stCondLst>
                        <p:cond delay="indefinite"/>
                      </p:stCondLst>
                      <p:childTnLst>
                        <p:par>
                          <p:cTn id="12" fill="hold">
                            <p:stCondLst>
                              <p:cond delay="0"/>
                            </p:stCondLst>
                            <p:childTnLst>
                              <p:par>
                                <p:cTn id="13" presetID="3" presetClass="entr" presetSubtype="10" fill="hold" nodeType="clickEffect">
                                  <p:stCondLst>
                                    <p:cond delay="0"/>
                                  </p:stCondLst>
                                  <p:childTnLst>
                                    <p:set>
                                      <p:cBhvr>
                                        <p:cTn id="14" dur="1" fill="hold">
                                          <p:stCondLst>
                                            <p:cond delay="0"/>
                                          </p:stCondLst>
                                        </p:cTn>
                                        <p:tgtEl>
                                          <p:spTgt spid="3">
                                            <p:txEl>
                                              <p:pRg st="9" end="9"/>
                                            </p:txEl>
                                          </p:spTgt>
                                        </p:tgtEl>
                                        <p:attrNameLst>
                                          <p:attrName>style.visibility</p:attrName>
                                        </p:attrNameLst>
                                      </p:cBhvr>
                                      <p:to>
                                        <p:strVal val="visible"/>
                                      </p:to>
                                    </p:set>
                                    <p:animEffect transition="in" filter="blinds(horizontal)">
                                      <p:cBhvr>
                                        <p:cTn id="15" dur="500"/>
                                        <p:tgtEl>
                                          <p:spTgt spid="3">
                                            <p:txEl>
                                              <p:pRg st="9" end="9"/>
                                            </p:txEl>
                                          </p:spTgt>
                                        </p:tgtEl>
                                      </p:cBhvr>
                                    </p:animEffect>
                                  </p:childTnLst>
                                </p:cTn>
                              </p:par>
                              <p:par>
                                <p:cTn id="16" presetID="3" presetClass="entr" presetSubtype="10" fill="hold" nodeType="withEffect">
                                  <p:stCondLst>
                                    <p:cond delay="0"/>
                                  </p:stCondLst>
                                  <p:childTnLst>
                                    <p:set>
                                      <p:cBhvr>
                                        <p:cTn id="17" dur="1" fill="hold">
                                          <p:stCondLst>
                                            <p:cond delay="0"/>
                                          </p:stCondLst>
                                        </p:cTn>
                                        <p:tgtEl>
                                          <p:spTgt spid="40967"/>
                                        </p:tgtEl>
                                        <p:attrNameLst>
                                          <p:attrName>style.visibility</p:attrName>
                                        </p:attrNameLst>
                                      </p:cBhvr>
                                      <p:to>
                                        <p:strVal val="visible"/>
                                      </p:to>
                                    </p:set>
                                    <p:animEffect transition="in" filter="blinds(horizontal)">
                                      <p:cBhvr>
                                        <p:cTn id="18" dur="500"/>
                                        <p:tgtEl>
                                          <p:spTgt spid="4096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Outline</a:t>
            </a:r>
            <a:endParaRPr lang="en-US" dirty="0"/>
          </a:p>
        </p:txBody>
      </p:sp>
      <p:sp>
        <p:nvSpPr>
          <p:cNvPr id="3" name="Content Placeholder 2"/>
          <p:cNvSpPr>
            <a:spLocks noGrp="1"/>
          </p:cNvSpPr>
          <p:nvPr>
            <p:ph idx="1"/>
          </p:nvPr>
        </p:nvSpPr>
        <p:spPr/>
        <p:txBody>
          <a:bodyPr/>
          <a:lstStyle/>
          <a:p>
            <a:endParaRPr lang="en-US" dirty="0" smtClean="0"/>
          </a:p>
          <a:p>
            <a:r>
              <a:rPr lang="en-US" dirty="0" smtClean="0"/>
              <a:t>Introduction</a:t>
            </a:r>
          </a:p>
          <a:p>
            <a:r>
              <a:rPr lang="en-US" dirty="0" smtClean="0">
                <a:solidFill>
                  <a:schemeClr val="tx1"/>
                </a:solidFill>
              </a:rPr>
              <a:t>Trace-based Pattern Formulation</a:t>
            </a:r>
          </a:p>
          <a:p>
            <a:r>
              <a:rPr lang="en-US" b="1" dirty="0" smtClean="0">
                <a:solidFill>
                  <a:srgbClr val="FF0000"/>
                </a:solidFill>
              </a:rPr>
              <a:t>Data Forwarding Approach</a:t>
            </a:r>
          </a:p>
          <a:p>
            <a:r>
              <a:rPr lang="en-US" dirty="0" smtClean="0"/>
              <a:t>Performance Evaluation</a:t>
            </a:r>
          </a:p>
          <a:p>
            <a:r>
              <a:rPr lang="en-US" dirty="0" smtClean="0"/>
              <a:t>Summary &amp; Future Work</a:t>
            </a:r>
            <a:endParaRPr lang="en-US" dirty="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Data Forwarding Metric</a:t>
            </a:r>
            <a:endParaRPr lang="en-US" dirty="0"/>
          </a:p>
        </p:txBody>
      </p:sp>
      <p:sp>
        <p:nvSpPr>
          <p:cNvPr id="3" name="Content Placeholder 2"/>
          <p:cNvSpPr>
            <a:spLocks noGrp="1"/>
          </p:cNvSpPr>
          <p:nvPr>
            <p:ph idx="1"/>
          </p:nvPr>
        </p:nvSpPr>
        <p:spPr/>
        <p:txBody>
          <a:bodyPr/>
          <a:lstStyle/>
          <a:p>
            <a:r>
              <a:rPr lang="en-US" sz="3000" dirty="0" smtClean="0"/>
              <a:t>The capability </a:t>
            </a:r>
            <a:r>
              <a:rPr lang="en-US" sz="3000" i="1" dirty="0" err="1" smtClean="0"/>
              <a:t>C</a:t>
            </a:r>
            <a:r>
              <a:rPr lang="en-US" sz="3000" i="1" baseline="-25000" dirty="0" err="1" smtClean="0"/>
              <a:t>i</a:t>
            </a:r>
            <a:r>
              <a:rPr lang="en-US" sz="3000" dirty="0" smtClean="0"/>
              <a:t> of node </a:t>
            </a:r>
            <a:r>
              <a:rPr lang="en-US" sz="3000" i="1" dirty="0" err="1" smtClean="0"/>
              <a:t>i</a:t>
            </a:r>
            <a:r>
              <a:rPr lang="en-US" sz="3000" dirty="0" smtClean="0"/>
              <a:t> to contact other nodes during time</a:t>
            </a:r>
          </a:p>
          <a:p>
            <a:pPr lvl="1"/>
            <a:r>
              <a:rPr lang="en-US" sz="2600" i="1" dirty="0" err="1" smtClean="0"/>
              <a:t>t</a:t>
            </a:r>
            <a:r>
              <a:rPr lang="en-US" sz="2600" i="1" baseline="-25000" dirty="0" err="1" smtClean="0"/>
              <a:t>c</a:t>
            </a:r>
            <a:r>
              <a:rPr lang="en-US" sz="2600" dirty="0" smtClean="0"/>
              <a:t>: the current time</a:t>
            </a:r>
          </a:p>
          <a:p>
            <a:pPr lvl="1"/>
            <a:r>
              <a:rPr lang="en-US" sz="2600" i="1" dirty="0" err="1" smtClean="0"/>
              <a:t>t</a:t>
            </a:r>
            <a:r>
              <a:rPr lang="en-US" sz="2600" i="1" baseline="-25000" dirty="0" err="1" smtClean="0"/>
              <a:t>e</a:t>
            </a:r>
            <a:r>
              <a:rPr lang="en-US" sz="2600" dirty="0" smtClean="0"/>
              <a:t>: the data expiration time</a:t>
            </a:r>
          </a:p>
          <a:p>
            <a:pPr lvl="1"/>
            <a:r>
              <a:rPr lang="en-US" sz="2600" dirty="0" smtClean="0"/>
              <a:t>The expected number of nodes that node </a:t>
            </a:r>
            <a:r>
              <a:rPr lang="en-US" sz="2600" i="1" dirty="0" err="1" smtClean="0"/>
              <a:t>i</a:t>
            </a:r>
            <a:r>
              <a:rPr lang="en-US" sz="2600" dirty="0" smtClean="0"/>
              <a:t> can contact</a:t>
            </a:r>
            <a:endParaRPr lang="en-US" dirty="0" smtClean="0"/>
          </a:p>
          <a:p>
            <a:endParaRPr lang="en-US" dirty="0" smtClean="0"/>
          </a:p>
          <a:p>
            <a:r>
              <a:rPr lang="en-US" dirty="0" smtClean="0"/>
              <a:t> </a:t>
            </a:r>
          </a:p>
          <a:p>
            <a:pPr lvl="1"/>
            <a:endParaRPr lang="en-US" dirty="0" smtClean="0"/>
          </a:p>
          <a:p>
            <a:pPr lvl="1"/>
            <a:r>
              <a:rPr lang="en-US" sz="2600" i="1" dirty="0" smtClean="0"/>
              <a:t>N</a:t>
            </a:r>
            <a:r>
              <a:rPr lang="en-US" sz="2600" dirty="0" smtClean="0"/>
              <a:t>: the total number of nodes in the network</a:t>
            </a:r>
          </a:p>
          <a:p>
            <a:pPr lvl="1"/>
            <a:r>
              <a:rPr lang="en-US" sz="2600" i="1" dirty="0" err="1" smtClean="0"/>
              <a:t>c</a:t>
            </a:r>
            <a:r>
              <a:rPr lang="en-US" sz="2600" i="1" baseline="-25000" dirty="0" err="1" smtClean="0"/>
              <a:t>ij</a:t>
            </a:r>
            <a:r>
              <a:rPr lang="en-US" sz="2600" dirty="0" smtClean="0"/>
              <a:t>: pairwise contact probability between node </a:t>
            </a:r>
            <a:r>
              <a:rPr lang="en-US" sz="2600" i="1" dirty="0" err="1" smtClean="0"/>
              <a:t>i</a:t>
            </a:r>
            <a:r>
              <a:rPr lang="en-US" sz="2600" dirty="0" smtClean="0"/>
              <a:t> and </a:t>
            </a:r>
            <a:r>
              <a:rPr lang="en-US" sz="2600" i="1" dirty="0" smtClean="0"/>
              <a:t>j</a:t>
            </a:r>
            <a:endParaRPr lang="en-US" sz="2600" i="1" dirty="0"/>
          </a:p>
        </p:txBody>
      </p:sp>
      <p:graphicFrame>
        <p:nvGraphicFramePr>
          <p:cNvPr id="4" name="对象 3"/>
          <p:cNvGraphicFramePr>
            <a:graphicFrameLocks noChangeAspect="1"/>
          </p:cNvGraphicFramePr>
          <p:nvPr/>
        </p:nvGraphicFramePr>
        <p:xfrm>
          <a:off x="2514600" y="1757409"/>
          <a:ext cx="762000" cy="388844"/>
        </p:xfrm>
        <a:graphic>
          <a:graphicData uri="http://schemas.openxmlformats.org/presentationml/2006/ole">
            <p:oleObj spid="_x0000_s50178" name="Formula" r:id="rId4" imgW="545040" imgH="278280" progId="Equation.Ribbit">
              <p:embed/>
            </p:oleObj>
          </a:graphicData>
        </a:graphic>
      </p:graphicFrame>
      <p:graphicFrame>
        <p:nvGraphicFramePr>
          <p:cNvPr id="5" name="对象 4"/>
          <p:cNvGraphicFramePr>
            <a:graphicFrameLocks noChangeAspect="1"/>
          </p:cNvGraphicFramePr>
          <p:nvPr/>
        </p:nvGraphicFramePr>
        <p:xfrm>
          <a:off x="685801" y="3979821"/>
          <a:ext cx="2057400" cy="1125579"/>
        </p:xfrm>
        <a:graphic>
          <a:graphicData uri="http://schemas.openxmlformats.org/presentationml/2006/ole">
            <p:oleObj spid="_x0000_s50179" name="Formula" r:id="rId5" imgW="1470960" imgH="805320" progId="Equation.Ribbit">
              <p:embed/>
            </p:oleObj>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linds(horizontal)">
                                      <p:cBhvr>
                                        <p:cTn id="7" dur="500"/>
                                        <p:tgtEl>
                                          <p:spTgt spid="5"/>
                                        </p:tgtEl>
                                      </p:cBhvr>
                                    </p:animEffect>
                                  </p:childTnLst>
                                </p:cTn>
                              </p:par>
                              <p:par>
                                <p:cTn id="8" presetID="3" presetClass="entr" presetSubtype="10" fill="hold" nodeType="withEffect">
                                  <p:stCondLst>
                                    <p:cond delay="0"/>
                                  </p:stCondLst>
                                  <p:childTnLst>
                                    <p:set>
                                      <p:cBhvr>
                                        <p:cTn id="9" dur="1" fill="hold">
                                          <p:stCondLst>
                                            <p:cond delay="0"/>
                                          </p:stCondLst>
                                        </p:cTn>
                                        <p:tgtEl>
                                          <p:spTgt spid="3">
                                            <p:txEl>
                                              <p:pRg st="7" end="7"/>
                                            </p:txEl>
                                          </p:spTgt>
                                        </p:tgtEl>
                                        <p:attrNameLst>
                                          <p:attrName>style.visibility</p:attrName>
                                        </p:attrNameLst>
                                      </p:cBhvr>
                                      <p:to>
                                        <p:strVal val="visible"/>
                                      </p:to>
                                    </p:set>
                                    <p:animEffect transition="in" filter="blinds(horizontal)">
                                      <p:cBhvr>
                                        <p:cTn id="10" dur="500"/>
                                        <p:tgtEl>
                                          <p:spTgt spid="3">
                                            <p:txEl>
                                              <p:pRg st="7" end="7"/>
                                            </p:txEl>
                                          </p:spTgt>
                                        </p:tgtEl>
                                      </p:cBhvr>
                                    </p:animEffect>
                                  </p:childTnLst>
                                </p:cTn>
                              </p:par>
                              <p:par>
                                <p:cTn id="11" presetID="3" presetClass="entr" presetSubtype="10" fill="hold" nodeType="withEffect">
                                  <p:stCondLst>
                                    <p:cond delay="0"/>
                                  </p:stCondLst>
                                  <p:childTnLst>
                                    <p:set>
                                      <p:cBhvr>
                                        <p:cTn id="12" dur="1" fill="hold">
                                          <p:stCondLst>
                                            <p:cond delay="0"/>
                                          </p:stCondLst>
                                        </p:cTn>
                                        <p:tgtEl>
                                          <p:spTgt spid="3">
                                            <p:txEl>
                                              <p:pRg st="8" end="8"/>
                                            </p:txEl>
                                          </p:spTgt>
                                        </p:tgtEl>
                                        <p:attrNameLst>
                                          <p:attrName>style.visibility</p:attrName>
                                        </p:attrNameLst>
                                      </p:cBhvr>
                                      <p:to>
                                        <p:strVal val="visible"/>
                                      </p:to>
                                    </p:set>
                                    <p:animEffect transition="in" filter="blinds(horizontal)">
                                      <p:cBhvr>
                                        <p:cTn id="13" dur="500"/>
                                        <p:tgtEl>
                                          <p:spTgt spid="3">
                                            <p:txEl>
                                              <p:pRg st="8" end="8"/>
                                            </p:txEl>
                                          </p:spTgt>
                                        </p:tgtEl>
                                      </p:cBhvr>
                                    </p:animEffect>
                                  </p:childTnLst>
                                </p:cTn>
                              </p:par>
                              <p:par>
                                <p:cTn id="14" presetID="3" presetClass="entr" presetSubtype="10" fill="hold" nodeType="withEffect">
                                  <p:stCondLst>
                                    <p:cond delay="0"/>
                                  </p:stCondLst>
                                  <p:childTnLst>
                                    <p:set>
                                      <p:cBhvr>
                                        <p:cTn id="15" dur="1" fill="hold">
                                          <p:stCondLst>
                                            <p:cond delay="0"/>
                                          </p:stCondLst>
                                        </p:cTn>
                                        <p:tgtEl>
                                          <p:spTgt spid="3">
                                            <p:txEl>
                                              <p:pRg st="5" end="5"/>
                                            </p:txEl>
                                          </p:spTgt>
                                        </p:tgtEl>
                                        <p:attrNameLst>
                                          <p:attrName>style.visibility</p:attrName>
                                        </p:attrNameLst>
                                      </p:cBhvr>
                                      <p:to>
                                        <p:strVal val="visible"/>
                                      </p:to>
                                    </p:set>
                                    <p:animEffect transition="in" filter="blinds(horizontal)">
                                      <p:cBhvr>
                                        <p:cTn id="16" dur="500"/>
                                        <p:tgtEl>
                                          <p:spTgt spid="3">
                                            <p:txEl>
                                              <p:pRg st="5" end="5"/>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 presetClass="emph" presetSubtype="1" nodeType="clickEffect">
                                  <p:stCondLst>
                                    <p:cond delay="0"/>
                                  </p:stCondLst>
                                  <p:childTnLst>
                                    <p:set>
                                      <p:cBhvr override="childStyle">
                                        <p:cTn id="20" dur="indefinite"/>
                                        <p:tgtEl>
                                          <p:spTgt spid="3">
                                            <p:txEl>
                                              <p:pRg st="8" end="8"/>
                                            </p:txEl>
                                          </p:spTgt>
                                        </p:tgtEl>
                                        <p:attrNameLst>
                                          <p:attrName>style.fontStyle</p:attrName>
                                        </p:attrNameLst>
                                      </p:cBhvr>
                                      <p:to>
                                        <p:strVal val="normal"/>
                                      </p:to>
                                    </p:set>
                                    <p:set>
                                      <p:cBhvr override="childStyle">
                                        <p:cTn id="21" dur="indefinite"/>
                                        <p:tgtEl>
                                          <p:spTgt spid="3">
                                            <p:txEl>
                                              <p:pRg st="8" end="8"/>
                                            </p:txEl>
                                          </p:spTgt>
                                        </p:tgtEl>
                                        <p:attrNameLst>
                                          <p:attrName>style.fontWeight</p:attrName>
                                        </p:attrNameLst>
                                      </p:cBhvr>
                                      <p:to>
                                        <p:strVal val="bold"/>
                                      </p:to>
                                    </p:set>
                                    <p:set>
                                      <p:cBhvr override="childStyle">
                                        <p:cTn id="22" dur="indefinite"/>
                                        <p:tgtEl>
                                          <p:spTgt spid="3">
                                            <p:txEl>
                                              <p:pRg st="8" end="8"/>
                                            </p:txEl>
                                          </p:spTgt>
                                        </p:tgtEl>
                                        <p:attrNameLst>
                                          <p:attrName>style.textDecorationUnderline</p:attrName>
                                        </p:attrNameLst>
                                      </p:cBhvr>
                                      <p:to>
                                        <p:strVal val="false"/>
                                      </p:to>
                                    </p:set>
                                  </p:childTnLst>
                                </p:cTn>
                              </p:par>
                              <p:par>
                                <p:cTn id="23" presetID="3" presetClass="emph" presetSubtype="2" fill="hold" nodeType="withEffect">
                                  <p:stCondLst>
                                    <p:cond delay="0"/>
                                  </p:stCondLst>
                                  <p:childTnLst>
                                    <p:animClr clrSpc="rgb">
                                      <p:cBhvr override="childStyle">
                                        <p:cTn id="24" dur="500" fill="hold"/>
                                        <p:tgtEl>
                                          <p:spTgt spid="3">
                                            <p:txEl>
                                              <p:pRg st="8" end="8"/>
                                            </p:txEl>
                                          </p:spTgt>
                                        </p:tgtEl>
                                        <p:attrNameLst>
                                          <p:attrName>style.color</p:attrName>
                                        </p:attrNameLst>
                                      </p:cBhvr>
                                      <p:to>
                                        <a:srgbClr val="FF0000"/>
                                      </p:to>
                                    </p:animClr>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Pairwise Contact Probability</a:t>
            </a:r>
            <a:endParaRPr lang="en-US" dirty="0"/>
          </a:p>
        </p:txBody>
      </p:sp>
      <p:sp>
        <p:nvSpPr>
          <p:cNvPr id="3" name="Content Placeholder 2"/>
          <p:cNvSpPr>
            <a:spLocks noGrp="1"/>
          </p:cNvSpPr>
          <p:nvPr>
            <p:ph idx="1"/>
          </p:nvPr>
        </p:nvSpPr>
        <p:spPr/>
        <p:txBody>
          <a:bodyPr/>
          <a:lstStyle/>
          <a:p>
            <a:r>
              <a:rPr lang="en-US" sz="3000" b="1" i="1" u="sng" dirty="0" smtClean="0"/>
              <a:t>Basic idea:</a:t>
            </a:r>
            <a:r>
              <a:rPr lang="en-US" sz="3000" dirty="0" smtClean="0"/>
              <a:t> only based on the contact process during on-periods</a:t>
            </a:r>
          </a:p>
          <a:p>
            <a:endParaRPr lang="en-US" sz="3000" dirty="0" smtClean="0"/>
          </a:p>
          <a:p>
            <a:r>
              <a:rPr lang="en-US" sz="3000" dirty="0" smtClean="0"/>
              <a:t>Case 1: </a:t>
            </a:r>
            <a:r>
              <a:rPr lang="en-US" sz="3000" i="1" dirty="0" err="1" smtClean="0"/>
              <a:t>t</a:t>
            </a:r>
            <a:r>
              <a:rPr lang="en-US" sz="3000" i="1" baseline="-25000" dirty="0" err="1" smtClean="0"/>
              <a:t>c</a:t>
            </a:r>
            <a:r>
              <a:rPr lang="en-US" sz="3000" dirty="0" smtClean="0"/>
              <a:t> is within an</a:t>
            </a:r>
          </a:p>
          <a:p>
            <a:pPr>
              <a:buNone/>
            </a:pPr>
            <a:r>
              <a:rPr lang="en-US" sz="3000" dirty="0" smtClean="0"/>
              <a:t>	on-going on-period</a:t>
            </a:r>
          </a:p>
          <a:p>
            <a:endParaRPr lang="en-US" sz="3000" dirty="0" smtClean="0"/>
          </a:p>
          <a:p>
            <a:r>
              <a:rPr lang="en-US" sz="3000" dirty="0" smtClean="0"/>
              <a:t>Case 2: the next on-</a:t>
            </a:r>
          </a:p>
          <a:p>
            <a:pPr>
              <a:buNone/>
            </a:pPr>
            <a:r>
              <a:rPr lang="en-US" sz="3000" dirty="0" smtClean="0"/>
              <a:t>	period starts before </a:t>
            </a:r>
            <a:r>
              <a:rPr lang="en-US" sz="3000" i="1" dirty="0" err="1" smtClean="0"/>
              <a:t>t</a:t>
            </a:r>
            <a:r>
              <a:rPr lang="en-US" sz="3000" i="1" baseline="-25000" dirty="0" err="1" smtClean="0"/>
              <a:t>e</a:t>
            </a:r>
            <a:endParaRPr lang="en-US" sz="3000" i="1" baseline="-25000" dirty="0" smtClean="0"/>
          </a:p>
          <a:p>
            <a:endParaRPr lang="en-US" dirty="0"/>
          </a:p>
        </p:txBody>
      </p:sp>
      <p:pic>
        <p:nvPicPr>
          <p:cNvPr id="98309" name="Picture 5"/>
          <p:cNvPicPr>
            <a:picLocks noChangeAspect="1" noChangeArrowheads="1"/>
          </p:cNvPicPr>
          <p:nvPr/>
        </p:nvPicPr>
        <p:blipFill>
          <a:blip r:embed="rId3" cstate="print"/>
          <a:srcRect/>
          <a:stretch>
            <a:fillRect/>
          </a:stretch>
        </p:blipFill>
        <p:spPr bwMode="auto">
          <a:xfrm>
            <a:off x="4085266" y="2133600"/>
            <a:ext cx="4946356" cy="2071688"/>
          </a:xfrm>
          <a:prstGeom prst="rect">
            <a:avLst/>
          </a:prstGeom>
          <a:noFill/>
          <a:ln w="9525">
            <a:noFill/>
            <a:miter lim="800000"/>
            <a:headEnd/>
            <a:tailEnd/>
          </a:ln>
        </p:spPr>
      </p:pic>
      <p:pic>
        <p:nvPicPr>
          <p:cNvPr id="98311" name="Picture 7"/>
          <p:cNvPicPr>
            <a:picLocks noChangeAspect="1" noChangeArrowheads="1"/>
          </p:cNvPicPr>
          <p:nvPr/>
        </p:nvPicPr>
        <p:blipFill>
          <a:blip r:embed="rId4" cstate="print"/>
          <a:srcRect/>
          <a:stretch>
            <a:fillRect/>
          </a:stretch>
        </p:blipFill>
        <p:spPr bwMode="auto">
          <a:xfrm>
            <a:off x="4076700" y="4191000"/>
            <a:ext cx="4914900" cy="2131571"/>
          </a:xfrm>
          <a:prstGeom prst="rect">
            <a:avLst/>
          </a:prstGeom>
          <a:noFill/>
          <a:ln w="9525">
            <a:noFill/>
            <a:miter lim="800000"/>
            <a:headEnd/>
            <a:tailEnd/>
          </a:ln>
        </p:spPr>
      </p:pic>
      <p:sp>
        <p:nvSpPr>
          <p:cNvPr id="10" name="圆角矩形 6"/>
          <p:cNvSpPr/>
          <p:nvPr/>
        </p:nvSpPr>
        <p:spPr>
          <a:xfrm>
            <a:off x="6400800" y="2895600"/>
            <a:ext cx="152400" cy="609600"/>
          </a:xfrm>
          <a:prstGeom prst="roundRect">
            <a:avLst/>
          </a:prstGeom>
          <a:solidFill>
            <a:schemeClr val="accent1">
              <a:alpha val="0"/>
            </a:schemeClr>
          </a:solidFill>
          <a:ln w="38100">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圆角矩形 6"/>
          <p:cNvSpPr/>
          <p:nvPr/>
        </p:nvSpPr>
        <p:spPr>
          <a:xfrm>
            <a:off x="6781800" y="4648200"/>
            <a:ext cx="228600" cy="609600"/>
          </a:xfrm>
          <a:prstGeom prst="roundRect">
            <a:avLst/>
          </a:prstGeom>
          <a:solidFill>
            <a:schemeClr val="accent1">
              <a:alpha val="0"/>
            </a:schemeClr>
          </a:solidFill>
          <a:ln w="38100">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圆角矩形 6"/>
          <p:cNvSpPr/>
          <p:nvPr/>
        </p:nvSpPr>
        <p:spPr>
          <a:xfrm>
            <a:off x="5257800" y="2667000"/>
            <a:ext cx="1600200" cy="914400"/>
          </a:xfrm>
          <a:prstGeom prst="roundRect">
            <a:avLst/>
          </a:prstGeom>
          <a:solidFill>
            <a:schemeClr val="accent1">
              <a:alpha val="0"/>
            </a:schemeClr>
          </a:solidFill>
          <a:ln w="38100">
            <a:solidFill>
              <a:srgbClr val="0000FF"/>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圆角矩形 6"/>
          <p:cNvSpPr/>
          <p:nvPr/>
        </p:nvSpPr>
        <p:spPr>
          <a:xfrm>
            <a:off x="6705600" y="4572000"/>
            <a:ext cx="1143000" cy="762000"/>
          </a:xfrm>
          <a:prstGeom prst="roundRect">
            <a:avLst/>
          </a:prstGeom>
          <a:solidFill>
            <a:schemeClr val="accent1">
              <a:alpha val="0"/>
            </a:schemeClr>
          </a:solidFill>
          <a:ln w="38100">
            <a:solidFill>
              <a:srgbClr val="0000FF"/>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blinds(horizontal)">
                                      <p:cBhvr>
                                        <p:cTn id="7" dur="500"/>
                                        <p:tgtEl>
                                          <p:spTgt spid="3">
                                            <p:txEl>
                                              <p:pRg st="2" end="2"/>
                                            </p:txEl>
                                          </p:spTgt>
                                        </p:tgtEl>
                                      </p:cBhvr>
                                    </p:animEffect>
                                  </p:childTnLst>
                                </p:cTn>
                              </p:par>
                              <p:par>
                                <p:cTn id="8" presetID="3" presetClass="entr" presetSubtype="10" fill="hold" nodeType="withEffect">
                                  <p:stCondLst>
                                    <p:cond delay="0"/>
                                  </p:stCondLst>
                                  <p:childTnLst>
                                    <p:set>
                                      <p:cBhvr>
                                        <p:cTn id="9" dur="1" fill="hold">
                                          <p:stCondLst>
                                            <p:cond delay="0"/>
                                          </p:stCondLst>
                                        </p:cTn>
                                        <p:tgtEl>
                                          <p:spTgt spid="3">
                                            <p:txEl>
                                              <p:pRg st="3" end="3"/>
                                            </p:txEl>
                                          </p:spTgt>
                                        </p:tgtEl>
                                        <p:attrNameLst>
                                          <p:attrName>style.visibility</p:attrName>
                                        </p:attrNameLst>
                                      </p:cBhvr>
                                      <p:to>
                                        <p:strVal val="visible"/>
                                      </p:to>
                                    </p:set>
                                    <p:animEffect transition="in" filter="blinds(horizontal)">
                                      <p:cBhvr>
                                        <p:cTn id="10" dur="500"/>
                                        <p:tgtEl>
                                          <p:spTgt spid="3">
                                            <p:txEl>
                                              <p:pRg st="3" end="3"/>
                                            </p:txEl>
                                          </p:spTgt>
                                        </p:tgtEl>
                                      </p:cBhvr>
                                    </p:animEffect>
                                  </p:childTnLst>
                                </p:cTn>
                              </p:par>
                              <p:par>
                                <p:cTn id="11" presetID="3" presetClass="entr" presetSubtype="10" fill="hold" nodeType="withEffect">
                                  <p:stCondLst>
                                    <p:cond delay="0"/>
                                  </p:stCondLst>
                                  <p:childTnLst>
                                    <p:set>
                                      <p:cBhvr>
                                        <p:cTn id="12" dur="1" fill="hold">
                                          <p:stCondLst>
                                            <p:cond delay="0"/>
                                          </p:stCondLst>
                                        </p:cTn>
                                        <p:tgtEl>
                                          <p:spTgt spid="98309"/>
                                        </p:tgtEl>
                                        <p:attrNameLst>
                                          <p:attrName>style.visibility</p:attrName>
                                        </p:attrNameLst>
                                      </p:cBhvr>
                                      <p:to>
                                        <p:strVal val="visible"/>
                                      </p:to>
                                    </p:set>
                                    <p:animEffect transition="in" filter="blinds(horizontal)">
                                      <p:cBhvr>
                                        <p:cTn id="13" dur="500"/>
                                        <p:tgtEl>
                                          <p:spTgt spid="98309"/>
                                        </p:tgtEl>
                                      </p:cBhvr>
                                    </p:animEffect>
                                  </p:childTnLst>
                                </p:cTn>
                              </p:par>
                            </p:childTnLst>
                          </p:cTn>
                        </p:par>
                      </p:childTnLst>
                    </p:cTn>
                  </p:par>
                  <p:par>
                    <p:cTn id="14" fill="hold">
                      <p:stCondLst>
                        <p:cond delay="indefinite"/>
                      </p:stCondLst>
                      <p:childTnLst>
                        <p:par>
                          <p:cTn id="15" fill="hold">
                            <p:stCondLst>
                              <p:cond delay="0"/>
                            </p:stCondLst>
                            <p:childTnLst>
                              <p:par>
                                <p:cTn id="16" presetID="3" presetClass="entr" presetSubtype="10" fill="hold" grpId="0" nodeType="clickEffect">
                                  <p:stCondLst>
                                    <p:cond delay="0"/>
                                  </p:stCondLst>
                                  <p:childTnLst>
                                    <p:set>
                                      <p:cBhvr>
                                        <p:cTn id="17" dur="1" fill="hold">
                                          <p:stCondLst>
                                            <p:cond delay="0"/>
                                          </p:stCondLst>
                                        </p:cTn>
                                        <p:tgtEl>
                                          <p:spTgt spid="12"/>
                                        </p:tgtEl>
                                        <p:attrNameLst>
                                          <p:attrName>style.visibility</p:attrName>
                                        </p:attrNameLst>
                                      </p:cBhvr>
                                      <p:to>
                                        <p:strVal val="visible"/>
                                      </p:to>
                                    </p:set>
                                    <p:animEffect transition="in" filter="blinds(horizontal)">
                                      <p:cBhvr>
                                        <p:cTn id="18" dur="500"/>
                                        <p:tgtEl>
                                          <p:spTgt spid="12"/>
                                        </p:tgtEl>
                                      </p:cBhvr>
                                    </p:animEffect>
                                  </p:childTnLst>
                                </p:cTn>
                              </p:par>
                            </p:childTnLst>
                          </p:cTn>
                        </p:par>
                      </p:childTnLst>
                    </p:cTn>
                  </p:par>
                  <p:par>
                    <p:cTn id="19" fill="hold">
                      <p:stCondLst>
                        <p:cond delay="indefinite"/>
                      </p:stCondLst>
                      <p:childTnLst>
                        <p:par>
                          <p:cTn id="20" fill="hold">
                            <p:stCondLst>
                              <p:cond delay="0"/>
                            </p:stCondLst>
                            <p:childTnLst>
                              <p:par>
                                <p:cTn id="21" presetID="3" presetClass="entr" presetSubtype="10" fill="hold" grpId="0" nodeType="clickEffect">
                                  <p:stCondLst>
                                    <p:cond delay="0"/>
                                  </p:stCondLst>
                                  <p:childTnLst>
                                    <p:set>
                                      <p:cBhvr>
                                        <p:cTn id="22" dur="1" fill="hold">
                                          <p:stCondLst>
                                            <p:cond delay="0"/>
                                          </p:stCondLst>
                                        </p:cTn>
                                        <p:tgtEl>
                                          <p:spTgt spid="10"/>
                                        </p:tgtEl>
                                        <p:attrNameLst>
                                          <p:attrName>style.visibility</p:attrName>
                                        </p:attrNameLst>
                                      </p:cBhvr>
                                      <p:to>
                                        <p:strVal val="visible"/>
                                      </p:to>
                                    </p:set>
                                    <p:animEffect transition="in" filter="blinds(horizontal)">
                                      <p:cBhvr>
                                        <p:cTn id="23" dur="500"/>
                                        <p:tgtEl>
                                          <p:spTgt spid="10"/>
                                        </p:tgtEl>
                                      </p:cBhvr>
                                    </p:animEffect>
                                  </p:childTnLst>
                                </p:cTn>
                              </p:par>
                            </p:childTnLst>
                          </p:cTn>
                        </p:par>
                      </p:childTnLst>
                    </p:cTn>
                  </p:par>
                  <p:par>
                    <p:cTn id="24" fill="hold">
                      <p:stCondLst>
                        <p:cond delay="indefinite"/>
                      </p:stCondLst>
                      <p:childTnLst>
                        <p:par>
                          <p:cTn id="25" fill="hold">
                            <p:stCondLst>
                              <p:cond delay="0"/>
                            </p:stCondLst>
                            <p:childTnLst>
                              <p:par>
                                <p:cTn id="26" presetID="3" presetClass="entr" presetSubtype="10" fill="hold" nodeType="clickEffect">
                                  <p:stCondLst>
                                    <p:cond delay="0"/>
                                  </p:stCondLst>
                                  <p:childTnLst>
                                    <p:set>
                                      <p:cBhvr>
                                        <p:cTn id="27" dur="1" fill="hold">
                                          <p:stCondLst>
                                            <p:cond delay="0"/>
                                          </p:stCondLst>
                                        </p:cTn>
                                        <p:tgtEl>
                                          <p:spTgt spid="3">
                                            <p:txEl>
                                              <p:pRg st="5" end="5"/>
                                            </p:txEl>
                                          </p:spTgt>
                                        </p:tgtEl>
                                        <p:attrNameLst>
                                          <p:attrName>style.visibility</p:attrName>
                                        </p:attrNameLst>
                                      </p:cBhvr>
                                      <p:to>
                                        <p:strVal val="visible"/>
                                      </p:to>
                                    </p:set>
                                    <p:animEffect transition="in" filter="blinds(horizontal)">
                                      <p:cBhvr>
                                        <p:cTn id="28" dur="500"/>
                                        <p:tgtEl>
                                          <p:spTgt spid="3">
                                            <p:txEl>
                                              <p:pRg st="5" end="5"/>
                                            </p:txEl>
                                          </p:spTgt>
                                        </p:tgtEl>
                                      </p:cBhvr>
                                    </p:animEffect>
                                  </p:childTnLst>
                                </p:cTn>
                              </p:par>
                              <p:par>
                                <p:cTn id="29" presetID="3" presetClass="entr" presetSubtype="10" fill="hold" nodeType="with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animEffect transition="in" filter="blinds(horizontal)">
                                      <p:cBhvr>
                                        <p:cTn id="31" dur="500"/>
                                        <p:tgtEl>
                                          <p:spTgt spid="3">
                                            <p:txEl>
                                              <p:pRg st="6" end="6"/>
                                            </p:txEl>
                                          </p:spTgt>
                                        </p:tgtEl>
                                      </p:cBhvr>
                                    </p:animEffect>
                                  </p:childTnLst>
                                </p:cTn>
                              </p:par>
                              <p:par>
                                <p:cTn id="32" presetID="3" presetClass="entr" presetSubtype="10" fill="hold" nodeType="withEffect">
                                  <p:stCondLst>
                                    <p:cond delay="0"/>
                                  </p:stCondLst>
                                  <p:childTnLst>
                                    <p:set>
                                      <p:cBhvr>
                                        <p:cTn id="33" dur="1" fill="hold">
                                          <p:stCondLst>
                                            <p:cond delay="0"/>
                                          </p:stCondLst>
                                        </p:cTn>
                                        <p:tgtEl>
                                          <p:spTgt spid="98311"/>
                                        </p:tgtEl>
                                        <p:attrNameLst>
                                          <p:attrName>style.visibility</p:attrName>
                                        </p:attrNameLst>
                                      </p:cBhvr>
                                      <p:to>
                                        <p:strVal val="visible"/>
                                      </p:to>
                                    </p:set>
                                    <p:animEffect transition="in" filter="blinds(horizontal)">
                                      <p:cBhvr>
                                        <p:cTn id="34" dur="500"/>
                                        <p:tgtEl>
                                          <p:spTgt spid="98311"/>
                                        </p:tgtEl>
                                      </p:cBhvr>
                                    </p:animEffect>
                                  </p:childTnLst>
                                </p:cTn>
                              </p:par>
                            </p:childTnLst>
                          </p:cTn>
                        </p:par>
                      </p:childTnLst>
                    </p:cTn>
                  </p:par>
                  <p:par>
                    <p:cTn id="35" fill="hold">
                      <p:stCondLst>
                        <p:cond delay="indefinite"/>
                      </p:stCondLst>
                      <p:childTnLst>
                        <p:par>
                          <p:cTn id="36" fill="hold">
                            <p:stCondLst>
                              <p:cond delay="0"/>
                            </p:stCondLst>
                            <p:childTnLst>
                              <p:par>
                                <p:cTn id="37" presetID="3" presetClass="entr" presetSubtype="10" fill="hold" grpId="0" nodeType="clickEffect">
                                  <p:stCondLst>
                                    <p:cond delay="0"/>
                                  </p:stCondLst>
                                  <p:childTnLst>
                                    <p:set>
                                      <p:cBhvr>
                                        <p:cTn id="38" dur="1" fill="hold">
                                          <p:stCondLst>
                                            <p:cond delay="0"/>
                                          </p:stCondLst>
                                        </p:cTn>
                                        <p:tgtEl>
                                          <p:spTgt spid="13"/>
                                        </p:tgtEl>
                                        <p:attrNameLst>
                                          <p:attrName>style.visibility</p:attrName>
                                        </p:attrNameLst>
                                      </p:cBhvr>
                                      <p:to>
                                        <p:strVal val="visible"/>
                                      </p:to>
                                    </p:set>
                                    <p:animEffect transition="in" filter="blinds(horizontal)">
                                      <p:cBhvr>
                                        <p:cTn id="39" dur="500"/>
                                        <p:tgtEl>
                                          <p:spTgt spid="13"/>
                                        </p:tgtEl>
                                      </p:cBhvr>
                                    </p:animEffect>
                                  </p:childTnLst>
                                </p:cTn>
                              </p:par>
                            </p:childTnLst>
                          </p:cTn>
                        </p:par>
                      </p:childTnLst>
                    </p:cTn>
                  </p:par>
                  <p:par>
                    <p:cTn id="40" fill="hold">
                      <p:stCondLst>
                        <p:cond delay="indefinite"/>
                      </p:stCondLst>
                      <p:childTnLst>
                        <p:par>
                          <p:cTn id="41" fill="hold">
                            <p:stCondLst>
                              <p:cond delay="0"/>
                            </p:stCondLst>
                            <p:childTnLst>
                              <p:par>
                                <p:cTn id="42" presetID="3" presetClass="entr" presetSubtype="10" fill="hold" grpId="0" nodeType="clickEffect">
                                  <p:stCondLst>
                                    <p:cond delay="0"/>
                                  </p:stCondLst>
                                  <p:childTnLst>
                                    <p:set>
                                      <p:cBhvr>
                                        <p:cTn id="43" dur="1" fill="hold">
                                          <p:stCondLst>
                                            <p:cond delay="0"/>
                                          </p:stCondLst>
                                        </p:cTn>
                                        <p:tgtEl>
                                          <p:spTgt spid="11"/>
                                        </p:tgtEl>
                                        <p:attrNameLst>
                                          <p:attrName>style.visibility</p:attrName>
                                        </p:attrNameLst>
                                      </p:cBhvr>
                                      <p:to>
                                        <p:strVal val="visible"/>
                                      </p:to>
                                    </p:set>
                                    <p:animEffect transition="in" filter="blinds(horizontal)">
                                      <p:cBhvr>
                                        <p:cTn id="44"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6262" name="Picture 6"/>
          <p:cNvPicPr>
            <a:picLocks noChangeAspect="1" noChangeArrowheads="1"/>
          </p:cNvPicPr>
          <p:nvPr/>
        </p:nvPicPr>
        <p:blipFill>
          <a:blip r:embed="rId4" cstate="print"/>
          <a:srcRect/>
          <a:stretch>
            <a:fillRect/>
          </a:stretch>
        </p:blipFill>
        <p:spPr bwMode="auto">
          <a:xfrm>
            <a:off x="457199" y="1497536"/>
            <a:ext cx="5257801" cy="2067596"/>
          </a:xfrm>
          <a:prstGeom prst="rect">
            <a:avLst/>
          </a:prstGeom>
          <a:noFill/>
          <a:ln w="9525">
            <a:noFill/>
            <a:miter lim="800000"/>
            <a:headEnd/>
            <a:tailEnd/>
          </a:ln>
        </p:spPr>
      </p:pic>
      <p:sp>
        <p:nvSpPr>
          <p:cNvPr id="26" name="内容占位符 2"/>
          <p:cNvSpPr>
            <a:spLocks noGrp="1"/>
          </p:cNvSpPr>
          <p:nvPr>
            <p:ph idx="1"/>
          </p:nvPr>
        </p:nvSpPr>
        <p:spPr>
          <a:xfrm>
            <a:off x="228600" y="1219200"/>
            <a:ext cx="8686800" cy="4953000"/>
          </a:xfrm>
        </p:spPr>
        <p:txBody>
          <a:bodyPr/>
          <a:lstStyle/>
          <a:p>
            <a:r>
              <a:rPr lang="en-US" dirty="0" smtClean="0"/>
              <a:t>Case 1: </a:t>
            </a:r>
            <a:r>
              <a:rPr lang="en-US" i="1" dirty="0" err="1" smtClean="0"/>
              <a:t>t</a:t>
            </a:r>
            <a:r>
              <a:rPr lang="en-US" i="1" baseline="-25000" dirty="0" err="1" smtClean="0"/>
              <a:t>c</a:t>
            </a:r>
            <a:r>
              <a:rPr lang="en-US" dirty="0" smtClean="0"/>
              <a:t> is within an on-going on-period</a:t>
            </a:r>
          </a:p>
          <a:p>
            <a:endParaRPr lang="en-US" sz="1400" dirty="0" smtClean="0"/>
          </a:p>
          <a:p>
            <a:endParaRPr lang="en-US" dirty="0" smtClean="0"/>
          </a:p>
          <a:p>
            <a:endParaRPr lang="en-US" dirty="0" smtClean="0"/>
          </a:p>
          <a:p>
            <a:pPr>
              <a:buNone/>
            </a:pPr>
            <a:endParaRPr lang="en-US" dirty="0" smtClean="0"/>
          </a:p>
          <a:p>
            <a:r>
              <a:rPr lang="en-US" dirty="0" smtClean="0"/>
              <a:t>                                        , where</a:t>
            </a:r>
          </a:p>
          <a:p>
            <a:pPr lvl="1"/>
            <a:endParaRPr lang="en-US" sz="1200" dirty="0" smtClean="0"/>
          </a:p>
          <a:p>
            <a:pPr lvl="1"/>
            <a:r>
              <a:rPr lang="en-US" sz="2600" dirty="0" smtClean="0"/>
              <a:t> </a:t>
            </a:r>
          </a:p>
          <a:p>
            <a:pPr lvl="1"/>
            <a:endParaRPr lang="en-US" sz="2600" dirty="0" smtClean="0"/>
          </a:p>
          <a:p>
            <a:pPr lvl="1"/>
            <a:r>
              <a:rPr lang="en-US" sz="2600" dirty="0" smtClean="0"/>
              <a:t> </a:t>
            </a:r>
            <a:endParaRPr lang="en-US" sz="2600" dirty="0"/>
          </a:p>
        </p:txBody>
      </p:sp>
      <p:sp>
        <p:nvSpPr>
          <p:cNvPr id="2" name="标题 1"/>
          <p:cNvSpPr>
            <a:spLocks noGrp="1"/>
          </p:cNvSpPr>
          <p:nvPr>
            <p:ph type="title"/>
          </p:nvPr>
        </p:nvSpPr>
        <p:spPr/>
        <p:txBody>
          <a:bodyPr/>
          <a:lstStyle/>
          <a:p>
            <a:r>
              <a:rPr lang="en-US" dirty="0" err="1" smtClean="0"/>
              <a:t>Pairwise</a:t>
            </a:r>
            <a:r>
              <a:rPr lang="en-US" dirty="0" smtClean="0"/>
              <a:t> Contact Probability</a:t>
            </a:r>
            <a:endParaRPr lang="en-US" dirty="0"/>
          </a:p>
        </p:txBody>
      </p:sp>
      <p:sp>
        <p:nvSpPr>
          <p:cNvPr id="5" name="圆角矩形 6"/>
          <p:cNvSpPr/>
          <p:nvPr/>
        </p:nvSpPr>
        <p:spPr>
          <a:xfrm>
            <a:off x="2895600" y="2362200"/>
            <a:ext cx="228600" cy="533400"/>
          </a:xfrm>
          <a:prstGeom prst="roundRect">
            <a:avLst/>
          </a:prstGeom>
          <a:solidFill>
            <a:schemeClr val="accent1">
              <a:alpha val="0"/>
            </a:schemeClr>
          </a:solidFill>
          <a:ln w="38100">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7" name="对象 6"/>
          <p:cNvGraphicFramePr>
            <a:graphicFrameLocks noChangeAspect="1"/>
          </p:cNvGraphicFramePr>
          <p:nvPr/>
        </p:nvGraphicFramePr>
        <p:xfrm>
          <a:off x="633413" y="3657600"/>
          <a:ext cx="3963987" cy="903288"/>
        </p:xfrm>
        <a:graphic>
          <a:graphicData uri="http://schemas.openxmlformats.org/presentationml/2006/ole">
            <p:oleObj spid="_x0000_s96258" name="Formula" r:id="rId5" imgW="2852640" imgH="651600" progId="Equation.Ribbit">
              <p:embed/>
            </p:oleObj>
          </a:graphicData>
        </a:graphic>
      </p:graphicFrame>
      <p:graphicFrame>
        <p:nvGraphicFramePr>
          <p:cNvPr id="8" name="对象 7"/>
          <p:cNvGraphicFramePr>
            <a:graphicFrameLocks noChangeAspect="1"/>
          </p:cNvGraphicFramePr>
          <p:nvPr/>
        </p:nvGraphicFramePr>
        <p:xfrm>
          <a:off x="1066800" y="4648200"/>
          <a:ext cx="3810000" cy="497912"/>
        </p:xfrm>
        <a:graphic>
          <a:graphicData uri="http://schemas.openxmlformats.org/presentationml/2006/ole">
            <p:oleObj spid="_x0000_s96259" name="Formula" r:id="rId6" imgW="2500920" imgH="326520" progId="Equation.Ribbit">
              <p:embed/>
            </p:oleObj>
          </a:graphicData>
        </a:graphic>
      </p:graphicFrame>
      <p:sp>
        <p:nvSpPr>
          <p:cNvPr id="9" name="圆角矩形 6"/>
          <p:cNvSpPr/>
          <p:nvPr/>
        </p:nvSpPr>
        <p:spPr>
          <a:xfrm>
            <a:off x="1600200" y="2286000"/>
            <a:ext cx="1905000" cy="914400"/>
          </a:xfrm>
          <a:prstGeom prst="roundRect">
            <a:avLst/>
          </a:prstGeom>
          <a:solidFill>
            <a:schemeClr val="accent1">
              <a:alpha val="0"/>
            </a:schemeClr>
          </a:solidFill>
          <a:ln w="38100">
            <a:solidFill>
              <a:srgbClr val="0000FF"/>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10" name="对象 9"/>
          <p:cNvGraphicFramePr>
            <a:graphicFrameLocks noChangeAspect="1"/>
          </p:cNvGraphicFramePr>
          <p:nvPr/>
        </p:nvGraphicFramePr>
        <p:xfrm>
          <a:off x="1066801" y="5396245"/>
          <a:ext cx="4648199" cy="699755"/>
        </p:xfrm>
        <a:graphic>
          <a:graphicData uri="http://schemas.openxmlformats.org/presentationml/2006/ole">
            <p:oleObj spid="_x0000_s96260" name="Formula" r:id="rId7" imgW="3096360" imgH="466200" progId="Equation.Ribbit">
              <p:embed/>
            </p:oleObj>
          </a:graphicData>
        </a:graphic>
      </p:graphicFrame>
      <p:sp>
        <p:nvSpPr>
          <p:cNvPr id="12" name="圆角矩形 6"/>
          <p:cNvSpPr/>
          <p:nvPr/>
        </p:nvSpPr>
        <p:spPr>
          <a:xfrm>
            <a:off x="1066800" y="4648200"/>
            <a:ext cx="3886200" cy="533400"/>
          </a:xfrm>
          <a:prstGeom prst="roundRect">
            <a:avLst/>
          </a:prstGeom>
          <a:solidFill>
            <a:schemeClr val="accent1">
              <a:alpha val="0"/>
            </a:schemeClr>
          </a:solidFill>
          <a:ln w="38100">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5638800" y="4343400"/>
            <a:ext cx="3276600" cy="707886"/>
          </a:xfrm>
          <a:prstGeom prst="rect">
            <a:avLst/>
          </a:prstGeom>
          <a:noFill/>
          <a:ln w="0">
            <a:noFill/>
          </a:ln>
        </p:spPr>
        <p:txBody>
          <a:bodyPr wrap="square" rtlCol="0">
            <a:spAutoFit/>
          </a:bodyPr>
          <a:lstStyle/>
          <a:p>
            <a:r>
              <a:rPr lang="en-US" sz="2000" dirty="0" smtClean="0">
                <a:solidFill>
                  <a:srgbClr val="FF0000"/>
                </a:solidFill>
                <a:latin typeface="Times New Roman" pitchFamily="18" charset="0"/>
                <a:cs typeface="Times New Roman" pitchFamily="18" charset="0"/>
              </a:rPr>
              <a:t>Contact process within an on-period is modeled as Poisson</a:t>
            </a:r>
            <a:endParaRPr lang="en-US" sz="2000" dirty="0">
              <a:solidFill>
                <a:srgbClr val="FF0000"/>
              </a:solidFill>
              <a:latin typeface="Times New Roman" pitchFamily="18" charset="0"/>
              <a:cs typeface="Times New Roman" pitchFamily="18" charset="0"/>
            </a:endParaRPr>
          </a:p>
        </p:txBody>
      </p:sp>
      <p:cxnSp>
        <p:nvCxnSpPr>
          <p:cNvPr id="14" name="Straight Connector 29"/>
          <p:cNvCxnSpPr>
            <a:endCxn id="13" idx="1"/>
          </p:cNvCxnSpPr>
          <p:nvPr/>
        </p:nvCxnSpPr>
        <p:spPr bwMode="auto">
          <a:xfrm flipV="1">
            <a:off x="4953000" y="4697343"/>
            <a:ext cx="685800" cy="179457"/>
          </a:xfrm>
          <a:prstGeom prst="line">
            <a:avLst/>
          </a:prstGeom>
          <a:solidFill>
            <a:schemeClr val="accent1"/>
          </a:solidFill>
          <a:ln w="38100" cap="flat" cmpd="sng" algn="ctr">
            <a:solidFill>
              <a:srgbClr val="FF0000"/>
            </a:solidFill>
            <a:prstDash val="solid"/>
            <a:round/>
            <a:headEnd type="none" w="med" len="med"/>
            <a:tailEnd type="none" w="med" len="med"/>
          </a:ln>
          <a:effectLst/>
        </p:spPr>
      </p:cxnSp>
      <p:sp>
        <p:nvSpPr>
          <p:cNvPr id="30" name="圆角矩形 6"/>
          <p:cNvSpPr/>
          <p:nvPr/>
        </p:nvSpPr>
        <p:spPr>
          <a:xfrm>
            <a:off x="1066800" y="5334000"/>
            <a:ext cx="4648200" cy="838200"/>
          </a:xfrm>
          <a:prstGeom prst="roundRect">
            <a:avLst/>
          </a:prstGeom>
          <a:solidFill>
            <a:schemeClr val="accent1">
              <a:alpha val="0"/>
            </a:schemeClr>
          </a:solidFill>
          <a:ln w="38100">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1" name="Straight Connector 29"/>
          <p:cNvCxnSpPr/>
          <p:nvPr/>
        </p:nvCxnSpPr>
        <p:spPr bwMode="auto">
          <a:xfrm flipV="1">
            <a:off x="5715000" y="5562600"/>
            <a:ext cx="685800" cy="179457"/>
          </a:xfrm>
          <a:prstGeom prst="line">
            <a:avLst/>
          </a:prstGeom>
          <a:solidFill>
            <a:schemeClr val="accent1"/>
          </a:solidFill>
          <a:ln w="38100" cap="flat" cmpd="sng" algn="ctr">
            <a:solidFill>
              <a:srgbClr val="FF0000"/>
            </a:solidFill>
            <a:prstDash val="solid"/>
            <a:round/>
            <a:headEnd type="none" w="med" len="med"/>
            <a:tailEnd type="none" w="med" len="med"/>
          </a:ln>
          <a:effectLst/>
        </p:spPr>
      </p:cxnSp>
      <p:sp>
        <p:nvSpPr>
          <p:cNvPr id="32" name="TextBox 31"/>
          <p:cNvSpPr txBox="1"/>
          <p:nvPr/>
        </p:nvSpPr>
        <p:spPr>
          <a:xfrm>
            <a:off x="6400800" y="5235714"/>
            <a:ext cx="2667000" cy="707886"/>
          </a:xfrm>
          <a:prstGeom prst="rect">
            <a:avLst/>
          </a:prstGeom>
          <a:noFill/>
          <a:ln w="0">
            <a:noFill/>
          </a:ln>
        </p:spPr>
        <p:txBody>
          <a:bodyPr wrap="square" rtlCol="0">
            <a:spAutoFit/>
          </a:bodyPr>
          <a:lstStyle/>
          <a:p>
            <a:r>
              <a:rPr lang="en-US" sz="2000" dirty="0" smtClean="0">
                <a:solidFill>
                  <a:srgbClr val="FF0000"/>
                </a:solidFill>
                <a:latin typeface="Times New Roman" pitchFamily="18" charset="0"/>
                <a:cs typeface="Times New Roman" pitchFamily="18" charset="0"/>
              </a:rPr>
              <a:t>PDF of the on-period length</a:t>
            </a:r>
            <a:endParaRPr lang="en-US" sz="2000" dirty="0">
              <a:solidFill>
                <a:srgbClr val="FF0000"/>
              </a:solidFill>
              <a:latin typeface="Times New Roman" pitchFamily="18" charset="0"/>
              <a:cs typeface="Times New Roman" pitchFamily="18" charset="0"/>
            </a:endParaRPr>
          </a:p>
        </p:txBody>
      </p:sp>
      <p:sp>
        <p:nvSpPr>
          <p:cNvPr id="16" name="圆角矩形 6"/>
          <p:cNvSpPr/>
          <p:nvPr/>
        </p:nvSpPr>
        <p:spPr>
          <a:xfrm>
            <a:off x="1828800" y="3581400"/>
            <a:ext cx="304800" cy="304800"/>
          </a:xfrm>
          <a:prstGeom prst="roundRect">
            <a:avLst/>
          </a:prstGeom>
          <a:solidFill>
            <a:schemeClr val="accent1">
              <a:alpha val="0"/>
            </a:schemeClr>
          </a:solidFill>
          <a:ln w="38100">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2971800" y="3486090"/>
            <a:ext cx="3276600" cy="461665"/>
          </a:xfrm>
          <a:prstGeom prst="rect">
            <a:avLst/>
          </a:prstGeom>
          <a:noFill/>
          <a:ln w="0">
            <a:noFill/>
          </a:ln>
        </p:spPr>
        <p:txBody>
          <a:bodyPr wrap="square" rtlCol="0">
            <a:spAutoFit/>
          </a:bodyPr>
          <a:lstStyle/>
          <a:p>
            <a:r>
              <a:rPr lang="en-US" sz="2400" b="1" i="1" dirty="0" smtClean="0">
                <a:solidFill>
                  <a:srgbClr val="FF0000"/>
                </a:solidFill>
                <a:latin typeface="Times New Roman" pitchFamily="18" charset="0"/>
                <a:cs typeface="Times New Roman" pitchFamily="18" charset="0"/>
              </a:rPr>
              <a:t>T </a:t>
            </a:r>
            <a:r>
              <a:rPr lang="en-US" sz="2400" b="1" dirty="0" smtClean="0">
                <a:solidFill>
                  <a:srgbClr val="FF0000"/>
                </a:solidFill>
                <a:latin typeface="Times New Roman" pitchFamily="18" charset="0"/>
                <a:cs typeface="Times New Roman" pitchFamily="18" charset="0"/>
              </a:rPr>
              <a:t>= </a:t>
            </a:r>
            <a:r>
              <a:rPr lang="en-US" sz="2400" b="1" i="1" dirty="0" err="1" smtClean="0">
                <a:solidFill>
                  <a:srgbClr val="FF0000"/>
                </a:solidFill>
                <a:latin typeface="Times New Roman" pitchFamily="18" charset="0"/>
                <a:cs typeface="Times New Roman" pitchFamily="18" charset="0"/>
              </a:rPr>
              <a:t>t</a:t>
            </a:r>
            <a:r>
              <a:rPr lang="en-US" sz="2400" b="1" i="1" baseline="-25000" dirty="0" err="1" smtClean="0">
                <a:solidFill>
                  <a:srgbClr val="FF0000"/>
                </a:solidFill>
                <a:latin typeface="Times New Roman" pitchFamily="18" charset="0"/>
                <a:cs typeface="Times New Roman" pitchFamily="18" charset="0"/>
              </a:rPr>
              <a:t>e</a:t>
            </a:r>
            <a:r>
              <a:rPr lang="en-US" sz="2400" b="1" i="1" dirty="0" smtClean="0">
                <a:solidFill>
                  <a:srgbClr val="FF0000"/>
                </a:solidFill>
                <a:latin typeface="Times New Roman" pitchFamily="18" charset="0"/>
                <a:cs typeface="Times New Roman" pitchFamily="18" charset="0"/>
              </a:rPr>
              <a:t> – </a:t>
            </a:r>
            <a:r>
              <a:rPr lang="en-US" sz="2400" b="1" i="1" dirty="0" err="1" smtClean="0">
                <a:solidFill>
                  <a:srgbClr val="FF0000"/>
                </a:solidFill>
                <a:latin typeface="Times New Roman" pitchFamily="18" charset="0"/>
                <a:cs typeface="Times New Roman" pitchFamily="18" charset="0"/>
              </a:rPr>
              <a:t>t</a:t>
            </a:r>
            <a:r>
              <a:rPr lang="en-US" sz="2400" b="1" i="1" baseline="-25000" dirty="0" err="1" smtClean="0">
                <a:solidFill>
                  <a:srgbClr val="FF0000"/>
                </a:solidFill>
                <a:latin typeface="Times New Roman" pitchFamily="18" charset="0"/>
                <a:cs typeface="Times New Roman" pitchFamily="18" charset="0"/>
              </a:rPr>
              <a:t>c</a:t>
            </a:r>
            <a:endParaRPr lang="en-US" sz="2400" b="1" i="1" baseline="-25000" dirty="0">
              <a:solidFill>
                <a:srgbClr val="FF0000"/>
              </a:solidFill>
              <a:latin typeface="Times New Roman" pitchFamily="18" charset="0"/>
              <a:cs typeface="Times New Roman" pitchFamily="18" charset="0"/>
            </a:endParaRPr>
          </a:p>
        </p:txBody>
      </p:sp>
      <p:cxnSp>
        <p:nvCxnSpPr>
          <p:cNvPr id="18" name="Straight Connector 29"/>
          <p:cNvCxnSpPr>
            <a:stCxn id="16" idx="3"/>
            <a:endCxn id="17" idx="1"/>
          </p:cNvCxnSpPr>
          <p:nvPr/>
        </p:nvCxnSpPr>
        <p:spPr bwMode="auto">
          <a:xfrm flipV="1">
            <a:off x="2133600" y="3716923"/>
            <a:ext cx="838200" cy="16877"/>
          </a:xfrm>
          <a:prstGeom prst="line">
            <a:avLst/>
          </a:prstGeom>
          <a:solidFill>
            <a:schemeClr val="accent1"/>
          </a:solidFill>
          <a:ln w="38100" cap="flat" cmpd="sng" algn="ctr">
            <a:solidFill>
              <a:srgbClr val="FF0000"/>
            </a:solidFill>
            <a:prstDash val="solid"/>
            <a:round/>
            <a:headEnd type="none" w="med" len="med"/>
            <a:tailEnd type="none" w="med" len="med"/>
          </a:ln>
          <a:effectLst/>
        </p:spPr>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blinds(horizontal)">
                                      <p:cBhvr>
                                        <p:cTn id="7" dur="500"/>
                                        <p:tgtEl>
                                          <p:spTgt spid="16"/>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17"/>
                                        </p:tgtEl>
                                        <p:attrNameLst>
                                          <p:attrName>style.visibility</p:attrName>
                                        </p:attrNameLst>
                                      </p:cBhvr>
                                      <p:to>
                                        <p:strVal val="visible"/>
                                      </p:to>
                                    </p:set>
                                    <p:animEffect transition="in" filter="blinds(horizontal)">
                                      <p:cBhvr>
                                        <p:cTn id="10" dur="500"/>
                                        <p:tgtEl>
                                          <p:spTgt spid="17"/>
                                        </p:tgtEl>
                                      </p:cBhvr>
                                    </p:animEffect>
                                  </p:childTnLst>
                                </p:cTn>
                              </p:par>
                              <p:par>
                                <p:cTn id="11" presetID="3" presetClass="entr" presetSubtype="10" fill="hold" nodeType="withEffect">
                                  <p:stCondLst>
                                    <p:cond delay="0"/>
                                  </p:stCondLst>
                                  <p:childTnLst>
                                    <p:set>
                                      <p:cBhvr>
                                        <p:cTn id="12" dur="1" fill="hold">
                                          <p:stCondLst>
                                            <p:cond delay="0"/>
                                          </p:stCondLst>
                                        </p:cTn>
                                        <p:tgtEl>
                                          <p:spTgt spid="18"/>
                                        </p:tgtEl>
                                        <p:attrNameLst>
                                          <p:attrName>style.visibility</p:attrName>
                                        </p:attrNameLst>
                                      </p:cBhvr>
                                      <p:to>
                                        <p:strVal val="visible"/>
                                      </p:to>
                                    </p:set>
                                    <p:animEffect transition="in" filter="blinds(horizontal)">
                                      <p:cBhvr>
                                        <p:cTn id="13" dur="500"/>
                                        <p:tgtEl>
                                          <p:spTgt spid="18"/>
                                        </p:tgtEl>
                                      </p:cBhvr>
                                    </p:animEffect>
                                  </p:childTnLst>
                                </p:cTn>
                              </p:par>
                            </p:childTnLst>
                          </p:cTn>
                        </p:par>
                      </p:childTnLst>
                    </p:cTn>
                  </p:par>
                  <p:par>
                    <p:cTn id="14" fill="hold">
                      <p:stCondLst>
                        <p:cond delay="indefinite"/>
                      </p:stCondLst>
                      <p:childTnLst>
                        <p:par>
                          <p:cTn id="15" fill="hold">
                            <p:stCondLst>
                              <p:cond delay="0"/>
                            </p:stCondLst>
                            <p:childTnLst>
                              <p:par>
                                <p:cTn id="16" presetID="3" presetClass="entr" presetSubtype="10" fill="hold" grpId="0" nodeType="clickEffect">
                                  <p:stCondLst>
                                    <p:cond delay="0"/>
                                  </p:stCondLst>
                                  <p:childTnLst>
                                    <p:set>
                                      <p:cBhvr>
                                        <p:cTn id="17" dur="1" fill="hold">
                                          <p:stCondLst>
                                            <p:cond delay="0"/>
                                          </p:stCondLst>
                                        </p:cTn>
                                        <p:tgtEl>
                                          <p:spTgt spid="12"/>
                                        </p:tgtEl>
                                        <p:attrNameLst>
                                          <p:attrName>style.visibility</p:attrName>
                                        </p:attrNameLst>
                                      </p:cBhvr>
                                      <p:to>
                                        <p:strVal val="visible"/>
                                      </p:to>
                                    </p:set>
                                    <p:animEffect transition="in" filter="blinds(horizontal)">
                                      <p:cBhvr>
                                        <p:cTn id="18" dur="500"/>
                                        <p:tgtEl>
                                          <p:spTgt spid="12"/>
                                        </p:tgtEl>
                                      </p:cBhvr>
                                    </p:animEffect>
                                  </p:childTnLst>
                                </p:cTn>
                              </p:par>
                              <p:par>
                                <p:cTn id="19" presetID="3" presetClass="entr" presetSubtype="10" fill="hold" grpId="0" nodeType="withEffect">
                                  <p:stCondLst>
                                    <p:cond delay="0"/>
                                  </p:stCondLst>
                                  <p:childTnLst>
                                    <p:set>
                                      <p:cBhvr>
                                        <p:cTn id="20" dur="1" fill="hold">
                                          <p:stCondLst>
                                            <p:cond delay="0"/>
                                          </p:stCondLst>
                                        </p:cTn>
                                        <p:tgtEl>
                                          <p:spTgt spid="13"/>
                                        </p:tgtEl>
                                        <p:attrNameLst>
                                          <p:attrName>style.visibility</p:attrName>
                                        </p:attrNameLst>
                                      </p:cBhvr>
                                      <p:to>
                                        <p:strVal val="visible"/>
                                      </p:to>
                                    </p:set>
                                    <p:animEffect transition="in" filter="blinds(horizontal)">
                                      <p:cBhvr>
                                        <p:cTn id="21" dur="500"/>
                                        <p:tgtEl>
                                          <p:spTgt spid="13"/>
                                        </p:tgtEl>
                                      </p:cBhvr>
                                    </p:animEffect>
                                  </p:childTnLst>
                                </p:cTn>
                              </p:par>
                              <p:par>
                                <p:cTn id="22" presetID="3" presetClass="entr" presetSubtype="10" fill="hold" nodeType="withEffect">
                                  <p:stCondLst>
                                    <p:cond delay="0"/>
                                  </p:stCondLst>
                                  <p:childTnLst>
                                    <p:set>
                                      <p:cBhvr>
                                        <p:cTn id="23" dur="1" fill="hold">
                                          <p:stCondLst>
                                            <p:cond delay="0"/>
                                          </p:stCondLst>
                                        </p:cTn>
                                        <p:tgtEl>
                                          <p:spTgt spid="14"/>
                                        </p:tgtEl>
                                        <p:attrNameLst>
                                          <p:attrName>style.visibility</p:attrName>
                                        </p:attrNameLst>
                                      </p:cBhvr>
                                      <p:to>
                                        <p:strVal val="visible"/>
                                      </p:to>
                                    </p:set>
                                    <p:animEffect transition="in" filter="blinds(horizontal)">
                                      <p:cBhvr>
                                        <p:cTn id="24" dur="500"/>
                                        <p:tgtEl>
                                          <p:spTgt spid="14"/>
                                        </p:tgtEl>
                                      </p:cBhvr>
                                    </p:animEffect>
                                  </p:childTnLst>
                                </p:cTn>
                              </p:par>
                            </p:childTnLst>
                          </p:cTn>
                        </p:par>
                      </p:childTnLst>
                    </p:cTn>
                  </p:par>
                  <p:par>
                    <p:cTn id="25" fill="hold">
                      <p:stCondLst>
                        <p:cond delay="indefinite"/>
                      </p:stCondLst>
                      <p:childTnLst>
                        <p:par>
                          <p:cTn id="26" fill="hold">
                            <p:stCondLst>
                              <p:cond delay="0"/>
                            </p:stCondLst>
                            <p:childTnLst>
                              <p:par>
                                <p:cTn id="27" presetID="3" presetClass="entr" presetSubtype="10" fill="hold" grpId="0" nodeType="clickEffect">
                                  <p:stCondLst>
                                    <p:cond delay="0"/>
                                  </p:stCondLst>
                                  <p:childTnLst>
                                    <p:set>
                                      <p:cBhvr>
                                        <p:cTn id="28" dur="1" fill="hold">
                                          <p:stCondLst>
                                            <p:cond delay="0"/>
                                          </p:stCondLst>
                                        </p:cTn>
                                        <p:tgtEl>
                                          <p:spTgt spid="30"/>
                                        </p:tgtEl>
                                        <p:attrNameLst>
                                          <p:attrName>style.visibility</p:attrName>
                                        </p:attrNameLst>
                                      </p:cBhvr>
                                      <p:to>
                                        <p:strVal val="visible"/>
                                      </p:to>
                                    </p:set>
                                    <p:animEffect transition="in" filter="blinds(horizontal)">
                                      <p:cBhvr>
                                        <p:cTn id="29" dur="500"/>
                                        <p:tgtEl>
                                          <p:spTgt spid="30"/>
                                        </p:tgtEl>
                                      </p:cBhvr>
                                    </p:animEffect>
                                  </p:childTnLst>
                                </p:cTn>
                              </p:par>
                              <p:par>
                                <p:cTn id="30" presetID="3" presetClass="entr" presetSubtype="10" fill="hold" nodeType="withEffect">
                                  <p:stCondLst>
                                    <p:cond delay="0"/>
                                  </p:stCondLst>
                                  <p:childTnLst>
                                    <p:set>
                                      <p:cBhvr>
                                        <p:cTn id="31" dur="1" fill="hold">
                                          <p:stCondLst>
                                            <p:cond delay="0"/>
                                          </p:stCondLst>
                                        </p:cTn>
                                        <p:tgtEl>
                                          <p:spTgt spid="31"/>
                                        </p:tgtEl>
                                        <p:attrNameLst>
                                          <p:attrName>style.visibility</p:attrName>
                                        </p:attrNameLst>
                                      </p:cBhvr>
                                      <p:to>
                                        <p:strVal val="visible"/>
                                      </p:to>
                                    </p:set>
                                    <p:animEffect transition="in" filter="blinds(horizontal)">
                                      <p:cBhvr>
                                        <p:cTn id="32" dur="500"/>
                                        <p:tgtEl>
                                          <p:spTgt spid="31"/>
                                        </p:tgtEl>
                                      </p:cBhvr>
                                    </p:animEffect>
                                  </p:childTnLst>
                                </p:cTn>
                              </p:par>
                              <p:par>
                                <p:cTn id="33" presetID="3" presetClass="entr" presetSubtype="10" fill="hold" grpId="0" nodeType="withEffect">
                                  <p:stCondLst>
                                    <p:cond delay="0"/>
                                  </p:stCondLst>
                                  <p:childTnLst>
                                    <p:set>
                                      <p:cBhvr>
                                        <p:cTn id="34" dur="1" fill="hold">
                                          <p:stCondLst>
                                            <p:cond delay="0"/>
                                          </p:stCondLst>
                                        </p:cTn>
                                        <p:tgtEl>
                                          <p:spTgt spid="32"/>
                                        </p:tgtEl>
                                        <p:attrNameLst>
                                          <p:attrName>style.visibility</p:attrName>
                                        </p:attrNameLst>
                                      </p:cBhvr>
                                      <p:to>
                                        <p:strVal val="visible"/>
                                      </p:to>
                                    </p:set>
                                    <p:animEffect transition="in" filter="blinds(horizontal)">
                                      <p:cBhvr>
                                        <p:cTn id="35" dur="5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p:bldP spid="30" grpId="0" animBg="1"/>
      <p:bldP spid="32" grpId="0"/>
      <p:bldP spid="16" grpId="0" animBg="1"/>
      <p:bldP spid="17"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Outline</a:t>
            </a:r>
            <a:endParaRPr lang="en-US" dirty="0"/>
          </a:p>
        </p:txBody>
      </p:sp>
      <p:sp>
        <p:nvSpPr>
          <p:cNvPr id="3" name="Content Placeholder 2"/>
          <p:cNvSpPr>
            <a:spLocks noGrp="1"/>
          </p:cNvSpPr>
          <p:nvPr>
            <p:ph idx="1"/>
          </p:nvPr>
        </p:nvSpPr>
        <p:spPr/>
        <p:txBody>
          <a:bodyPr/>
          <a:lstStyle/>
          <a:p>
            <a:endParaRPr lang="en-US" dirty="0" smtClean="0"/>
          </a:p>
          <a:p>
            <a:r>
              <a:rPr lang="en-US" dirty="0" smtClean="0"/>
              <a:t>Introduction</a:t>
            </a:r>
          </a:p>
          <a:p>
            <a:r>
              <a:rPr lang="en-US" dirty="0" smtClean="0"/>
              <a:t>Trace-based Pattern Formulation</a:t>
            </a:r>
          </a:p>
          <a:p>
            <a:r>
              <a:rPr lang="en-US" dirty="0" smtClean="0"/>
              <a:t>Data Forwarding Approach</a:t>
            </a:r>
          </a:p>
          <a:p>
            <a:r>
              <a:rPr lang="en-US" dirty="0" smtClean="0"/>
              <a:t>Performance Evaluation</a:t>
            </a:r>
          </a:p>
          <a:p>
            <a:r>
              <a:rPr lang="en-US" dirty="0" smtClean="0"/>
              <a:t>Summary &amp; Future Work</a:t>
            </a:r>
            <a:endParaRPr lang="en-US" dirty="0"/>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mph" presetSubtype="1" nodeType="clickEffect">
                                  <p:stCondLst>
                                    <p:cond delay="0"/>
                                  </p:stCondLst>
                                  <p:childTnLst>
                                    <p:set>
                                      <p:cBhvr override="childStyle">
                                        <p:cTn id="6" dur="indefinite"/>
                                        <p:tgtEl>
                                          <p:spTgt spid="3">
                                            <p:txEl>
                                              <p:pRg st="1" end="1"/>
                                            </p:txEl>
                                          </p:spTgt>
                                        </p:tgtEl>
                                        <p:attrNameLst>
                                          <p:attrName>style.fontStyle</p:attrName>
                                        </p:attrNameLst>
                                      </p:cBhvr>
                                      <p:to>
                                        <p:strVal val="normal"/>
                                      </p:to>
                                    </p:set>
                                    <p:set>
                                      <p:cBhvr override="childStyle">
                                        <p:cTn id="7" dur="indefinite"/>
                                        <p:tgtEl>
                                          <p:spTgt spid="3">
                                            <p:txEl>
                                              <p:pRg st="1" end="1"/>
                                            </p:txEl>
                                          </p:spTgt>
                                        </p:tgtEl>
                                        <p:attrNameLst>
                                          <p:attrName>style.fontWeight</p:attrName>
                                        </p:attrNameLst>
                                      </p:cBhvr>
                                      <p:to>
                                        <p:strVal val="bold"/>
                                      </p:to>
                                    </p:set>
                                    <p:set>
                                      <p:cBhvr override="childStyle">
                                        <p:cTn id="8" dur="indefinite"/>
                                        <p:tgtEl>
                                          <p:spTgt spid="3">
                                            <p:txEl>
                                              <p:pRg st="1" end="1"/>
                                            </p:txEl>
                                          </p:spTgt>
                                        </p:tgtEl>
                                        <p:attrNameLst>
                                          <p:attrName>style.textDecorationUnderline</p:attrName>
                                        </p:attrNameLst>
                                      </p:cBhvr>
                                      <p:to>
                                        <p:strVal val="false"/>
                                      </p:to>
                                    </p:set>
                                  </p:childTnLst>
                                </p:cTn>
                              </p:par>
                              <p:par>
                                <p:cTn id="9" presetID="3" presetClass="emph" presetSubtype="2" fill="hold" nodeType="withEffect">
                                  <p:stCondLst>
                                    <p:cond delay="0"/>
                                  </p:stCondLst>
                                  <p:childTnLst>
                                    <p:animClr clrSpc="rgb">
                                      <p:cBhvr override="childStyle">
                                        <p:cTn id="10" dur="500" fill="hold"/>
                                        <p:tgtEl>
                                          <p:spTgt spid="3">
                                            <p:txEl>
                                              <p:pRg st="1" end="1"/>
                                            </p:txEl>
                                          </p:spTgt>
                                        </p:tgtEl>
                                        <p:attrNameLst>
                                          <p:attrName>style.color</p:attrName>
                                        </p:attrNameLst>
                                      </p:cBhvr>
                                      <p:to>
                                        <a:srgbClr val="FF0000"/>
                                      </p:to>
                                    </p:animClr>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7287" name="Picture 7"/>
          <p:cNvPicPr>
            <a:picLocks noChangeAspect="1" noChangeArrowheads="1"/>
          </p:cNvPicPr>
          <p:nvPr/>
        </p:nvPicPr>
        <p:blipFill>
          <a:blip r:embed="rId4" cstate="print"/>
          <a:srcRect/>
          <a:stretch>
            <a:fillRect/>
          </a:stretch>
        </p:blipFill>
        <p:spPr bwMode="auto">
          <a:xfrm>
            <a:off x="533399" y="1524000"/>
            <a:ext cx="5131795" cy="2133600"/>
          </a:xfrm>
          <a:prstGeom prst="rect">
            <a:avLst/>
          </a:prstGeom>
          <a:noFill/>
          <a:ln w="9525">
            <a:noFill/>
            <a:miter lim="800000"/>
            <a:headEnd/>
            <a:tailEnd/>
          </a:ln>
        </p:spPr>
      </p:pic>
      <p:sp>
        <p:nvSpPr>
          <p:cNvPr id="3" name="内容占位符 2"/>
          <p:cNvSpPr>
            <a:spLocks noGrp="1"/>
          </p:cNvSpPr>
          <p:nvPr>
            <p:ph idx="1"/>
          </p:nvPr>
        </p:nvSpPr>
        <p:spPr/>
        <p:txBody>
          <a:bodyPr/>
          <a:lstStyle/>
          <a:p>
            <a:r>
              <a:rPr lang="en-US" dirty="0" smtClean="0"/>
              <a:t>Case 2: the next on-period starts before </a:t>
            </a:r>
            <a:r>
              <a:rPr lang="en-US" i="1" dirty="0" err="1" smtClean="0"/>
              <a:t>t</a:t>
            </a:r>
            <a:r>
              <a:rPr lang="en-US" i="1" baseline="-25000" dirty="0" err="1" smtClean="0"/>
              <a:t>e</a:t>
            </a:r>
            <a:endParaRPr lang="en-US" i="1" baseline="-25000" dirty="0" smtClean="0"/>
          </a:p>
          <a:p>
            <a:endParaRPr lang="en-US" i="1" baseline="-25000" dirty="0" smtClean="0"/>
          </a:p>
          <a:p>
            <a:endParaRPr lang="en-US" i="1" baseline="-25000" dirty="0" smtClean="0"/>
          </a:p>
          <a:p>
            <a:endParaRPr lang="en-US" i="1" baseline="-25000" dirty="0" smtClean="0"/>
          </a:p>
          <a:p>
            <a:endParaRPr lang="en-US" i="1" baseline="-25000" dirty="0" smtClean="0"/>
          </a:p>
          <a:p>
            <a:endParaRPr lang="en-US" i="1" baseline="-25000" dirty="0" smtClean="0"/>
          </a:p>
          <a:p>
            <a:r>
              <a:rPr lang="en-US" i="1" baseline="-25000" dirty="0" smtClean="0"/>
              <a:t>                                                                                              </a:t>
            </a:r>
            <a:r>
              <a:rPr lang="en-US" dirty="0" smtClean="0"/>
              <a:t>, where</a:t>
            </a:r>
          </a:p>
          <a:p>
            <a:pPr lvl="1">
              <a:buNone/>
            </a:pPr>
            <a:endParaRPr lang="en-US" i="1" baseline="-25000" dirty="0" smtClean="0"/>
          </a:p>
          <a:p>
            <a:pPr lvl="1"/>
            <a:r>
              <a:rPr lang="en-US" i="1" baseline="-25000" dirty="0" smtClean="0"/>
              <a:t> </a:t>
            </a:r>
          </a:p>
          <a:p>
            <a:pPr lvl="1"/>
            <a:endParaRPr lang="en-US" sz="2400" i="1" baseline="-25000" dirty="0" smtClean="0"/>
          </a:p>
          <a:p>
            <a:pPr lvl="1"/>
            <a:endParaRPr lang="en-US" sz="2400" i="1" baseline="-25000" dirty="0" smtClean="0"/>
          </a:p>
          <a:p>
            <a:pPr lvl="1"/>
            <a:r>
              <a:rPr lang="en-US" i="1" baseline="-25000" dirty="0" smtClean="0"/>
              <a:t> </a:t>
            </a:r>
          </a:p>
          <a:p>
            <a:endParaRPr lang="en-US" dirty="0"/>
          </a:p>
        </p:txBody>
      </p:sp>
      <p:sp>
        <p:nvSpPr>
          <p:cNvPr id="2" name="标题 1"/>
          <p:cNvSpPr>
            <a:spLocks noGrp="1"/>
          </p:cNvSpPr>
          <p:nvPr>
            <p:ph type="title"/>
          </p:nvPr>
        </p:nvSpPr>
        <p:spPr/>
        <p:txBody>
          <a:bodyPr/>
          <a:lstStyle/>
          <a:p>
            <a:r>
              <a:rPr lang="en-US" dirty="0" smtClean="0"/>
              <a:t>Pairwise Contact Probability</a:t>
            </a:r>
            <a:endParaRPr lang="en-US" dirty="0"/>
          </a:p>
        </p:txBody>
      </p:sp>
      <p:sp>
        <p:nvSpPr>
          <p:cNvPr id="5" name="圆角矩形 6"/>
          <p:cNvSpPr/>
          <p:nvPr/>
        </p:nvSpPr>
        <p:spPr>
          <a:xfrm>
            <a:off x="3352800" y="2438400"/>
            <a:ext cx="228600" cy="609600"/>
          </a:xfrm>
          <a:prstGeom prst="roundRect">
            <a:avLst/>
          </a:prstGeom>
          <a:solidFill>
            <a:schemeClr val="accent1">
              <a:alpha val="0"/>
            </a:schemeClr>
          </a:solidFill>
          <a:ln w="38100">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圆角矩形 6"/>
          <p:cNvSpPr/>
          <p:nvPr/>
        </p:nvSpPr>
        <p:spPr>
          <a:xfrm>
            <a:off x="3276600" y="2362200"/>
            <a:ext cx="1219200" cy="762000"/>
          </a:xfrm>
          <a:prstGeom prst="roundRect">
            <a:avLst/>
          </a:prstGeom>
          <a:solidFill>
            <a:schemeClr val="accent1">
              <a:alpha val="0"/>
            </a:schemeClr>
          </a:solidFill>
          <a:ln w="38100">
            <a:solidFill>
              <a:srgbClr val="0000FF"/>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9" name="对象 8"/>
          <p:cNvGraphicFramePr>
            <a:graphicFrameLocks noChangeAspect="1"/>
          </p:cNvGraphicFramePr>
          <p:nvPr/>
        </p:nvGraphicFramePr>
        <p:xfrm>
          <a:off x="631825" y="3630613"/>
          <a:ext cx="6278563" cy="865187"/>
        </p:xfrm>
        <a:graphic>
          <a:graphicData uri="http://schemas.openxmlformats.org/presentationml/2006/ole">
            <p:oleObj spid="_x0000_s97284" name="Formula" r:id="rId5" imgW="4714560" imgH="651600" progId="Equation.Ribbit">
              <p:embed/>
            </p:oleObj>
          </a:graphicData>
        </a:graphic>
      </p:graphicFrame>
      <p:graphicFrame>
        <p:nvGraphicFramePr>
          <p:cNvPr id="10" name="对象 9"/>
          <p:cNvGraphicFramePr>
            <a:graphicFrameLocks noChangeAspect="1"/>
          </p:cNvGraphicFramePr>
          <p:nvPr/>
        </p:nvGraphicFramePr>
        <p:xfrm>
          <a:off x="1066799" y="4572000"/>
          <a:ext cx="4166387" cy="762000"/>
        </p:xfrm>
        <a:graphic>
          <a:graphicData uri="http://schemas.openxmlformats.org/presentationml/2006/ole">
            <p:oleObj spid="_x0000_s97285" name="Formula" r:id="rId6" imgW="3117960" imgH="570240" progId="Equation.Ribbit">
              <p:embed/>
            </p:oleObj>
          </a:graphicData>
        </a:graphic>
      </p:graphicFrame>
      <p:graphicFrame>
        <p:nvGraphicFramePr>
          <p:cNvPr id="11" name="对象 10"/>
          <p:cNvGraphicFramePr>
            <a:graphicFrameLocks noChangeAspect="1"/>
          </p:cNvGraphicFramePr>
          <p:nvPr/>
        </p:nvGraphicFramePr>
        <p:xfrm>
          <a:off x="1066799" y="5390568"/>
          <a:ext cx="4419601" cy="984979"/>
        </p:xfrm>
        <a:graphic>
          <a:graphicData uri="http://schemas.openxmlformats.org/presentationml/2006/ole">
            <p:oleObj spid="_x0000_s97286" name="Formula" r:id="rId7" imgW="3040560" imgH="678240" progId="Equation.Ribbit">
              <p:embed/>
            </p:oleObj>
          </a:graphicData>
        </a:graphic>
      </p:graphicFrame>
      <p:sp>
        <p:nvSpPr>
          <p:cNvPr id="13" name="圆角矩形 6"/>
          <p:cNvSpPr/>
          <p:nvPr/>
        </p:nvSpPr>
        <p:spPr>
          <a:xfrm>
            <a:off x="1066800" y="4572000"/>
            <a:ext cx="4191000" cy="762000"/>
          </a:xfrm>
          <a:prstGeom prst="roundRect">
            <a:avLst/>
          </a:prstGeom>
          <a:solidFill>
            <a:schemeClr val="accent1">
              <a:alpha val="0"/>
            </a:schemeClr>
          </a:solidFill>
          <a:ln w="38100">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p:cNvSpPr txBox="1"/>
          <p:nvPr/>
        </p:nvSpPr>
        <p:spPr>
          <a:xfrm>
            <a:off x="6400800" y="4419600"/>
            <a:ext cx="2362200" cy="707886"/>
          </a:xfrm>
          <a:prstGeom prst="rect">
            <a:avLst/>
          </a:prstGeom>
          <a:noFill/>
          <a:ln w="0">
            <a:noFill/>
          </a:ln>
        </p:spPr>
        <p:txBody>
          <a:bodyPr wrap="square" rtlCol="0">
            <a:spAutoFit/>
          </a:bodyPr>
          <a:lstStyle/>
          <a:p>
            <a:r>
              <a:rPr lang="en-US" sz="2000" dirty="0" smtClean="0">
                <a:solidFill>
                  <a:srgbClr val="FF0000"/>
                </a:solidFill>
                <a:latin typeface="Times New Roman" pitchFamily="18" charset="0"/>
                <a:cs typeface="Times New Roman" pitchFamily="18" charset="0"/>
              </a:rPr>
              <a:t>The last on-period ends before </a:t>
            </a:r>
            <a:r>
              <a:rPr lang="en-US" sz="2000" i="1" dirty="0" err="1" smtClean="0">
                <a:solidFill>
                  <a:srgbClr val="FF0000"/>
                </a:solidFill>
                <a:latin typeface="Times New Roman" pitchFamily="18" charset="0"/>
                <a:cs typeface="Times New Roman" pitchFamily="18" charset="0"/>
              </a:rPr>
              <a:t>t</a:t>
            </a:r>
            <a:r>
              <a:rPr lang="en-US" sz="2000" i="1" baseline="-25000" dirty="0" err="1" smtClean="0">
                <a:solidFill>
                  <a:srgbClr val="FF0000"/>
                </a:solidFill>
                <a:latin typeface="Times New Roman" pitchFamily="18" charset="0"/>
                <a:cs typeface="Times New Roman" pitchFamily="18" charset="0"/>
              </a:rPr>
              <a:t>c</a:t>
            </a:r>
            <a:endParaRPr lang="en-US" sz="2000" i="1" baseline="-25000" dirty="0">
              <a:solidFill>
                <a:srgbClr val="FF0000"/>
              </a:solidFill>
              <a:latin typeface="Times New Roman" pitchFamily="18" charset="0"/>
              <a:cs typeface="Times New Roman" pitchFamily="18" charset="0"/>
            </a:endParaRPr>
          </a:p>
        </p:txBody>
      </p:sp>
      <p:cxnSp>
        <p:nvCxnSpPr>
          <p:cNvPr id="15" name="Straight Connector 29"/>
          <p:cNvCxnSpPr>
            <a:stCxn id="13" idx="3"/>
            <a:endCxn id="14" idx="1"/>
          </p:cNvCxnSpPr>
          <p:nvPr/>
        </p:nvCxnSpPr>
        <p:spPr bwMode="auto">
          <a:xfrm flipV="1">
            <a:off x="5257800" y="4773543"/>
            <a:ext cx="1143000" cy="179457"/>
          </a:xfrm>
          <a:prstGeom prst="line">
            <a:avLst/>
          </a:prstGeom>
          <a:solidFill>
            <a:schemeClr val="accent1"/>
          </a:solidFill>
          <a:ln w="38100" cap="flat" cmpd="sng" algn="ctr">
            <a:solidFill>
              <a:srgbClr val="FF0000"/>
            </a:solidFill>
            <a:prstDash val="solid"/>
            <a:round/>
            <a:headEnd type="none" w="med" len="med"/>
            <a:tailEnd type="none" w="med" len="med"/>
          </a:ln>
          <a:effectLst/>
        </p:spPr>
      </p:cxnSp>
      <p:sp>
        <p:nvSpPr>
          <p:cNvPr id="19" name="圆角矩形 6"/>
          <p:cNvSpPr/>
          <p:nvPr/>
        </p:nvSpPr>
        <p:spPr>
          <a:xfrm>
            <a:off x="1066800" y="5410200"/>
            <a:ext cx="4648200" cy="990600"/>
          </a:xfrm>
          <a:prstGeom prst="roundRect">
            <a:avLst/>
          </a:prstGeom>
          <a:solidFill>
            <a:schemeClr val="accent1">
              <a:alpha val="0"/>
            </a:schemeClr>
          </a:solidFill>
          <a:ln w="38100">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0" name="Straight Connector 29"/>
          <p:cNvCxnSpPr/>
          <p:nvPr/>
        </p:nvCxnSpPr>
        <p:spPr bwMode="auto">
          <a:xfrm flipV="1">
            <a:off x="5715000" y="5638800"/>
            <a:ext cx="685800" cy="179457"/>
          </a:xfrm>
          <a:prstGeom prst="line">
            <a:avLst/>
          </a:prstGeom>
          <a:solidFill>
            <a:schemeClr val="accent1"/>
          </a:solidFill>
          <a:ln w="38100" cap="flat" cmpd="sng" algn="ctr">
            <a:solidFill>
              <a:srgbClr val="FF0000"/>
            </a:solidFill>
            <a:prstDash val="solid"/>
            <a:round/>
            <a:headEnd type="none" w="med" len="med"/>
            <a:tailEnd type="none" w="med" len="med"/>
          </a:ln>
          <a:effectLst/>
        </p:spPr>
      </p:cxnSp>
      <p:sp>
        <p:nvSpPr>
          <p:cNvPr id="21" name="TextBox 20"/>
          <p:cNvSpPr txBox="1"/>
          <p:nvPr/>
        </p:nvSpPr>
        <p:spPr>
          <a:xfrm>
            <a:off x="6400800" y="5311914"/>
            <a:ext cx="2667000" cy="707886"/>
          </a:xfrm>
          <a:prstGeom prst="rect">
            <a:avLst/>
          </a:prstGeom>
          <a:noFill/>
          <a:ln w="0">
            <a:noFill/>
          </a:ln>
        </p:spPr>
        <p:txBody>
          <a:bodyPr wrap="square" rtlCol="0">
            <a:spAutoFit/>
          </a:bodyPr>
          <a:lstStyle/>
          <a:p>
            <a:r>
              <a:rPr lang="en-US" sz="2000" dirty="0" smtClean="0">
                <a:solidFill>
                  <a:srgbClr val="FF0000"/>
                </a:solidFill>
                <a:latin typeface="Times New Roman" pitchFamily="18" charset="0"/>
                <a:cs typeface="Times New Roman" pitchFamily="18" charset="0"/>
              </a:rPr>
              <a:t>PDF of the off-period length</a:t>
            </a:r>
            <a:endParaRPr lang="en-US" sz="2000" dirty="0">
              <a:solidFill>
                <a:srgbClr val="FF0000"/>
              </a:solidFill>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blinds(horizontal)">
                                      <p:cBhvr>
                                        <p:cTn id="7" dur="500"/>
                                        <p:tgtEl>
                                          <p:spTgt spid="13"/>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14"/>
                                        </p:tgtEl>
                                        <p:attrNameLst>
                                          <p:attrName>style.visibility</p:attrName>
                                        </p:attrNameLst>
                                      </p:cBhvr>
                                      <p:to>
                                        <p:strVal val="visible"/>
                                      </p:to>
                                    </p:set>
                                    <p:animEffect transition="in" filter="blinds(horizontal)">
                                      <p:cBhvr>
                                        <p:cTn id="10" dur="500"/>
                                        <p:tgtEl>
                                          <p:spTgt spid="14"/>
                                        </p:tgtEl>
                                      </p:cBhvr>
                                    </p:animEffect>
                                  </p:childTnLst>
                                </p:cTn>
                              </p:par>
                              <p:par>
                                <p:cTn id="11" presetID="3" presetClass="entr" presetSubtype="10" fill="hold" nodeType="withEffect">
                                  <p:stCondLst>
                                    <p:cond delay="0"/>
                                  </p:stCondLst>
                                  <p:childTnLst>
                                    <p:set>
                                      <p:cBhvr>
                                        <p:cTn id="12" dur="1" fill="hold">
                                          <p:stCondLst>
                                            <p:cond delay="0"/>
                                          </p:stCondLst>
                                        </p:cTn>
                                        <p:tgtEl>
                                          <p:spTgt spid="15"/>
                                        </p:tgtEl>
                                        <p:attrNameLst>
                                          <p:attrName>style.visibility</p:attrName>
                                        </p:attrNameLst>
                                      </p:cBhvr>
                                      <p:to>
                                        <p:strVal val="visible"/>
                                      </p:to>
                                    </p:set>
                                    <p:animEffect transition="in" filter="blinds(horizontal)">
                                      <p:cBhvr>
                                        <p:cTn id="13" dur="500"/>
                                        <p:tgtEl>
                                          <p:spTgt spid="15"/>
                                        </p:tgtEl>
                                      </p:cBhvr>
                                    </p:animEffect>
                                  </p:childTnLst>
                                </p:cTn>
                              </p:par>
                            </p:childTnLst>
                          </p:cTn>
                        </p:par>
                      </p:childTnLst>
                    </p:cTn>
                  </p:par>
                  <p:par>
                    <p:cTn id="14" fill="hold">
                      <p:stCondLst>
                        <p:cond delay="indefinite"/>
                      </p:stCondLst>
                      <p:childTnLst>
                        <p:par>
                          <p:cTn id="15" fill="hold">
                            <p:stCondLst>
                              <p:cond delay="0"/>
                            </p:stCondLst>
                            <p:childTnLst>
                              <p:par>
                                <p:cTn id="16" presetID="3" presetClass="entr" presetSubtype="10" fill="hold" grpId="0" nodeType="clickEffect">
                                  <p:stCondLst>
                                    <p:cond delay="0"/>
                                  </p:stCondLst>
                                  <p:childTnLst>
                                    <p:set>
                                      <p:cBhvr>
                                        <p:cTn id="17" dur="1" fill="hold">
                                          <p:stCondLst>
                                            <p:cond delay="0"/>
                                          </p:stCondLst>
                                        </p:cTn>
                                        <p:tgtEl>
                                          <p:spTgt spid="19"/>
                                        </p:tgtEl>
                                        <p:attrNameLst>
                                          <p:attrName>style.visibility</p:attrName>
                                        </p:attrNameLst>
                                      </p:cBhvr>
                                      <p:to>
                                        <p:strVal val="visible"/>
                                      </p:to>
                                    </p:set>
                                    <p:animEffect transition="in" filter="blinds(horizontal)">
                                      <p:cBhvr>
                                        <p:cTn id="18" dur="500"/>
                                        <p:tgtEl>
                                          <p:spTgt spid="19"/>
                                        </p:tgtEl>
                                      </p:cBhvr>
                                    </p:animEffect>
                                  </p:childTnLst>
                                </p:cTn>
                              </p:par>
                              <p:par>
                                <p:cTn id="19" presetID="3" presetClass="entr" presetSubtype="10" fill="hold" nodeType="withEffect">
                                  <p:stCondLst>
                                    <p:cond delay="0"/>
                                  </p:stCondLst>
                                  <p:childTnLst>
                                    <p:set>
                                      <p:cBhvr>
                                        <p:cTn id="20" dur="1" fill="hold">
                                          <p:stCondLst>
                                            <p:cond delay="0"/>
                                          </p:stCondLst>
                                        </p:cTn>
                                        <p:tgtEl>
                                          <p:spTgt spid="20"/>
                                        </p:tgtEl>
                                        <p:attrNameLst>
                                          <p:attrName>style.visibility</p:attrName>
                                        </p:attrNameLst>
                                      </p:cBhvr>
                                      <p:to>
                                        <p:strVal val="visible"/>
                                      </p:to>
                                    </p:set>
                                    <p:animEffect transition="in" filter="blinds(horizontal)">
                                      <p:cBhvr>
                                        <p:cTn id="21" dur="500"/>
                                        <p:tgtEl>
                                          <p:spTgt spid="20"/>
                                        </p:tgtEl>
                                      </p:cBhvr>
                                    </p:animEffect>
                                  </p:childTnLst>
                                </p:cTn>
                              </p:par>
                              <p:par>
                                <p:cTn id="22" presetID="3" presetClass="entr" presetSubtype="10" fill="hold" grpId="0" nodeType="with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blinds(horizontal)">
                                      <p:cBhvr>
                                        <p:cTn id="24"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4" grpId="0"/>
      <p:bldP spid="19" grpId="0" animBg="1"/>
      <p:bldP spid="21"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4" name="Object 13"/>
          <p:cNvGraphicFramePr>
            <a:graphicFrameLocks noChangeAspect="1"/>
          </p:cNvGraphicFramePr>
          <p:nvPr/>
        </p:nvGraphicFramePr>
        <p:xfrm>
          <a:off x="5486400" y="3810000"/>
          <a:ext cx="3396430" cy="762000"/>
        </p:xfrm>
        <a:graphic>
          <a:graphicData uri="http://schemas.openxmlformats.org/presentationml/2006/ole">
            <p:oleObj spid="_x0000_s102403" name="Formula" r:id="rId4" imgW="2630520" imgH="590760" progId="Equation.Ribbit">
              <p:embed/>
            </p:oleObj>
          </a:graphicData>
        </a:graphic>
      </p:graphicFrame>
      <p:sp>
        <p:nvSpPr>
          <p:cNvPr id="2" name="Title 1"/>
          <p:cNvSpPr>
            <a:spLocks noGrp="1"/>
          </p:cNvSpPr>
          <p:nvPr>
            <p:ph type="title"/>
          </p:nvPr>
        </p:nvSpPr>
        <p:spPr/>
        <p:txBody>
          <a:bodyPr/>
          <a:lstStyle/>
          <a:p>
            <a:r>
              <a:rPr lang="en-US" dirty="0" smtClean="0"/>
              <a:t>Exploiting Transient Connectivity</a:t>
            </a:r>
            <a:endParaRPr lang="en-US" dirty="0"/>
          </a:p>
        </p:txBody>
      </p:sp>
      <p:graphicFrame>
        <p:nvGraphicFramePr>
          <p:cNvPr id="4" name="Object 3"/>
          <p:cNvGraphicFramePr>
            <a:graphicFrameLocks noChangeAspect="1"/>
          </p:cNvGraphicFramePr>
          <p:nvPr/>
        </p:nvGraphicFramePr>
        <p:xfrm>
          <a:off x="609600" y="2362200"/>
          <a:ext cx="8102601" cy="1122080"/>
        </p:xfrm>
        <a:graphic>
          <a:graphicData uri="http://schemas.openxmlformats.org/presentationml/2006/ole">
            <p:oleObj spid="_x0000_s102402" name="Formula" r:id="rId5" imgW="6769440" imgH="938880" progId="Equation.Ribbit">
              <p:embed/>
            </p:oleObj>
          </a:graphicData>
        </a:graphic>
      </p:graphicFrame>
      <p:sp>
        <p:nvSpPr>
          <p:cNvPr id="5" name="圆角矩形 6"/>
          <p:cNvSpPr/>
          <p:nvPr/>
        </p:nvSpPr>
        <p:spPr>
          <a:xfrm>
            <a:off x="3657600" y="2438400"/>
            <a:ext cx="914400" cy="457200"/>
          </a:xfrm>
          <a:prstGeom prst="roundRect">
            <a:avLst/>
          </a:prstGeom>
          <a:solidFill>
            <a:schemeClr val="accent1">
              <a:alpha val="0"/>
            </a:schemeClr>
          </a:solidFill>
          <a:ln w="38100">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6" name="Straight Connector 29"/>
          <p:cNvCxnSpPr>
            <a:endCxn id="5" idx="2"/>
          </p:cNvCxnSpPr>
          <p:nvPr/>
        </p:nvCxnSpPr>
        <p:spPr bwMode="auto">
          <a:xfrm rot="16200000" flipV="1">
            <a:off x="3962400" y="3048000"/>
            <a:ext cx="1219200" cy="914400"/>
          </a:xfrm>
          <a:prstGeom prst="line">
            <a:avLst/>
          </a:prstGeom>
          <a:solidFill>
            <a:schemeClr val="accent1"/>
          </a:solidFill>
          <a:ln w="38100" cap="flat" cmpd="sng" algn="ctr">
            <a:solidFill>
              <a:srgbClr val="FF0000"/>
            </a:solidFill>
            <a:prstDash val="solid"/>
            <a:round/>
            <a:headEnd type="none" w="med" len="med"/>
            <a:tailEnd type="none" w="med" len="med"/>
          </a:ln>
          <a:effectLst/>
        </p:spPr>
      </p:cxnSp>
      <p:sp>
        <p:nvSpPr>
          <p:cNvPr id="11" name="圆角矩形 6"/>
          <p:cNvSpPr/>
          <p:nvPr/>
        </p:nvSpPr>
        <p:spPr>
          <a:xfrm>
            <a:off x="6400800" y="2971800"/>
            <a:ext cx="914400" cy="457200"/>
          </a:xfrm>
          <a:prstGeom prst="roundRect">
            <a:avLst/>
          </a:prstGeom>
          <a:solidFill>
            <a:schemeClr val="accent1">
              <a:alpha val="0"/>
            </a:schemeClr>
          </a:solidFill>
          <a:ln w="38100">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3" name="Straight Connector 29"/>
          <p:cNvCxnSpPr/>
          <p:nvPr/>
        </p:nvCxnSpPr>
        <p:spPr bwMode="auto">
          <a:xfrm flipV="1">
            <a:off x="5410200" y="3429000"/>
            <a:ext cx="1447800" cy="685800"/>
          </a:xfrm>
          <a:prstGeom prst="line">
            <a:avLst/>
          </a:prstGeom>
          <a:solidFill>
            <a:schemeClr val="accent1"/>
          </a:solidFill>
          <a:ln w="38100" cap="flat" cmpd="sng" algn="ctr">
            <a:solidFill>
              <a:srgbClr val="FF0000"/>
            </a:solidFill>
            <a:prstDash val="solid"/>
            <a:round/>
            <a:headEnd type="none" w="med" len="med"/>
            <a:tailEnd type="none" w="med" len="med"/>
          </a:ln>
          <a:effectLst/>
        </p:spPr>
      </p:cxnSp>
      <p:sp>
        <p:nvSpPr>
          <p:cNvPr id="21" name="Content Placeholder 2"/>
          <p:cNvSpPr>
            <a:spLocks noGrp="1"/>
          </p:cNvSpPr>
          <p:nvPr>
            <p:ph idx="1"/>
          </p:nvPr>
        </p:nvSpPr>
        <p:spPr>
          <a:xfrm>
            <a:off x="228600" y="1219200"/>
            <a:ext cx="8686800" cy="4953000"/>
          </a:xfrm>
        </p:spPr>
        <p:txBody>
          <a:bodyPr/>
          <a:lstStyle/>
          <a:p>
            <a:r>
              <a:rPr lang="en-US" dirty="0" smtClean="0"/>
              <a:t>A node indirectly contacts all the nodes in a TCS if it contacts any one node in the TCS</a:t>
            </a:r>
          </a:p>
          <a:p>
            <a:endParaRPr lang="en-US" dirty="0" smtClean="0"/>
          </a:p>
          <a:p>
            <a:endParaRPr lang="en-US" dirty="0" smtClean="0"/>
          </a:p>
          <a:p>
            <a:endParaRPr lang="en-US" dirty="0" smtClean="0"/>
          </a:p>
          <a:p>
            <a:pPr lvl="1"/>
            <a:r>
              <a:rPr lang="en-US" dirty="0" smtClean="0"/>
              <a:t> Temporal change of TCS size:</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linds(horizontal)">
                                      <p:cBhvr>
                                        <p:cTn id="7" dur="500"/>
                                        <p:tgtEl>
                                          <p:spTgt spid="5"/>
                                        </p:tgtEl>
                                      </p:cBhvr>
                                    </p:animEffect>
                                  </p:childTnLst>
                                </p:cTn>
                              </p:par>
                              <p:par>
                                <p:cTn id="8" presetID="3" presetClass="entr" presetSubtype="10" fill="hold"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blinds(horizontal)">
                                      <p:cBhvr>
                                        <p:cTn id="10" dur="500"/>
                                        <p:tgtEl>
                                          <p:spTgt spid="6"/>
                                        </p:tgtEl>
                                      </p:cBhvr>
                                    </p:animEffect>
                                  </p:childTnLst>
                                </p:cTn>
                              </p:par>
                              <p:par>
                                <p:cTn id="11" presetID="3" presetClass="entr" presetSubtype="10" fill="hold" grpId="0" nodeType="withEffect">
                                  <p:stCondLst>
                                    <p:cond delay="0"/>
                                  </p:stCondLst>
                                  <p:childTnLst>
                                    <p:set>
                                      <p:cBhvr>
                                        <p:cTn id="12" dur="1" fill="hold">
                                          <p:stCondLst>
                                            <p:cond delay="0"/>
                                          </p:stCondLst>
                                        </p:cTn>
                                        <p:tgtEl>
                                          <p:spTgt spid="11"/>
                                        </p:tgtEl>
                                        <p:attrNameLst>
                                          <p:attrName>style.visibility</p:attrName>
                                        </p:attrNameLst>
                                      </p:cBhvr>
                                      <p:to>
                                        <p:strVal val="visible"/>
                                      </p:to>
                                    </p:set>
                                    <p:animEffect transition="in" filter="blinds(horizontal)">
                                      <p:cBhvr>
                                        <p:cTn id="13" dur="500"/>
                                        <p:tgtEl>
                                          <p:spTgt spid="11"/>
                                        </p:tgtEl>
                                      </p:cBhvr>
                                    </p:animEffect>
                                  </p:childTnLst>
                                </p:cTn>
                              </p:par>
                              <p:par>
                                <p:cTn id="14" presetID="3" presetClass="entr" presetSubtype="10" fill="hold" nodeType="withEffect">
                                  <p:stCondLst>
                                    <p:cond delay="0"/>
                                  </p:stCondLst>
                                  <p:childTnLst>
                                    <p:set>
                                      <p:cBhvr>
                                        <p:cTn id="15" dur="1" fill="hold">
                                          <p:stCondLst>
                                            <p:cond delay="0"/>
                                          </p:stCondLst>
                                        </p:cTn>
                                        <p:tgtEl>
                                          <p:spTgt spid="13"/>
                                        </p:tgtEl>
                                        <p:attrNameLst>
                                          <p:attrName>style.visibility</p:attrName>
                                        </p:attrNameLst>
                                      </p:cBhvr>
                                      <p:to>
                                        <p:strVal val="visible"/>
                                      </p:to>
                                    </p:set>
                                    <p:animEffect transition="in" filter="blinds(horizontal)">
                                      <p:cBhvr>
                                        <p:cTn id="16" dur="500"/>
                                        <p:tgtEl>
                                          <p:spTgt spid="13"/>
                                        </p:tgtEl>
                                      </p:cBhvr>
                                    </p:animEffect>
                                  </p:childTnLst>
                                </p:cTn>
                              </p:par>
                              <p:par>
                                <p:cTn id="17" presetID="3" presetClass="entr" presetSubtype="10" fill="hold" nodeType="withEffect">
                                  <p:stCondLst>
                                    <p:cond delay="0"/>
                                  </p:stCondLst>
                                  <p:childTnLst>
                                    <p:set>
                                      <p:cBhvr>
                                        <p:cTn id="18" dur="1" fill="hold">
                                          <p:stCondLst>
                                            <p:cond delay="0"/>
                                          </p:stCondLst>
                                        </p:cTn>
                                        <p:tgtEl>
                                          <p:spTgt spid="14"/>
                                        </p:tgtEl>
                                        <p:attrNameLst>
                                          <p:attrName>style.visibility</p:attrName>
                                        </p:attrNameLst>
                                      </p:cBhvr>
                                      <p:to>
                                        <p:strVal val="visible"/>
                                      </p:to>
                                    </p:set>
                                    <p:animEffect transition="in" filter="blinds(horizontal)">
                                      <p:cBhvr>
                                        <p:cTn id="19" dur="500"/>
                                        <p:tgtEl>
                                          <p:spTgt spid="14"/>
                                        </p:tgtEl>
                                      </p:cBhvr>
                                    </p:animEffect>
                                  </p:childTnLst>
                                </p:cTn>
                              </p:par>
                              <p:par>
                                <p:cTn id="20" presetID="3" presetClass="entr" presetSubtype="10" fill="hold" nodeType="withEffect">
                                  <p:stCondLst>
                                    <p:cond delay="0"/>
                                  </p:stCondLst>
                                  <p:childTnLst>
                                    <p:set>
                                      <p:cBhvr>
                                        <p:cTn id="21" dur="1" fill="hold">
                                          <p:stCondLst>
                                            <p:cond delay="0"/>
                                          </p:stCondLst>
                                        </p:cTn>
                                        <p:tgtEl>
                                          <p:spTgt spid="21">
                                            <p:txEl>
                                              <p:pRg st="4" end="4"/>
                                            </p:txEl>
                                          </p:spTgt>
                                        </p:tgtEl>
                                        <p:attrNameLst>
                                          <p:attrName>style.visibility</p:attrName>
                                        </p:attrNameLst>
                                      </p:cBhvr>
                                      <p:to>
                                        <p:strVal val="visible"/>
                                      </p:to>
                                    </p:set>
                                    <p:animEffect transition="in" filter="blinds(horizontal)">
                                      <p:cBhvr>
                                        <p:cTn id="22" dur="500"/>
                                        <p:tgtEl>
                                          <p:spTgt spid="21">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11"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Outline</a:t>
            </a:r>
            <a:endParaRPr lang="en-US" dirty="0"/>
          </a:p>
        </p:txBody>
      </p:sp>
      <p:sp>
        <p:nvSpPr>
          <p:cNvPr id="3" name="Content Placeholder 2"/>
          <p:cNvSpPr>
            <a:spLocks noGrp="1"/>
          </p:cNvSpPr>
          <p:nvPr>
            <p:ph idx="1"/>
          </p:nvPr>
        </p:nvSpPr>
        <p:spPr/>
        <p:txBody>
          <a:bodyPr/>
          <a:lstStyle/>
          <a:p>
            <a:endParaRPr lang="en-US" dirty="0" smtClean="0"/>
          </a:p>
          <a:p>
            <a:r>
              <a:rPr lang="en-US" dirty="0" smtClean="0"/>
              <a:t>Introduction</a:t>
            </a:r>
          </a:p>
          <a:p>
            <a:r>
              <a:rPr lang="en-US" dirty="0" smtClean="0">
                <a:solidFill>
                  <a:schemeClr val="tx1"/>
                </a:solidFill>
              </a:rPr>
              <a:t>Trace-based Pattern Formulation</a:t>
            </a:r>
          </a:p>
          <a:p>
            <a:r>
              <a:rPr lang="en-US" dirty="0" smtClean="0"/>
              <a:t>Data Forwarding Approach</a:t>
            </a:r>
          </a:p>
          <a:p>
            <a:r>
              <a:rPr lang="en-US" b="1" dirty="0" smtClean="0">
                <a:solidFill>
                  <a:srgbClr val="FF0000"/>
                </a:solidFill>
              </a:rPr>
              <a:t>Performance Evaluation</a:t>
            </a:r>
          </a:p>
          <a:p>
            <a:r>
              <a:rPr lang="en-US" dirty="0" smtClean="0"/>
              <a:t>Summary &amp; Future Work</a:t>
            </a:r>
            <a:endParaRPr lang="en-US" dirty="0"/>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Comparisons</a:t>
            </a:r>
            <a:endParaRPr lang="en-US" dirty="0"/>
          </a:p>
        </p:txBody>
      </p:sp>
      <p:sp>
        <p:nvSpPr>
          <p:cNvPr id="3" name="Content Placeholder 2"/>
          <p:cNvSpPr>
            <a:spLocks noGrp="1"/>
          </p:cNvSpPr>
          <p:nvPr>
            <p:ph idx="1"/>
          </p:nvPr>
        </p:nvSpPr>
        <p:spPr/>
        <p:txBody>
          <a:bodyPr/>
          <a:lstStyle/>
          <a:p>
            <a:r>
              <a:rPr lang="en-US" dirty="0" smtClean="0"/>
              <a:t>Data forwarding metrics</a:t>
            </a:r>
          </a:p>
          <a:p>
            <a:pPr lvl="1"/>
            <a:r>
              <a:rPr lang="en-US" dirty="0" smtClean="0"/>
              <a:t>Contact Counts (CC)</a:t>
            </a:r>
          </a:p>
          <a:p>
            <a:pPr lvl="1"/>
            <a:r>
              <a:rPr lang="en-US" dirty="0" smtClean="0"/>
              <a:t>Betweenness</a:t>
            </a:r>
          </a:p>
          <a:p>
            <a:pPr lvl="1"/>
            <a:r>
              <a:rPr lang="en-US" dirty="0" smtClean="0"/>
              <a:t>Cumulative Contact Probability (CCP)</a:t>
            </a:r>
          </a:p>
          <a:p>
            <a:r>
              <a:rPr lang="en-US" dirty="0" smtClean="0"/>
              <a:t>Data forwarding strategies</a:t>
            </a:r>
          </a:p>
          <a:p>
            <a:pPr lvl="1"/>
            <a:r>
              <a:rPr lang="en-US" dirty="0" smtClean="0"/>
              <a:t>Compare-and-Forward</a:t>
            </a:r>
          </a:p>
          <a:p>
            <a:pPr lvl="1"/>
            <a:r>
              <a:rPr lang="en-US" dirty="0" smtClean="0"/>
              <a:t>Delegation Forwarding</a:t>
            </a:r>
          </a:p>
          <a:p>
            <a:pPr lvl="1"/>
            <a:r>
              <a:rPr lang="en-US" dirty="0" smtClean="0"/>
              <a:t>Spray-and-Wait</a:t>
            </a:r>
            <a:endParaRPr lang="en-US" dirty="0"/>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Performance Comparison</a:t>
            </a:r>
            <a:endParaRPr lang="en-US" dirty="0"/>
          </a:p>
        </p:txBody>
      </p:sp>
      <p:sp>
        <p:nvSpPr>
          <p:cNvPr id="3" name="Content Placeholder 2"/>
          <p:cNvSpPr>
            <a:spLocks noGrp="1"/>
          </p:cNvSpPr>
          <p:nvPr>
            <p:ph idx="1"/>
          </p:nvPr>
        </p:nvSpPr>
        <p:spPr/>
        <p:txBody>
          <a:bodyPr/>
          <a:lstStyle/>
          <a:p>
            <a:r>
              <a:rPr lang="en-US" dirty="0" smtClean="0"/>
              <a:t>Compare-and-Forward in the UCSD trace </a:t>
            </a:r>
            <a:endParaRPr lang="en-US" dirty="0"/>
          </a:p>
        </p:txBody>
      </p:sp>
      <p:pic>
        <p:nvPicPr>
          <p:cNvPr id="103428" name="Picture 4"/>
          <p:cNvPicPr>
            <a:picLocks noChangeAspect="1" noChangeArrowheads="1"/>
          </p:cNvPicPr>
          <p:nvPr/>
        </p:nvPicPr>
        <p:blipFill>
          <a:blip r:embed="rId3" cstate="print"/>
          <a:srcRect/>
          <a:stretch>
            <a:fillRect/>
          </a:stretch>
        </p:blipFill>
        <p:spPr bwMode="auto">
          <a:xfrm>
            <a:off x="226869" y="1905000"/>
            <a:ext cx="4345131" cy="3676650"/>
          </a:xfrm>
          <a:prstGeom prst="rect">
            <a:avLst/>
          </a:prstGeom>
          <a:noFill/>
          <a:ln w="9525">
            <a:noFill/>
            <a:miter lim="800000"/>
            <a:headEnd/>
            <a:tailEnd/>
          </a:ln>
        </p:spPr>
      </p:pic>
      <p:pic>
        <p:nvPicPr>
          <p:cNvPr id="103429" name="Picture 5"/>
          <p:cNvPicPr>
            <a:picLocks noChangeAspect="1" noChangeArrowheads="1"/>
          </p:cNvPicPr>
          <p:nvPr/>
        </p:nvPicPr>
        <p:blipFill>
          <a:blip r:embed="rId4" cstate="print"/>
          <a:srcRect/>
          <a:stretch>
            <a:fillRect/>
          </a:stretch>
        </p:blipFill>
        <p:spPr bwMode="auto">
          <a:xfrm>
            <a:off x="4605541" y="1924050"/>
            <a:ext cx="4386059" cy="3667125"/>
          </a:xfrm>
          <a:prstGeom prst="rect">
            <a:avLst/>
          </a:prstGeom>
          <a:noFill/>
          <a:ln w="9525">
            <a:noFill/>
            <a:miter lim="800000"/>
            <a:headEnd/>
            <a:tailEnd/>
          </a:ln>
        </p:spPr>
      </p:pic>
      <p:cxnSp>
        <p:nvCxnSpPr>
          <p:cNvPr id="9" name="Straight Arrow Connector 8"/>
          <p:cNvCxnSpPr/>
          <p:nvPr/>
        </p:nvCxnSpPr>
        <p:spPr bwMode="auto">
          <a:xfrm rot="5400000">
            <a:off x="990997" y="3885803"/>
            <a:ext cx="609600" cy="794"/>
          </a:xfrm>
          <a:prstGeom prst="straightConnector1">
            <a:avLst/>
          </a:prstGeom>
          <a:solidFill>
            <a:schemeClr val="accent1"/>
          </a:solidFill>
          <a:ln w="38100" cap="flat" cmpd="sng" algn="ctr">
            <a:solidFill>
              <a:srgbClr val="FF0000"/>
            </a:solidFill>
            <a:prstDash val="solid"/>
            <a:round/>
            <a:headEnd type="arrow"/>
            <a:tailEnd type="arrow"/>
          </a:ln>
          <a:effectLst/>
        </p:spPr>
      </p:cxnSp>
      <p:cxnSp>
        <p:nvCxnSpPr>
          <p:cNvPr id="11" name="Straight Arrow Connector 10"/>
          <p:cNvCxnSpPr/>
          <p:nvPr/>
        </p:nvCxnSpPr>
        <p:spPr bwMode="auto">
          <a:xfrm rot="5400000">
            <a:off x="3391297" y="3314303"/>
            <a:ext cx="381000" cy="794"/>
          </a:xfrm>
          <a:prstGeom prst="straightConnector1">
            <a:avLst/>
          </a:prstGeom>
          <a:solidFill>
            <a:schemeClr val="accent1"/>
          </a:solidFill>
          <a:ln w="38100" cap="flat" cmpd="sng" algn="ctr">
            <a:solidFill>
              <a:srgbClr val="FF0000"/>
            </a:solidFill>
            <a:prstDash val="solid"/>
            <a:round/>
            <a:headEnd type="arrow"/>
            <a:tailEnd type="arrow"/>
          </a:ln>
          <a:effectLst/>
        </p:spPr>
      </p:cxnSp>
      <p:cxnSp>
        <p:nvCxnSpPr>
          <p:cNvPr id="14" name="Straight Connector 13"/>
          <p:cNvCxnSpPr>
            <a:endCxn id="16" idx="0"/>
          </p:cNvCxnSpPr>
          <p:nvPr/>
        </p:nvCxnSpPr>
        <p:spPr bwMode="auto">
          <a:xfrm>
            <a:off x="1295400" y="3886200"/>
            <a:ext cx="1981200" cy="1905000"/>
          </a:xfrm>
          <a:prstGeom prst="line">
            <a:avLst/>
          </a:prstGeom>
          <a:solidFill>
            <a:schemeClr val="accent1"/>
          </a:solidFill>
          <a:ln w="19050" cap="flat" cmpd="sng" algn="ctr">
            <a:solidFill>
              <a:srgbClr val="FF0000"/>
            </a:solidFill>
            <a:prstDash val="solid"/>
            <a:round/>
            <a:headEnd type="none" w="med" len="med"/>
            <a:tailEnd type="none" w="med" len="med"/>
          </a:ln>
          <a:effectLst/>
        </p:spPr>
      </p:cxnSp>
      <p:sp>
        <p:nvSpPr>
          <p:cNvPr id="16" name="TextBox 15"/>
          <p:cNvSpPr txBox="1"/>
          <p:nvPr/>
        </p:nvSpPr>
        <p:spPr>
          <a:xfrm>
            <a:off x="2743200" y="5791200"/>
            <a:ext cx="1066800" cy="523220"/>
          </a:xfrm>
          <a:prstGeom prst="rect">
            <a:avLst/>
          </a:prstGeom>
          <a:noFill/>
        </p:spPr>
        <p:txBody>
          <a:bodyPr wrap="square" rtlCol="0">
            <a:spAutoFit/>
          </a:bodyPr>
          <a:lstStyle/>
          <a:p>
            <a:r>
              <a:rPr lang="en-US" sz="2800" dirty="0" smtClean="0">
                <a:solidFill>
                  <a:srgbClr val="FF0000"/>
                </a:solidFill>
                <a:latin typeface="Times New Roman" pitchFamily="18" charset="0"/>
                <a:cs typeface="Times New Roman" pitchFamily="18" charset="0"/>
              </a:rPr>
              <a:t>100%</a:t>
            </a:r>
            <a:endParaRPr lang="en-US" sz="2800" dirty="0">
              <a:solidFill>
                <a:srgbClr val="FF0000"/>
              </a:solidFill>
              <a:latin typeface="Times New Roman" pitchFamily="18" charset="0"/>
              <a:cs typeface="Times New Roman" pitchFamily="18" charset="0"/>
            </a:endParaRPr>
          </a:p>
        </p:txBody>
      </p:sp>
      <p:cxnSp>
        <p:nvCxnSpPr>
          <p:cNvPr id="17" name="Straight Connector 16"/>
          <p:cNvCxnSpPr/>
          <p:nvPr/>
        </p:nvCxnSpPr>
        <p:spPr bwMode="auto">
          <a:xfrm rot="16200000" flipH="1">
            <a:off x="2705100" y="4152900"/>
            <a:ext cx="2590800" cy="838200"/>
          </a:xfrm>
          <a:prstGeom prst="line">
            <a:avLst/>
          </a:prstGeom>
          <a:solidFill>
            <a:schemeClr val="accent1"/>
          </a:solidFill>
          <a:ln w="19050" cap="flat" cmpd="sng" algn="ctr">
            <a:solidFill>
              <a:srgbClr val="FF0000"/>
            </a:solidFill>
            <a:prstDash val="solid"/>
            <a:round/>
            <a:headEnd type="none" w="med" len="med"/>
            <a:tailEnd type="none" w="med" len="med"/>
          </a:ln>
          <a:effectLst/>
        </p:spPr>
      </p:cxnSp>
      <p:sp>
        <p:nvSpPr>
          <p:cNvPr id="18" name="TextBox 17"/>
          <p:cNvSpPr txBox="1"/>
          <p:nvPr/>
        </p:nvSpPr>
        <p:spPr>
          <a:xfrm>
            <a:off x="4038600" y="5801380"/>
            <a:ext cx="1066800" cy="523220"/>
          </a:xfrm>
          <a:prstGeom prst="rect">
            <a:avLst/>
          </a:prstGeom>
          <a:noFill/>
        </p:spPr>
        <p:txBody>
          <a:bodyPr wrap="square" rtlCol="0">
            <a:spAutoFit/>
          </a:bodyPr>
          <a:lstStyle/>
          <a:p>
            <a:r>
              <a:rPr lang="en-US" sz="2800" dirty="0" smtClean="0">
                <a:solidFill>
                  <a:srgbClr val="FF0000"/>
                </a:solidFill>
                <a:latin typeface="Times New Roman" pitchFamily="18" charset="0"/>
                <a:cs typeface="Times New Roman" pitchFamily="18" charset="0"/>
              </a:rPr>
              <a:t>20%</a:t>
            </a:r>
            <a:endParaRPr lang="en-US" sz="2800" dirty="0">
              <a:solidFill>
                <a:srgbClr val="FF0000"/>
              </a:solidFill>
              <a:latin typeface="Times New Roman" pitchFamily="18" charset="0"/>
              <a:cs typeface="Times New Roman" pitchFamily="18" charset="0"/>
            </a:endParaRPr>
          </a:p>
        </p:txBody>
      </p:sp>
      <p:sp>
        <p:nvSpPr>
          <p:cNvPr id="12" name="TextBox 11"/>
          <p:cNvSpPr txBox="1"/>
          <p:nvPr/>
        </p:nvSpPr>
        <p:spPr>
          <a:xfrm>
            <a:off x="457200" y="5486400"/>
            <a:ext cx="2514600" cy="954107"/>
          </a:xfrm>
          <a:prstGeom prst="rect">
            <a:avLst/>
          </a:prstGeom>
          <a:noFill/>
        </p:spPr>
        <p:txBody>
          <a:bodyPr wrap="square" rtlCol="0">
            <a:spAutoFit/>
          </a:bodyPr>
          <a:lstStyle/>
          <a:p>
            <a:r>
              <a:rPr lang="en-US" sz="2800" dirty="0" smtClean="0">
                <a:solidFill>
                  <a:srgbClr val="FF0000"/>
                </a:solidFill>
                <a:latin typeface="Times New Roman" pitchFamily="18" charset="0"/>
                <a:cs typeface="Times New Roman" pitchFamily="18" charset="0"/>
              </a:rPr>
              <a:t>Better delivery ratio</a:t>
            </a:r>
            <a:endParaRPr lang="en-US" sz="2800" dirty="0">
              <a:solidFill>
                <a:srgbClr val="FF0000"/>
              </a:solidFill>
              <a:latin typeface="Times New Roman" pitchFamily="18" charset="0"/>
              <a:cs typeface="Times New Roman" pitchFamily="18" charset="0"/>
            </a:endParaRPr>
          </a:p>
        </p:txBody>
      </p:sp>
      <p:sp>
        <p:nvSpPr>
          <p:cNvPr id="15" name="TextBox 14"/>
          <p:cNvSpPr txBox="1"/>
          <p:nvPr/>
        </p:nvSpPr>
        <p:spPr>
          <a:xfrm>
            <a:off x="5486400" y="5522893"/>
            <a:ext cx="3048000" cy="954107"/>
          </a:xfrm>
          <a:prstGeom prst="rect">
            <a:avLst/>
          </a:prstGeom>
          <a:noFill/>
        </p:spPr>
        <p:txBody>
          <a:bodyPr wrap="square" rtlCol="0">
            <a:spAutoFit/>
          </a:bodyPr>
          <a:lstStyle/>
          <a:p>
            <a:r>
              <a:rPr lang="en-US" sz="2800" dirty="0" smtClean="0">
                <a:solidFill>
                  <a:srgbClr val="FF0000"/>
                </a:solidFill>
                <a:latin typeface="Times New Roman" pitchFamily="18" charset="0"/>
                <a:cs typeface="Times New Roman" pitchFamily="18" charset="0"/>
              </a:rPr>
              <a:t>Similar forwarding cost</a:t>
            </a:r>
            <a:endParaRPr lang="en-US" sz="2800" dirty="0">
              <a:solidFill>
                <a:srgbClr val="FF0000"/>
              </a:solidFill>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blinds(horizontal)">
                                      <p:cBhvr>
                                        <p:cTn id="7" dur="500"/>
                                        <p:tgtEl>
                                          <p:spTgt spid="12"/>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16"/>
                                        </p:tgtEl>
                                        <p:attrNameLst>
                                          <p:attrName>style.visibility</p:attrName>
                                        </p:attrNameLst>
                                      </p:cBhvr>
                                      <p:to>
                                        <p:strVal val="visible"/>
                                      </p:to>
                                    </p:set>
                                    <p:animEffect transition="in" filter="blinds(horizontal)">
                                      <p:cBhvr>
                                        <p:cTn id="10" dur="500"/>
                                        <p:tgtEl>
                                          <p:spTgt spid="16"/>
                                        </p:tgtEl>
                                      </p:cBhvr>
                                    </p:animEffect>
                                  </p:childTnLst>
                                </p:cTn>
                              </p:par>
                              <p:par>
                                <p:cTn id="11" presetID="3" presetClass="entr" presetSubtype="10" fill="hold" nodeType="withEffect">
                                  <p:stCondLst>
                                    <p:cond delay="0"/>
                                  </p:stCondLst>
                                  <p:childTnLst>
                                    <p:set>
                                      <p:cBhvr>
                                        <p:cTn id="12" dur="1" fill="hold">
                                          <p:stCondLst>
                                            <p:cond delay="0"/>
                                          </p:stCondLst>
                                        </p:cTn>
                                        <p:tgtEl>
                                          <p:spTgt spid="14"/>
                                        </p:tgtEl>
                                        <p:attrNameLst>
                                          <p:attrName>style.visibility</p:attrName>
                                        </p:attrNameLst>
                                      </p:cBhvr>
                                      <p:to>
                                        <p:strVal val="visible"/>
                                      </p:to>
                                    </p:set>
                                    <p:animEffect transition="in" filter="blinds(horizontal)">
                                      <p:cBhvr>
                                        <p:cTn id="13" dur="500"/>
                                        <p:tgtEl>
                                          <p:spTgt spid="14"/>
                                        </p:tgtEl>
                                      </p:cBhvr>
                                    </p:animEffect>
                                  </p:childTnLst>
                                </p:cTn>
                              </p:par>
                              <p:par>
                                <p:cTn id="14" presetID="3" presetClass="entr" presetSubtype="10" fill="hold" nodeType="withEffect">
                                  <p:stCondLst>
                                    <p:cond delay="0"/>
                                  </p:stCondLst>
                                  <p:childTnLst>
                                    <p:set>
                                      <p:cBhvr>
                                        <p:cTn id="15" dur="1" fill="hold">
                                          <p:stCondLst>
                                            <p:cond delay="0"/>
                                          </p:stCondLst>
                                        </p:cTn>
                                        <p:tgtEl>
                                          <p:spTgt spid="9"/>
                                        </p:tgtEl>
                                        <p:attrNameLst>
                                          <p:attrName>style.visibility</p:attrName>
                                        </p:attrNameLst>
                                      </p:cBhvr>
                                      <p:to>
                                        <p:strVal val="visible"/>
                                      </p:to>
                                    </p:set>
                                    <p:animEffect transition="in" filter="blinds(horizontal)">
                                      <p:cBhvr>
                                        <p:cTn id="16" dur="500"/>
                                        <p:tgtEl>
                                          <p:spTgt spid="9"/>
                                        </p:tgtEl>
                                      </p:cBhvr>
                                    </p:animEffect>
                                  </p:childTnLst>
                                </p:cTn>
                              </p:par>
                            </p:childTnLst>
                          </p:cTn>
                        </p:par>
                      </p:childTnLst>
                    </p:cTn>
                  </p:par>
                  <p:par>
                    <p:cTn id="17" fill="hold">
                      <p:stCondLst>
                        <p:cond delay="indefinite"/>
                      </p:stCondLst>
                      <p:childTnLst>
                        <p:par>
                          <p:cTn id="18" fill="hold">
                            <p:stCondLst>
                              <p:cond delay="0"/>
                            </p:stCondLst>
                            <p:childTnLst>
                              <p:par>
                                <p:cTn id="19" presetID="3" presetClass="entr" presetSubtype="10" fill="hold" nodeType="clickEffect">
                                  <p:stCondLst>
                                    <p:cond delay="0"/>
                                  </p:stCondLst>
                                  <p:childTnLst>
                                    <p:set>
                                      <p:cBhvr>
                                        <p:cTn id="20" dur="1" fill="hold">
                                          <p:stCondLst>
                                            <p:cond delay="0"/>
                                          </p:stCondLst>
                                        </p:cTn>
                                        <p:tgtEl>
                                          <p:spTgt spid="11"/>
                                        </p:tgtEl>
                                        <p:attrNameLst>
                                          <p:attrName>style.visibility</p:attrName>
                                        </p:attrNameLst>
                                      </p:cBhvr>
                                      <p:to>
                                        <p:strVal val="visible"/>
                                      </p:to>
                                    </p:set>
                                    <p:animEffect transition="in" filter="blinds(horizontal)">
                                      <p:cBhvr>
                                        <p:cTn id="21" dur="500"/>
                                        <p:tgtEl>
                                          <p:spTgt spid="11"/>
                                        </p:tgtEl>
                                      </p:cBhvr>
                                    </p:animEffect>
                                  </p:childTnLst>
                                </p:cTn>
                              </p:par>
                              <p:par>
                                <p:cTn id="22" presetID="3" presetClass="entr" presetSubtype="10" fill="hold" nodeType="withEffect">
                                  <p:stCondLst>
                                    <p:cond delay="0"/>
                                  </p:stCondLst>
                                  <p:childTnLst>
                                    <p:set>
                                      <p:cBhvr>
                                        <p:cTn id="23" dur="1" fill="hold">
                                          <p:stCondLst>
                                            <p:cond delay="0"/>
                                          </p:stCondLst>
                                        </p:cTn>
                                        <p:tgtEl>
                                          <p:spTgt spid="17"/>
                                        </p:tgtEl>
                                        <p:attrNameLst>
                                          <p:attrName>style.visibility</p:attrName>
                                        </p:attrNameLst>
                                      </p:cBhvr>
                                      <p:to>
                                        <p:strVal val="visible"/>
                                      </p:to>
                                    </p:set>
                                    <p:animEffect transition="in" filter="blinds(horizontal)">
                                      <p:cBhvr>
                                        <p:cTn id="24" dur="500"/>
                                        <p:tgtEl>
                                          <p:spTgt spid="17"/>
                                        </p:tgtEl>
                                      </p:cBhvr>
                                    </p:animEffect>
                                  </p:childTnLst>
                                </p:cTn>
                              </p:par>
                              <p:par>
                                <p:cTn id="25" presetID="3" presetClass="entr" presetSubtype="10" fill="hold" grpId="0" nodeType="withEffect">
                                  <p:stCondLst>
                                    <p:cond delay="0"/>
                                  </p:stCondLst>
                                  <p:childTnLst>
                                    <p:set>
                                      <p:cBhvr>
                                        <p:cTn id="26" dur="1" fill="hold">
                                          <p:stCondLst>
                                            <p:cond delay="0"/>
                                          </p:stCondLst>
                                        </p:cTn>
                                        <p:tgtEl>
                                          <p:spTgt spid="18"/>
                                        </p:tgtEl>
                                        <p:attrNameLst>
                                          <p:attrName>style.visibility</p:attrName>
                                        </p:attrNameLst>
                                      </p:cBhvr>
                                      <p:to>
                                        <p:strVal val="visible"/>
                                      </p:to>
                                    </p:set>
                                    <p:animEffect transition="in" filter="blinds(horizontal)">
                                      <p:cBhvr>
                                        <p:cTn id="27" dur="500"/>
                                        <p:tgtEl>
                                          <p:spTgt spid="18"/>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grpId="0" nodeType="clickEffect">
                                  <p:stCondLst>
                                    <p:cond delay="0"/>
                                  </p:stCondLst>
                                  <p:childTnLst>
                                    <p:set>
                                      <p:cBhvr>
                                        <p:cTn id="31" dur="1" fill="hold">
                                          <p:stCondLst>
                                            <p:cond delay="0"/>
                                          </p:stCondLst>
                                        </p:cTn>
                                        <p:tgtEl>
                                          <p:spTgt spid="15"/>
                                        </p:tgtEl>
                                        <p:attrNameLst>
                                          <p:attrName>style.visibility</p:attrName>
                                        </p:attrNameLst>
                                      </p:cBhvr>
                                      <p:to>
                                        <p:strVal val="visible"/>
                                      </p:to>
                                    </p:set>
                                    <p:animEffect transition="in" filter="blinds(horizontal)">
                                      <p:cBhvr>
                                        <p:cTn id="32"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18" grpId="0"/>
      <p:bldP spid="12" grpId="0"/>
      <p:bldP spid="15"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Two Cases of Contacts</a:t>
            </a:r>
            <a:endParaRPr lang="en-US" dirty="0"/>
          </a:p>
        </p:txBody>
      </p:sp>
      <p:sp>
        <p:nvSpPr>
          <p:cNvPr id="3" name="Content Placeholder 2"/>
          <p:cNvSpPr>
            <a:spLocks noGrp="1"/>
          </p:cNvSpPr>
          <p:nvPr>
            <p:ph idx="1"/>
          </p:nvPr>
        </p:nvSpPr>
        <p:spPr/>
        <p:txBody>
          <a:bodyPr/>
          <a:lstStyle/>
          <a:p>
            <a:endParaRPr lang="en-US" dirty="0"/>
          </a:p>
        </p:txBody>
      </p:sp>
      <p:pic>
        <p:nvPicPr>
          <p:cNvPr id="105474" name="Picture 2"/>
          <p:cNvPicPr>
            <a:picLocks noChangeAspect="1" noChangeArrowheads="1"/>
          </p:cNvPicPr>
          <p:nvPr/>
        </p:nvPicPr>
        <p:blipFill>
          <a:blip r:embed="rId3" cstate="print"/>
          <a:srcRect/>
          <a:stretch>
            <a:fillRect/>
          </a:stretch>
        </p:blipFill>
        <p:spPr bwMode="auto">
          <a:xfrm>
            <a:off x="152401" y="1925869"/>
            <a:ext cx="4343400" cy="4393072"/>
          </a:xfrm>
          <a:prstGeom prst="rect">
            <a:avLst/>
          </a:prstGeom>
          <a:noFill/>
          <a:ln w="9525">
            <a:noFill/>
            <a:miter lim="800000"/>
            <a:headEnd/>
            <a:tailEnd/>
          </a:ln>
        </p:spPr>
      </p:pic>
      <p:pic>
        <p:nvPicPr>
          <p:cNvPr id="105476" name="Picture 4"/>
          <p:cNvPicPr>
            <a:picLocks noChangeAspect="1" noChangeArrowheads="1"/>
          </p:cNvPicPr>
          <p:nvPr/>
        </p:nvPicPr>
        <p:blipFill>
          <a:blip r:embed="rId4" cstate="print"/>
          <a:srcRect/>
          <a:stretch>
            <a:fillRect/>
          </a:stretch>
        </p:blipFill>
        <p:spPr bwMode="auto">
          <a:xfrm>
            <a:off x="4648200" y="1925869"/>
            <a:ext cx="4343400" cy="4398731"/>
          </a:xfrm>
          <a:prstGeom prst="rect">
            <a:avLst/>
          </a:prstGeom>
          <a:noFill/>
          <a:ln w="9525">
            <a:noFill/>
            <a:miter lim="800000"/>
            <a:headEnd/>
            <a:tailEnd/>
          </a:ln>
        </p:spPr>
      </p:pic>
      <p:sp>
        <p:nvSpPr>
          <p:cNvPr id="17" name="TextBox 16"/>
          <p:cNvSpPr txBox="1"/>
          <p:nvPr/>
        </p:nvSpPr>
        <p:spPr>
          <a:xfrm>
            <a:off x="4495800" y="5486400"/>
            <a:ext cx="838200" cy="461665"/>
          </a:xfrm>
          <a:prstGeom prst="rect">
            <a:avLst/>
          </a:prstGeom>
          <a:noFill/>
          <a:ln w="0">
            <a:noFill/>
          </a:ln>
        </p:spPr>
        <p:txBody>
          <a:bodyPr wrap="square" rtlCol="0">
            <a:spAutoFit/>
          </a:bodyPr>
          <a:lstStyle/>
          <a:p>
            <a:r>
              <a:rPr lang="en-US" sz="2400" dirty="0" smtClean="0">
                <a:solidFill>
                  <a:srgbClr val="0000FF"/>
                </a:solidFill>
                <a:latin typeface="Times New Roman" pitchFamily="18" charset="0"/>
                <a:cs typeface="Times New Roman" pitchFamily="18" charset="0"/>
              </a:rPr>
              <a:t>70%</a:t>
            </a:r>
            <a:endParaRPr lang="en-US" sz="2400" dirty="0">
              <a:solidFill>
                <a:srgbClr val="0000FF"/>
              </a:solidFill>
              <a:latin typeface="Times New Roman" pitchFamily="18" charset="0"/>
              <a:cs typeface="Times New Roman" pitchFamily="18" charset="0"/>
            </a:endParaRPr>
          </a:p>
        </p:txBody>
      </p:sp>
      <p:cxnSp>
        <p:nvCxnSpPr>
          <p:cNvPr id="18" name="Straight Connector 17"/>
          <p:cNvCxnSpPr/>
          <p:nvPr/>
        </p:nvCxnSpPr>
        <p:spPr bwMode="auto">
          <a:xfrm rot="5400000">
            <a:off x="4495800" y="4724400"/>
            <a:ext cx="1371600" cy="304800"/>
          </a:xfrm>
          <a:prstGeom prst="line">
            <a:avLst/>
          </a:prstGeom>
          <a:solidFill>
            <a:schemeClr val="accent1"/>
          </a:solidFill>
          <a:ln w="38100" cap="flat" cmpd="sng" algn="ctr">
            <a:solidFill>
              <a:srgbClr val="0000FF"/>
            </a:solidFill>
            <a:prstDash val="solid"/>
            <a:round/>
            <a:headEnd type="none" w="med" len="med"/>
            <a:tailEnd type="none" w="med" len="med"/>
          </a:ln>
          <a:effectLst/>
        </p:spPr>
      </p:cxnSp>
      <p:cxnSp>
        <p:nvCxnSpPr>
          <p:cNvPr id="19" name="Straight Connector 18"/>
          <p:cNvCxnSpPr/>
          <p:nvPr/>
        </p:nvCxnSpPr>
        <p:spPr bwMode="auto">
          <a:xfrm>
            <a:off x="914400" y="4343400"/>
            <a:ext cx="3810000" cy="1219200"/>
          </a:xfrm>
          <a:prstGeom prst="line">
            <a:avLst/>
          </a:prstGeom>
          <a:solidFill>
            <a:schemeClr val="accent1"/>
          </a:solidFill>
          <a:ln w="38100" cap="flat" cmpd="sng" algn="ctr">
            <a:solidFill>
              <a:srgbClr val="0000FF"/>
            </a:solidFill>
            <a:prstDash val="solid"/>
            <a:round/>
            <a:headEnd type="none" w="med" len="med"/>
            <a:tailEnd type="none" w="med" len="med"/>
          </a:ln>
          <a:effectLst/>
        </p:spPr>
      </p:cxnSp>
      <p:sp>
        <p:nvSpPr>
          <p:cNvPr id="23" name="TextBox 22"/>
          <p:cNvSpPr txBox="1"/>
          <p:nvPr/>
        </p:nvSpPr>
        <p:spPr>
          <a:xfrm>
            <a:off x="4495800" y="1273314"/>
            <a:ext cx="762000" cy="461665"/>
          </a:xfrm>
          <a:prstGeom prst="rect">
            <a:avLst/>
          </a:prstGeom>
          <a:noFill/>
          <a:ln w="0">
            <a:noFill/>
          </a:ln>
        </p:spPr>
        <p:txBody>
          <a:bodyPr wrap="square" rtlCol="0">
            <a:spAutoFit/>
          </a:bodyPr>
          <a:lstStyle/>
          <a:p>
            <a:r>
              <a:rPr lang="en-US" sz="2400" dirty="0" smtClean="0">
                <a:solidFill>
                  <a:srgbClr val="FF0000"/>
                </a:solidFill>
                <a:latin typeface="Times New Roman" pitchFamily="18" charset="0"/>
                <a:cs typeface="Times New Roman" pitchFamily="18" charset="0"/>
              </a:rPr>
              <a:t>30%</a:t>
            </a:r>
            <a:endParaRPr lang="en-US" sz="2400" dirty="0">
              <a:solidFill>
                <a:srgbClr val="FF0000"/>
              </a:solidFill>
              <a:latin typeface="Times New Roman" pitchFamily="18" charset="0"/>
              <a:cs typeface="Times New Roman" pitchFamily="18" charset="0"/>
            </a:endParaRPr>
          </a:p>
        </p:txBody>
      </p:sp>
      <p:cxnSp>
        <p:nvCxnSpPr>
          <p:cNvPr id="24" name="Straight Connector 23"/>
          <p:cNvCxnSpPr/>
          <p:nvPr/>
        </p:nvCxnSpPr>
        <p:spPr bwMode="auto">
          <a:xfrm rot="16200000" flipH="1">
            <a:off x="4457700" y="2247900"/>
            <a:ext cx="1524000" cy="381000"/>
          </a:xfrm>
          <a:prstGeom prst="line">
            <a:avLst/>
          </a:prstGeom>
          <a:solidFill>
            <a:schemeClr val="accent1"/>
          </a:solidFill>
          <a:ln w="38100" cap="flat" cmpd="sng" algn="ctr">
            <a:solidFill>
              <a:srgbClr val="FF0000"/>
            </a:solidFill>
            <a:prstDash val="solid"/>
            <a:round/>
            <a:headEnd type="none" w="med" len="med"/>
            <a:tailEnd type="none" w="med" len="med"/>
          </a:ln>
          <a:effectLst/>
        </p:spPr>
      </p:cxnSp>
      <p:cxnSp>
        <p:nvCxnSpPr>
          <p:cNvPr id="25" name="Straight Connector 24"/>
          <p:cNvCxnSpPr/>
          <p:nvPr/>
        </p:nvCxnSpPr>
        <p:spPr bwMode="auto">
          <a:xfrm flipV="1">
            <a:off x="990600" y="1676400"/>
            <a:ext cx="3657600" cy="2286000"/>
          </a:xfrm>
          <a:prstGeom prst="line">
            <a:avLst/>
          </a:prstGeom>
          <a:solidFill>
            <a:schemeClr val="accent1"/>
          </a:solidFill>
          <a:ln w="38100" cap="flat" cmpd="sng" algn="ctr">
            <a:solidFill>
              <a:srgbClr val="FF0000"/>
            </a:solidFill>
            <a:prstDash val="solid"/>
            <a:round/>
            <a:headEnd type="none" w="med" len="med"/>
            <a:tailEnd type="none" w="med" len="med"/>
          </a:ln>
          <a:effectLst/>
        </p:spPr>
      </p:cxnSp>
      <p:sp>
        <p:nvSpPr>
          <p:cNvPr id="29" name="圆角矩形 6"/>
          <p:cNvSpPr/>
          <p:nvPr/>
        </p:nvSpPr>
        <p:spPr>
          <a:xfrm>
            <a:off x="4114800" y="3733800"/>
            <a:ext cx="304800" cy="1219200"/>
          </a:xfrm>
          <a:prstGeom prst="roundRect">
            <a:avLst/>
          </a:prstGeom>
          <a:solidFill>
            <a:schemeClr val="accent1">
              <a:alpha val="0"/>
            </a:schemeClr>
          </a:solidFill>
          <a:ln w="38100">
            <a:solidFill>
              <a:srgbClr val="0000FF"/>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圆角矩形 6"/>
          <p:cNvSpPr/>
          <p:nvPr/>
        </p:nvSpPr>
        <p:spPr>
          <a:xfrm>
            <a:off x="4114800" y="2514600"/>
            <a:ext cx="304800" cy="1219200"/>
          </a:xfrm>
          <a:prstGeom prst="roundRect">
            <a:avLst/>
          </a:prstGeom>
          <a:solidFill>
            <a:schemeClr val="accent1">
              <a:alpha val="0"/>
            </a:schemeClr>
          </a:solidFill>
          <a:ln w="38100">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圆角矩形 6"/>
          <p:cNvSpPr/>
          <p:nvPr/>
        </p:nvSpPr>
        <p:spPr>
          <a:xfrm>
            <a:off x="8610600" y="3276600"/>
            <a:ext cx="304800" cy="1676400"/>
          </a:xfrm>
          <a:prstGeom prst="roundRect">
            <a:avLst/>
          </a:prstGeom>
          <a:solidFill>
            <a:schemeClr val="accent1">
              <a:alpha val="0"/>
            </a:schemeClr>
          </a:solidFill>
          <a:ln w="38100">
            <a:solidFill>
              <a:srgbClr val="0000FF"/>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圆角矩形 6"/>
          <p:cNvSpPr/>
          <p:nvPr/>
        </p:nvSpPr>
        <p:spPr>
          <a:xfrm>
            <a:off x="8610600" y="2057400"/>
            <a:ext cx="304800" cy="1219200"/>
          </a:xfrm>
          <a:prstGeom prst="roundRect">
            <a:avLst/>
          </a:prstGeom>
          <a:solidFill>
            <a:schemeClr val="accent1">
              <a:alpha val="0"/>
            </a:schemeClr>
          </a:solidFill>
          <a:ln w="38100">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blinds(horizontal)">
                                      <p:cBhvr>
                                        <p:cTn id="7" dur="500"/>
                                        <p:tgtEl>
                                          <p:spTgt spid="17"/>
                                        </p:tgtEl>
                                      </p:cBhvr>
                                    </p:animEffect>
                                  </p:childTnLst>
                                </p:cTn>
                              </p:par>
                              <p:par>
                                <p:cTn id="8" presetID="3" presetClass="entr" presetSubtype="10" fill="hold" nodeType="withEffect">
                                  <p:stCondLst>
                                    <p:cond delay="0"/>
                                  </p:stCondLst>
                                  <p:childTnLst>
                                    <p:set>
                                      <p:cBhvr>
                                        <p:cTn id="9" dur="1" fill="hold">
                                          <p:stCondLst>
                                            <p:cond delay="0"/>
                                          </p:stCondLst>
                                        </p:cTn>
                                        <p:tgtEl>
                                          <p:spTgt spid="18"/>
                                        </p:tgtEl>
                                        <p:attrNameLst>
                                          <p:attrName>style.visibility</p:attrName>
                                        </p:attrNameLst>
                                      </p:cBhvr>
                                      <p:to>
                                        <p:strVal val="visible"/>
                                      </p:to>
                                    </p:set>
                                    <p:animEffect transition="in" filter="blinds(horizontal)">
                                      <p:cBhvr>
                                        <p:cTn id="10" dur="500"/>
                                        <p:tgtEl>
                                          <p:spTgt spid="18"/>
                                        </p:tgtEl>
                                      </p:cBhvr>
                                    </p:animEffect>
                                  </p:childTnLst>
                                </p:cTn>
                              </p:par>
                              <p:par>
                                <p:cTn id="11" presetID="3" presetClass="entr" presetSubtype="10" fill="hold" nodeType="withEffect">
                                  <p:stCondLst>
                                    <p:cond delay="0"/>
                                  </p:stCondLst>
                                  <p:childTnLst>
                                    <p:set>
                                      <p:cBhvr>
                                        <p:cTn id="12" dur="1" fill="hold">
                                          <p:stCondLst>
                                            <p:cond delay="0"/>
                                          </p:stCondLst>
                                        </p:cTn>
                                        <p:tgtEl>
                                          <p:spTgt spid="19"/>
                                        </p:tgtEl>
                                        <p:attrNameLst>
                                          <p:attrName>style.visibility</p:attrName>
                                        </p:attrNameLst>
                                      </p:cBhvr>
                                      <p:to>
                                        <p:strVal val="visible"/>
                                      </p:to>
                                    </p:set>
                                    <p:animEffect transition="in" filter="blinds(horizontal)">
                                      <p:cBhvr>
                                        <p:cTn id="13" dur="500"/>
                                        <p:tgtEl>
                                          <p:spTgt spid="19"/>
                                        </p:tgtEl>
                                      </p:cBhvr>
                                    </p:animEffect>
                                  </p:childTnLst>
                                </p:cTn>
                              </p:par>
                              <p:par>
                                <p:cTn id="14" presetID="3" presetClass="entr" presetSubtype="10" fill="hold" nodeType="withEffect">
                                  <p:stCondLst>
                                    <p:cond delay="0"/>
                                  </p:stCondLst>
                                  <p:childTnLst>
                                    <p:set>
                                      <p:cBhvr>
                                        <p:cTn id="15" dur="1" fill="hold">
                                          <p:stCondLst>
                                            <p:cond delay="0"/>
                                          </p:stCondLst>
                                        </p:cTn>
                                        <p:tgtEl>
                                          <p:spTgt spid="23"/>
                                        </p:tgtEl>
                                        <p:attrNameLst>
                                          <p:attrName>style.visibility</p:attrName>
                                        </p:attrNameLst>
                                      </p:cBhvr>
                                      <p:to>
                                        <p:strVal val="visible"/>
                                      </p:to>
                                    </p:set>
                                    <p:animEffect transition="in" filter="blinds(horizontal)">
                                      <p:cBhvr>
                                        <p:cTn id="16" dur="500"/>
                                        <p:tgtEl>
                                          <p:spTgt spid="23"/>
                                        </p:tgtEl>
                                      </p:cBhvr>
                                    </p:animEffect>
                                  </p:childTnLst>
                                </p:cTn>
                              </p:par>
                              <p:par>
                                <p:cTn id="17" presetID="3" presetClass="entr" presetSubtype="10" fill="hold" nodeType="withEffect">
                                  <p:stCondLst>
                                    <p:cond delay="0"/>
                                  </p:stCondLst>
                                  <p:childTnLst>
                                    <p:set>
                                      <p:cBhvr>
                                        <p:cTn id="18" dur="1" fill="hold">
                                          <p:stCondLst>
                                            <p:cond delay="0"/>
                                          </p:stCondLst>
                                        </p:cTn>
                                        <p:tgtEl>
                                          <p:spTgt spid="24"/>
                                        </p:tgtEl>
                                        <p:attrNameLst>
                                          <p:attrName>style.visibility</p:attrName>
                                        </p:attrNameLst>
                                      </p:cBhvr>
                                      <p:to>
                                        <p:strVal val="visible"/>
                                      </p:to>
                                    </p:set>
                                    <p:animEffect transition="in" filter="blinds(horizontal)">
                                      <p:cBhvr>
                                        <p:cTn id="19" dur="500"/>
                                        <p:tgtEl>
                                          <p:spTgt spid="24"/>
                                        </p:tgtEl>
                                      </p:cBhvr>
                                    </p:animEffect>
                                  </p:childTnLst>
                                </p:cTn>
                              </p:par>
                              <p:par>
                                <p:cTn id="20" presetID="3" presetClass="entr" presetSubtype="10" fill="hold" nodeType="withEffect">
                                  <p:stCondLst>
                                    <p:cond delay="0"/>
                                  </p:stCondLst>
                                  <p:childTnLst>
                                    <p:set>
                                      <p:cBhvr>
                                        <p:cTn id="21" dur="1" fill="hold">
                                          <p:stCondLst>
                                            <p:cond delay="0"/>
                                          </p:stCondLst>
                                        </p:cTn>
                                        <p:tgtEl>
                                          <p:spTgt spid="25"/>
                                        </p:tgtEl>
                                        <p:attrNameLst>
                                          <p:attrName>style.visibility</p:attrName>
                                        </p:attrNameLst>
                                      </p:cBhvr>
                                      <p:to>
                                        <p:strVal val="visible"/>
                                      </p:to>
                                    </p:set>
                                    <p:animEffect transition="in" filter="blinds(horizontal)">
                                      <p:cBhvr>
                                        <p:cTn id="22" dur="500"/>
                                        <p:tgtEl>
                                          <p:spTgt spid="25"/>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grpId="0" nodeType="clickEffect">
                                  <p:stCondLst>
                                    <p:cond delay="0"/>
                                  </p:stCondLst>
                                  <p:childTnLst>
                                    <p:set>
                                      <p:cBhvr>
                                        <p:cTn id="26" dur="1" fill="hold">
                                          <p:stCondLst>
                                            <p:cond delay="0"/>
                                          </p:stCondLst>
                                        </p:cTn>
                                        <p:tgtEl>
                                          <p:spTgt spid="29"/>
                                        </p:tgtEl>
                                        <p:attrNameLst>
                                          <p:attrName>style.visibility</p:attrName>
                                        </p:attrNameLst>
                                      </p:cBhvr>
                                      <p:to>
                                        <p:strVal val="visible"/>
                                      </p:to>
                                    </p:set>
                                    <p:animEffect transition="in" filter="blinds(horizontal)">
                                      <p:cBhvr>
                                        <p:cTn id="27" dur="500"/>
                                        <p:tgtEl>
                                          <p:spTgt spid="29"/>
                                        </p:tgtEl>
                                      </p:cBhvr>
                                    </p:animEffect>
                                  </p:childTnLst>
                                </p:cTn>
                              </p:par>
                              <p:par>
                                <p:cTn id="28" presetID="3" presetClass="entr" presetSubtype="10" fill="hold" grpId="0" nodeType="withEffect">
                                  <p:stCondLst>
                                    <p:cond delay="0"/>
                                  </p:stCondLst>
                                  <p:childTnLst>
                                    <p:set>
                                      <p:cBhvr>
                                        <p:cTn id="29" dur="1" fill="hold">
                                          <p:stCondLst>
                                            <p:cond delay="0"/>
                                          </p:stCondLst>
                                        </p:cTn>
                                        <p:tgtEl>
                                          <p:spTgt spid="30"/>
                                        </p:tgtEl>
                                        <p:attrNameLst>
                                          <p:attrName>style.visibility</p:attrName>
                                        </p:attrNameLst>
                                      </p:cBhvr>
                                      <p:to>
                                        <p:strVal val="visible"/>
                                      </p:to>
                                    </p:set>
                                    <p:animEffect transition="in" filter="blinds(horizontal)">
                                      <p:cBhvr>
                                        <p:cTn id="30" dur="500"/>
                                        <p:tgtEl>
                                          <p:spTgt spid="30"/>
                                        </p:tgtEl>
                                      </p:cBhvr>
                                    </p:animEffect>
                                  </p:childTnLst>
                                </p:cTn>
                              </p:par>
                              <p:par>
                                <p:cTn id="31" presetID="3" presetClass="entr" presetSubtype="10" fill="hold" grpId="0" nodeType="withEffect">
                                  <p:stCondLst>
                                    <p:cond delay="0"/>
                                  </p:stCondLst>
                                  <p:childTnLst>
                                    <p:set>
                                      <p:cBhvr>
                                        <p:cTn id="32" dur="1" fill="hold">
                                          <p:stCondLst>
                                            <p:cond delay="0"/>
                                          </p:stCondLst>
                                        </p:cTn>
                                        <p:tgtEl>
                                          <p:spTgt spid="31"/>
                                        </p:tgtEl>
                                        <p:attrNameLst>
                                          <p:attrName>style.visibility</p:attrName>
                                        </p:attrNameLst>
                                      </p:cBhvr>
                                      <p:to>
                                        <p:strVal val="visible"/>
                                      </p:to>
                                    </p:set>
                                    <p:animEffect transition="in" filter="blinds(horizontal)">
                                      <p:cBhvr>
                                        <p:cTn id="33" dur="500"/>
                                        <p:tgtEl>
                                          <p:spTgt spid="31"/>
                                        </p:tgtEl>
                                      </p:cBhvr>
                                    </p:animEffect>
                                  </p:childTnLst>
                                </p:cTn>
                              </p:par>
                              <p:par>
                                <p:cTn id="34" presetID="3" presetClass="entr" presetSubtype="10" fill="hold" grpId="0" nodeType="withEffect">
                                  <p:stCondLst>
                                    <p:cond delay="0"/>
                                  </p:stCondLst>
                                  <p:childTnLst>
                                    <p:set>
                                      <p:cBhvr>
                                        <p:cTn id="35" dur="1" fill="hold">
                                          <p:stCondLst>
                                            <p:cond delay="0"/>
                                          </p:stCondLst>
                                        </p:cTn>
                                        <p:tgtEl>
                                          <p:spTgt spid="32"/>
                                        </p:tgtEl>
                                        <p:attrNameLst>
                                          <p:attrName>style.visibility</p:attrName>
                                        </p:attrNameLst>
                                      </p:cBhvr>
                                      <p:to>
                                        <p:strVal val="visible"/>
                                      </p:to>
                                    </p:set>
                                    <p:animEffect transition="in" filter="blinds(horizontal)">
                                      <p:cBhvr>
                                        <p:cTn id="36" dur="5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29" grpId="0" animBg="1"/>
      <p:bldP spid="30" grpId="0" animBg="1"/>
      <p:bldP spid="31" grpId="0" animBg="1"/>
      <p:bldP spid="32"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Summary</a:t>
            </a:r>
            <a:endParaRPr lang="en-US" dirty="0"/>
          </a:p>
        </p:txBody>
      </p:sp>
      <p:sp>
        <p:nvSpPr>
          <p:cNvPr id="3" name="Content Placeholder 2"/>
          <p:cNvSpPr>
            <a:spLocks noGrp="1"/>
          </p:cNvSpPr>
          <p:nvPr>
            <p:ph idx="1"/>
          </p:nvPr>
        </p:nvSpPr>
        <p:spPr/>
        <p:txBody>
          <a:bodyPr/>
          <a:lstStyle/>
          <a:p>
            <a:r>
              <a:rPr lang="en-US" dirty="0" smtClean="0"/>
              <a:t>Effective data forwarding metrics for data forwarding in DTNs with a short time constraint</a:t>
            </a:r>
          </a:p>
          <a:p>
            <a:pPr lvl="1"/>
            <a:r>
              <a:rPr lang="en-US" dirty="0" smtClean="0"/>
              <a:t>Improves delivery ratio with similar forwarding cost</a:t>
            </a:r>
          </a:p>
          <a:p>
            <a:r>
              <a:rPr lang="en-US" dirty="0" smtClean="0"/>
              <a:t>Transient node contact patterns</a:t>
            </a:r>
          </a:p>
          <a:p>
            <a:pPr lvl="1"/>
            <a:r>
              <a:rPr lang="en-US" dirty="0" smtClean="0"/>
              <a:t>Transient contact distribution</a:t>
            </a:r>
          </a:p>
          <a:p>
            <a:pPr lvl="1"/>
            <a:r>
              <a:rPr lang="en-US" dirty="0" smtClean="0"/>
              <a:t>Transient connectivity</a:t>
            </a:r>
          </a:p>
          <a:p>
            <a:r>
              <a:rPr lang="en-US" dirty="0" smtClean="0"/>
              <a:t>Future work</a:t>
            </a:r>
          </a:p>
          <a:p>
            <a:pPr lvl="1"/>
            <a:r>
              <a:rPr lang="en-US" dirty="0" smtClean="0"/>
              <a:t>The overhead of identifying transient contact pattern</a:t>
            </a:r>
          </a:p>
          <a:p>
            <a:pPr lvl="1"/>
            <a:r>
              <a:rPr lang="en-US" dirty="0" smtClean="0"/>
              <a:t>The temporal evolution of social network structure</a:t>
            </a:r>
            <a:br>
              <a:rPr lang="en-US" dirty="0" smtClean="0"/>
            </a:br>
            <a:endParaRPr lang="en-US" dirty="0" smtClean="0"/>
          </a:p>
          <a:p>
            <a:endParaRPr lang="en-US" dirty="0"/>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Thank you!</a:t>
            </a:r>
            <a:endParaRPr lang="en-US" dirty="0"/>
          </a:p>
        </p:txBody>
      </p:sp>
      <p:sp>
        <p:nvSpPr>
          <p:cNvPr id="3" name="Content Placeholder 2"/>
          <p:cNvSpPr>
            <a:spLocks noGrp="1"/>
          </p:cNvSpPr>
          <p:nvPr>
            <p:ph idx="1"/>
          </p:nvPr>
        </p:nvSpPr>
        <p:spPr/>
        <p:txBody>
          <a:bodyPr/>
          <a:lstStyle/>
          <a:p>
            <a:pPr>
              <a:buNone/>
            </a:pPr>
            <a:r>
              <a:rPr lang="en-US" dirty="0" smtClean="0"/>
              <a:t> </a:t>
            </a:r>
          </a:p>
          <a:p>
            <a:r>
              <a:rPr lang="en-US" dirty="0" smtClean="0"/>
              <a:t> </a:t>
            </a:r>
          </a:p>
          <a:p>
            <a:pPr marL="352425" lvl="1" indent="-352425">
              <a:buClr>
                <a:srgbClr val="807999"/>
              </a:buClr>
              <a:buNone/>
            </a:pPr>
            <a:endParaRPr lang="en-US" dirty="0" smtClean="0"/>
          </a:p>
          <a:p>
            <a:pPr marL="352425" lvl="1" indent="-352425">
              <a:buClr>
                <a:srgbClr val="807999"/>
              </a:buClr>
              <a:buNone/>
            </a:pPr>
            <a:r>
              <a:rPr lang="en-US" sz="3200" dirty="0" smtClean="0"/>
              <a:t>	http://mcn.cse.psu.edu</a:t>
            </a:r>
          </a:p>
          <a:p>
            <a:pPr marL="352425" lvl="1" indent="-352425">
              <a:buClr>
                <a:srgbClr val="807999"/>
              </a:buClr>
              <a:buNone/>
            </a:pPr>
            <a:endParaRPr lang="en-US" dirty="0" smtClean="0"/>
          </a:p>
          <a:p>
            <a:r>
              <a:rPr lang="en-US" dirty="0" smtClean="0"/>
              <a:t>The paper and slides are also available at:</a:t>
            </a:r>
          </a:p>
          <a:p>
            <a:pPr>
              <a:buNone/>
            </a:pPr>
            <a:r>
              <a:rPr lang="en-US" dirty="0" smtClean="0"/>
              <a:t>	http://www.cse.psu.edu/~wxg139</a:t>
            </a:r>
          </a:p>
          <a:p>
            <a:endParaRPr lang="en-US" dirty="0"/>
          </a:p>
        </p:txBody>
      </p:sp>
      <p:pic>
        <p:nvPicPr>
          <p:cNvPr id="4" name="Picture 2" descr="E:\Work\Socio-based Multicast\mobihoc09\slides\mcn-webhdr.jpg"/>
          <p:cNvPicPr>
            <a:picLocks noChangeAspect="1" noChangeArrowheads="1"/>
          </p:cNvPicPr>
          <p:nvPr/>
        </p:nvPicPr>
        <p:blipFill>
          <a:blip r:embed="rId3" cstate="print"/>
          <a:srcRect/>
          <a:stretch>
            <a:fillRect/>
          </a:stretch>
        </p:blipFill>
        <p:spPr bwMode="auto">
          <a:xfrm>
            <a:off x="609600" y="1905000"/>
            <a:ext cx="5511800" cy="787400"/>
          </a:xfrm>
          <a:prstGeom prst="rect">
            <a:avLst/>
          </a:prstGeom>
          <a:noFill/>
        </p:spPr>
      </p:pic>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Length Distribution of On/Off-Period</a:t>
            </a:r>
            <a:endParaRPr lang="en-US" dirty="0"/>
          </a:p>
        </p:txBody>
      </p:sp>
      <p:sp>
        <p:nvSpPr>
          <p:cNvPr id="3" name="Content Placeholder 2"/>
          <p:cNvSpPr>
            <a:spLocks noGrp="1"/>
          </p:cNvSpPr>
          <p:nvPr>
            <p:ph idx="1"/>
          </p:nvPr>
        </p:nvSpPr>
        <p:spPr/>
        <p:txBody>
          <a:bodyPr/>
          <a:lstStyle/>
          <a:p>
            <a:endParaRPr lang="en-US" dirty="0" smtClean="0"/>
          </a:p>
          <a:p>
            <a:endParaRPr lang="en-US" dirty="0" smtClean="0"/>
          </a:p>
          <a:p>
            <a:endParaRPr lang="en-US" dirty="0" smtClean="0"/>
          </a:p>
          <a:p>
            <a:endParaRPr lang="en-US" dirty="0" smtClean="0"/>
          </a:p>
          <a:p>
            <a:endParaRPr lang="en-US" dirty="0" smtClean="0"/>
          </a:p>
          <a:p>
            <a:r>
              <a:rPr lang="en-US" dirty="0" smtClean="0"/>
              <a:t>On-periods are generally short</a:t>
            </a:r>
          </a:p>
          <a:p>
            <a:r>
              <a:rPr lang="en-US" dirty="0" smtClean="0"/>
              <a:t>Most contacts are covered by on-periods</a:t>
            </a:r>
          </a:p>
          <a:p>
            <a:r>
              <a:rPr lang="en-US" dirty="0" smtClean="0"/>
              <a:t>We have                           hours for both traces</a:t>
            </a:r>
          </a:p>
        </p:txBody>
      </p:sp>
      <p:pic>
        <p:nvPicPr>
          <p:cNvPr id="39938" name="Picture 2"/>
          <p:cNvPicPr>
            <a:picLocks noChangeAspect="1" noChangeArrowheads="1"/>
          </p:cNvPicPr>
          <p:nvPr/>
        </p:nvPicPr>
        <p:blipFill>
          <a:blip r:embed="rId4" cstate="print"/>
          <a:srcRect/>
          <a:stretch>
            <a:fillRect/>
          </a:stretch>
        </p:blipFill>
        <p:spPr bwMode="auto">
          <a:xfrm>
            <a:off x="152400" y="1371600"/>
            <a:ext cx="8655914" cy="2667000"/>
          </a:xfrm>
          <a:prstGeom prst="rect">
            <a:avLst/>
          </a:prstGeom>
          <a:noFill/>
          <a:ln w="9525">
            <a:noFill/>
            <a:miter lim="800000"/>
            <a:headEnd/>
            <a:tailEnd/>
          </a:ln>
        </p:spPr>
      </p:pic>
      <p:graphicFrame>
        <p:nvGraphicFramePr>
          <p:cNvPr id="5" name="Object 4"/>
          <p:cNvGraphicFramePr>
            <a:graphicFrameLocks noChangeAspect="1"/>
          </p:cNvGraphicFramePr>
          <p:nvPr/>
        </p:nvGraphicFramePr>
        <p:xfrm>
          <a:off x="2136775" y="5545137"/>
          <a:ext cx="2511425" cy="398463"/>
        </p:xfrm>
        <a:graphic>
          <a:graphicData uri="http://schemas.openxmlformats.org/presentationml/2006/ole">
            <p:oleObj spid="_x0000_s109570" name="Formula" r:id="rId5" imgW="1832760" imgH="292320" progId="Equation.Ribbit">
              <p:embed/>
            </p:oleObj>
          </a:graphicData>
        </a:graphic>
      </p:graphicFrame>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smtClean="0"/>
              <a:t>Characterizing Transient Contact Pattern</a:t>
            </a:r>
            <a:endParaRPr lang="en-US" sz="3200" dirty="0"/>
          </a:p>
        </p:txBody>
      </p:sp>
      <p:sp>
        <p:nvSpPr>
          <p:cNvPr id="3" name="Content Placeholder 2"/>
          <p:cNvSpPr>
            <a:spLocks noGrp="1"/>
          </p:cNvSpPr>
          <p:nvPr>
            <p:ph idx="1"/>
          </p:nvPr>
        </p:nvSpPr>
        <p:spPr/>
        <p:txBody>
          <a:bodyPr/>
          <a:lstStyle/>
          <a:p>
            <a:r>
              <a:rPr lang="en-US" dirty="0" smtClean="0"/>
              <a:t>Transient contact patterns are characterized at real-time at each node</a:t>
            </a:r>
          </a:p>
          <a:p>
            <a:pPr lvl="1"/>
            <a:r>
              <a:rPr lang="en-US" dirty="0" smtClean="0"/>
              <a:t>For nodes </a:t>
            </a:r>
            <a:r>
              <a:rPr lang="en-US" i="1" dirty="0" err="1" smtClean="0"/>
              <a:t>i</a:t>
            </a:r>
            <a:r>
              <a:rPr lang="en-US" dirty="0" smtClean="0"/>
              <a:t> and </a:t>
            </a:r>
            <a:r>
              <a:rPr lang="en-US" i="1" dirty="0" smtClean="0"/>
              <a:t>j</a:t>
            </a:r>
            <a:r>
              <a:rPr lang="en-US" dirty="0" smtClean="0"/>
              <a:t>, the parameters of their on/off-period are updated every time they contact</a:t>
            </a:r>
          </a:p>
          <a:p>
            <a:pPr lvl="1"/>
            <a:r>
              <a:rPr lang="en-US" dirty="0" smtClean="0"/>
              <a:t>Each node detects its TCS whenever it contacts another node</a:t>
            </a:r>
          </a:p>
          <a:p>
            <a:pPr lvl="2"/>
            <a:r>
              <a:rPr lang="en-US" dirty="0" smtClean="0"/>
              <a:t>A detecting beacon message is broadcasted within the TCS</a:t>
            </a:r>
          </a:p>
          <a:p>
            <a:pPr lvl="2"/>
            <a:r>
              <a:rPr lang="en-US" dirty="0" smtClean="0"/>
              <a:t>Each node in the TCS replies to the original sender upon receiving the beacon.</a:t>
            </a:r>
            <a:endParaRPr lang="en-US"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7"/>
          <p:cNvPicPr>
            <a:picLocks noChangeAspect="1" noChangeArrowheads="1"/>
          </p:cNvPicPr>
          <p:nvPr/>
        </p:nvPicPr>
        <p:blipFill>
          <a:blip r:embed="rId4" cstate="print"/>
          <a:srcRect/>
          <a:stretch>
            <a:fillRect/>
          </a:stretch>
        </p:blipFill>
        <p:spPr bwMode="auto">
          <a:xfrm>
            <a:off x="2574868" y="3962400"/>
            <a:ext cx="4522796" cy="1332532"/>
          </a:xfrm>
          <a:prstGeom prst="rect">
            <a:avLst/>
          </a:prstGeom>
          <a:noFill/>
          <a:ln w="9525">
            <a:noFill/>
            <a:miter lim="800000"/>
            <a:headEnd/>
            <a:tailEnd/>
          </a:ln>
        </p:spPr>
      </p:pic>
      <p:pic>
        <p:nvPicPr>
          <p:cNvPr id="1028" name="Picture 4"/>
          <p:cNvPicPr>
            <a:picLocks noChangeAspect="1" noChangeArrowheads="1"/>
          </p:cNvPicPr>
          <p:nvPr/>
        </p:nvPicPr>
        <p:blipFill>
          <a:blip r:embed="rId5" cstate="print"/>
          <a:srcRect/>
          <a:stretch>
            <a:fillRect/>
          </a:stretch>
        </p:blipFill>
        <p:spPr bwMode="auto">
          <a:xfrm>
            <a:off x="6096000" y="5394934"/>
            <a:ext cx="1066800" cy="1066800"/>
          </a:xfrm>
          <a:prstGeom prst="rect">
            <a:avLst/>
          </a:prstGeom>
          <a:noFill/>
          <a:ln w="9525">
            <a:noFill/>
            <a:miter lim="800000"/>
            <a:headEnd/>
            <a:tailEnd/>
          </a:ln>
        </p:spPr>
      </p:pic>
      <p:sp>
        <p:nvSpPr>
          <p:cNvPr id="2" name="Title 1"/>
          <p:cNvSpPr>
            <a:spLocks noGrp="1"/>
          </p:cNvSpPr>
          <p:nvPr>
            <p:ph type="title"/>
          </p:nvPr>
        </p:nvSpPr>
        <p:spPr/>
        <p:txBody>
          <a:bodyPr/>
          <a:lstStyle/>
          <a:p>
            <a:r>
              <a:rPr lang="en-US" dirty="0" smtClean="0"/>
              <a:t>Data Forwarding in DTNs</a:t>
            </a:r>
            <a:endParaRPr lang="en-US" dirty="0"/>
          </a:p>
        </p:txBody>
      </p:sp>
      <p:sp>
        <p:nvSpPr>
          <p:cNvPr id="3" name="Content Placeholder 2"/>
          <p:cNvSpPr>
            <a:spLocks noGrp="1"/>
          </p:cNvSpPr>
          <p:nvPr>
            <p:ph idx="1"/>
          </p:nvPr>
        </p:nvSpPr>
        <p:spPr/>
        <p:txBody>
          <a:bodyPr/>
          <a:lstStyle/>
          <a:p>
            <a:r>
              <a:rPr lang="en-US" sz="3000" dirty="0" smtClean="0"/>
              <a:t>Carry-and-Forward methods</a:t>
            </a:r>
          </a:p>
          <a:p>
            <a:pPr lvl="1"/>
            <a:r>
              <a:rPr lang="en-US" sz="2600" dirty="0" smtClean="0"/>
              <a:t>Mobile nodes physically carry data as relays</a:t>
            </a:r>
          </a:p>
          <a:p>
            <a:pPr lvl="1"/>
            <a:r>
              <a:rPr lang="en-US" sz="2600" b="1" i="1" u="sng" dirty="0" smtClean="0"/>
              <a:t>Major problem:</a:t>
            </a:r>
            <a:r>
              <a:rPr lang="en-US" sz="2600" dirty="0" smtClean="0"/>
              <a:t> appropriate data forwarding metric for relay selection</a:t>
            </a:r>
          </a:p>
          <a:p>
            <a:pPr lvl="1"/>
            <a:r>
              <a:rPr lang="en-US" sz="2600" dirty="0" smtClean="0"/>
              <a:t>Data forwarding metric measures the node’s capability of contacting others in the future</a:t>
            </a:r>
            <a:endParaRPr lang="en-US" sz="2600" dirty="0"/>
          </a:p>
        </p:txBody>
      </p:sp>
      <p:graphicFrame>
        <p:nvGraphicFramePr>
          <p:cNvPr id="5" name="Object 17"/>
          <p:cNvGraphicFramePr>
            <a:graphicFrameLocks noChangeAspect="1"/>
          </p:cNvGraphicFramePr>
          <p:nvPr/>
        </p:nvGraphicFramePr>
        <p:xfrm>
          <a:off x="3505200" y="4175734"/>
          <a:ext cx="1100138" cy="1100138"/>
        </p:xfrm>
        <a:graphic>
          <a:graphicData uri="http://schemas.openxmlformats.org/presentationml/2006/ole">
            <p:oleObj spid="_x0000_s1026" name="Visio" r:id="rId6" imgW="1861947" imgH="1861947" progId="Visio.Drawing.11">
              <p:embed/>
            </p:oleObj>
          </a:graphicData>
        </a:graphic>
      </p:graphicFrame>
      <p:sp>
        <p:nvSpPr>
          <p:cNvPr id="6" name="Line 19"/>
          <p:cNvSpPr>
            <a:spLocks noChangeShapeType="1"/>
          </p:cNvSpPr>
          <p:nvPr/>
        </p:nvSpPr>
        <p:spPr bwMode="auto">
          <a:xfrm flipV="1">
            <a:off x="3276600" y="4404334"/>
            <a:ext cx="3048000" cy="243866"/>
          </a:xfrm>
          <a:prstGeom prst="line">
            <a:avLst/>
          </a:prstGeom>
          <a:noFill/>
          <a:ln w="38100">
            <a:solidFill>
              <a:srgbClr val="FF0000"/>
            </a:solidFill>
            <a:round/>
            <a:headEnd/>
            <a:tailEnd type="triangle" w="med" len="med"/>
          </a:ln>
          <a:effectLst/>
        </p:spPr>
        <p:txBody>
          <a:bodyPr/>
          <a:lstStyle/>
          <a:p>
            <a:endParaRPr lang="en-US"/>
          </a:p>
        </p:txBody>
      </p:sp>
      <p:sp>
        <p:nvSpPr>
          <p:cNvPr id="7" name="Rectangle 20"/>
          <p:cNvSpPr>
            <a:spLocks noChangeArrowheads="1"/>
          </p:cNvSpPr>
          <p:nvPr/>
        </p:nvSpPr>
        <p:spPr bwMode="auto">
          <a:xfrm>
            <a:off x="2971800" y="4328134"/>
            <a:ext cx="152400" cy="152400"/>
          </a:xfrm>
          <a:prstGeom prst="rect">
            <a:avLst/>
          </a:prstGeom>
          <a:solidFill>
            <a:srgbClr val="FF0000"/>
          </a:solidFill>
          <a:ln w="9525">
            <a:solidFill>
              <a:srgbClr val="FF0000"/>
            </a:solidFill>
            <a:miter lim="800000"/>
            <a:headEnd/>
            <a:tailEnd/>
          </a:ln>
          <a:effectLst/>
        </p:spPr>
        <p:txBody>
          <a:bodyPr wrap="none" anchor="ctr"/>
          <a:lstStyle/>
          <a:p>
            <a:endParaRPr lang="en-US"/>
          </a:p>
        </p:txBody>
      </p:sp>
      <p:graphicFrame>
        <p:nvGraphicFramePr>
          <p:cNvPr id="12" name="Object 29"/>
          <p:cNvGraphicFramePr>
            <a:graphicFrameLocks noChangeAspect="1"/>
          </p:cNvGraphicFramePr>
          <p:nvPr/>
        </p:nvGraphicFramePr>
        <p:xfrm>
          <a:off x="2514600" y="5105400"/>
          <a:ext cx="1143000" cy="1143000"/>
        </p:xfrm>
        <a:graphic>
          <a:graphicData uri="http://schemas.openxmlformats.org/presentationml/2006/ole">
            <p:oleObj spid="_x0000_s1030" name="Visio" r:id="rId7" imgW="1861947" imgH="1861947" progId="Visio.Drawing.11">
              <p:embed/>
            </p:oleObj>
          </a:graphicData>
        </a:graphic>
      </p:graphicFrame>
      <p:sp>
        <p:nvSpPr>
          <p:cNvPr id="13" name="Rectangle 30"/>
          <p:cNvSpPr>
            <a:spLocks noChangeArrowheads="1"/>
          </p:cNvSpPr>
          <p:nvPr/>
        </p:nvSpPr>
        <p:spPr bwMode="auto">
          <a:xfrm>
            <a:off x="2743200" y="4495800"/>
            <a:ext cx="152400" cy="152400"/>
          </a:xfrm>
          <a:prstGeom prst="rect">
            <a:avLst/>
          </a:prstGeom>
          <a:solidFill>
            <a:srgbClr val="0000FF"/>
          </a:solidFill>
          <a:ln w="9525">
            <a:solidFill>
              <a:srgbClr val="0000FF"/>
            </a:solidFill>
            <a:miter lim="800000"/>
            <a:headEnd/>
            <a:tailEnd/>
          </a:ln>
        </p:spPr>
        <p:txBody>
          <a:bodyPr wrap="none" anchor="ctr"/>
          <a:lstStyle/>
          <a:p>
            <a:endParaRPr lang="en-US"/>
          </a:p>
        </p:txBody>
      </p:sp>
      <p:graphicFrame>
        <p:nvGraphicFramePr>
          <p:cNvPr id="14" name="Object 32"/>
          <p:cNvGraphicFramePr>
            <a:graphicFrameLocks noChangeAspect="1"/>
          </p:cNvGraphicFramePr>
          <p:nvPr/>
        </p:nvGraphicFramePr>
        <p:xfrm>
          <a:off x="4572000" y="5257800"/>
          <a:ext cx="1066800" cy="1066800"/>
        </p:xfrm>
        <a:graphic>
          <a:graphicData uri="http://schemas.openxmlformats.org/presentationml/2006/ole">
            <p:oleObj spid="_x0000_s1031" name="Visio" r:id="rId8" imgW="1861947" imgH="1861947" progId="Visio.Drawing.11">
              <p:embed/>
            </p:oleObj>
          </a:graphicData>
        </a:graphic>
      </p:graphicFrame>
      <p:sp>
        <p:nvSpPr>
          <p:cNvPr id="16" name="Line 33"/>
          <p:cNvSpPr>
            <a:spLocks noChangeShapeType="1"/>
          </p:cNvSpPr>
          <p:nvPr/>
        </p:nvSpPr>
        <p:spPr bwMode="auto">
          <a:xfrm>
            <a:off x="3276600" y="4800600"/>
            <a:ext cx="3200400" cy="914400"/>
          </a:xfrm>
          <a:prstGeom prst="line">
            <a:avLst/>
          </a:prstGeom>
          <a:noFill/>
          <a:ln w="38100">
            <a:solidFill>
              <a:srgbClr val="0000FF"/>
            </a:solidFill>
            <a:round/>
            <a:headEnd/>
            <a:tailEnd type="triangle" w="med" len="med"/>
          </a:ln>
        </p:spPr>
        <p:txBody>
          <a:bodyPr/>
          <a:lstStyle/>
          <a:p>
            <a:endParaRPr lang="en-US"/>
          </a:p>
        </p:txBody>
      </p:sp>
      <p:sp>
        <p:nvSpPr>
          <p:cNvPr id="17" name="Line 21"/>
          <p:cNvSpPr>
            <a:spLocks noChangeShapeType="1"/>
          </p:cNvSpPr>
          <p:nvPr/>
        </p:nvSpPr>
        <p:spPr bwMode="auto">
          <a:xfrm>
            <a:off x="3124200" y="4953000"/>
            <a:ext cx="0" cy="533400"/>
          </a:xfrm>
          <a:prstGeom prst="line">
            <a:avLst/>
          </a:prstGeom>
          <a:noFill/>
          <a:ln w="25400">
            <a:solidFill>
              <a:srgbClr val="009644"/>
            </a:solidFill>
            <a:prstDash val="dash"/>
            <a:round/>
            <a:headEnd/>
            <a:tailEnd type="triangle" w="med" len="med"/>
          </a:ln>
          <a:effectLst/>
        </p:spPr>
        <p:txBody>
          <a:bodyPr/>
          <a:lstStyle/>
          <a:p>
            <a:endParaRPr lang="en-US"/>
          </a:p>
        </p:txBody>
      </p:sp>
      <p:sp>
        <p:nvSpPr>
          <p:cNvPr id="18" name="Line 23"/>
          <p:cNvSpPr>
            <a:spLocks noChangeShapeType="1"/>
          </p:cNvSpPr>
          <p:nvPr/>
        </p:nvSpPr>
        <p:spPr bwMode="auto">
          <a:xfrm>
            <a:off x="3352800" y="4724400"/>
            <a:ext cx="533400" cy="0"/>
          </a:xfrm>
          <a:prstGeom prst="line">
            <a:avLst/>
          </a:prstGeom>
          <a:noFill/>
          <a:ln w="25400">
            <a:solidFill>
              <a:srgbClr val="009644"/>
            </a:solidFill>
            <a:prstDash val="dash"/>
            <a:round/>
            <a:headEnd/>
            <a:tailEnd type="triangle" w="med" len="med"/>
          </a:ln>
          <a:effectLst/>
        </p:spPr>
        <p:txBody>
          <a:bodyPr/>
          <a:lstStyle/>
          <a:p>
            <a:endParaRPr lang="en-US"/>
          </a:p>
        </p:txBody>
      </p:sp>
      <p:sp>
        <p:nvSpPr>
          <p:cNvPr id="19" name="Oval 24"/>
          <p:cNvSpPr>
            <a:spLocks noChangeArrowheads="1"/>
          </p:cNvSpPr>
          <p:nvPr/>
        </p:nvSpPr>
        <p:spPr bwMode="auto">
          <a:xfrm>
            <a:off x="3733800" y="4419600"/>
            <a:ext cx="609600" cy="609600"/>
          </a:xfrm>
          <a:prstGeom prst="ellipse">
            <a:avLst/>
          </a:prstGeom>
          <a:solidFill>
            <a:schemeClr val="bg1">
              <a:alpha val="0"/>
            </a:schemeClr>
          </a:solidFill>
          <a:ln w="25400">
            <a:solidFill>
              <a:srgbClr val="009644"/>
            </a:solidFill>
            <a:prstDash val="dash"/>
            <a:round/>
            <a:headEnd/>
            <a:tailEnd/>
          </a:ln>
          <a:effectLst/>
        </p:spPr>
        <p:txBody>
          <a:bodyPr wrap="none" anchor="ctr"/>
          <a:lstStyle/>
          <a:p>
            <a:endParaRPr lang="en-US"/>
          </a:p>
        </p:txBody>
      </p:sp>
      <p:sp>
        <p:nvSpPr>
          <p:cNvPr id="20" name="Line 33"/>
          <p:cNvSpPr>
            <a:spLocks noChangeShapeType="1"/>
          </p:cNvSpPr>
          <p:nvPr/>
        </p:nvSpPr>
        <p:spPr bwMode="auto">
          <a:xfrm flipV="1">
            <a:off x="4191000" y="4572000"/>
            <a:ext cx="2057400" cy="152400"/>
          </a:xfrm>
          <a:prstGeom prst="line">
            <a:avLst/>
          </a:prstGeom>
          <a:noFill/>
          <a:ln w="38100">
            <a:solidFill>
              <a:srgbClr val="009644"/>
            </a:solidFill>
            <a:prstDash val="dash"/>
            <a:round/>
            <a:headEnd/>
            <a:tailEnd type="triangle" w="med" len="med"/>
          </a:ln>
        </p:spPr>
        <p:txBody>
          <a:bodyPr/>
          <a:lstStyle/>
          <a:p>
            <a:endParaRPr lang="en-US"/>
          </a:p>
        </p:txBody>
      </p:sp>
      <p:sp>
        <p:nvSpPr>
          <p:cNvPr id="22" name="TextBox 21"/>
          <p:cNvSpPr txBox="1"/>
          <p:nvPr/>
        </p:nvSpPr>
        <p:spPr>
          <a:xfrm>
            <a:off x="4572000" y="4643735"/>
            <a:ext cx="612668" cy="461665"/>
          </a:xfrm>
          <a:prstGeom prst="rect">
            <a:avLst/>
          </a:prstGeom>
          <a:noFill/>
        </p:spPr>
        <p:txBody>
          <a:bodyPr wrap="none" rtlCol="0">
            <a:spAutoFit/>
          </a:bodyPr>
          <a:lstStyle/>
          <a:p>
            <a:r>
              <a:rPr lang="en-US" sz="2400" dirty="0" smtClean="0">
                <a:solidFill>
                  <a:srgbClr val="009644"/>
                </a:solidFill>
                <a:latin typeface="+mj-lt"/>
                <a:cs typeface="Times New Roman" pitchFamily="18" charset="0"/>
              </a:rPr>
              <a:t>0.7</a:t>
            </a:r>
            <a:endParaRPr lang="en-US" sz="2400" dirty="0">
              <a:solidFill>
                <a:srgbClr val="009644"/>
              </a:solidFill>
              <a:latin typeface="+mj-lt"/>
              <a:cs typeface="Times New Roman" pitchFamily="18" charset="0"/>
            </a:endParaRPr>
          </a:p>
        </p:txBody>
      </p:sp>
      <p:sp>
        <p:nvSpPr>
          <p:cNvPr id="23" name="Line 33"/>
          <p:cNvSpPr>
            <a:spLocks noChangeShapeType="1"/>
          </p:cNvSpPr>
          <p:nvPr/>
        </p:nvSpPr>
        <p:spPr bwMode="auto">
          <a:xfrm flipV="1">
            <a:off x="3276600" y="4648200"/>
            <a:ext cx="2971800" cy="990600"/>
          </a:xfrm>
          <a:prstGeom prst="line">
            <a:avLst/>
          </a:prstGeom>
          <a:noFill/>
          <a:ln w="38100">
            <a:solidFill>
              <a:srgbClr val="009644"/>
            </a:solidFill>
            <a:prstDash val="dash"/>
            <a:round/>
            <a:headEnd/>
            <a:tailEnd type="triangle" w="med" len="med"/>
          </a:ln>
        </p:spPr>
        <p:txBody>
          <a:bodyPr/>
          <a:lstStyle/>
          <a:p>
            <a:endParaRPr lang="en-US"/>
          </a:p>
        </p:txBody>
      </p:sp>
      <p:sp>
        <p:nvSpPr>
          <p:cNvPr id="24" name="TextBox 23"/>
          <p:cNvSpPr txBox="1"/>
          <p:nvPr/>
        </p:nvSpPr>
        <p:spPr>
          <a:xfrm>
            <a:off x="3733800" y="5410200"/>
            <a:ext cx="612668" cy="461665"/>
          </a:xfrm>
          <a:prstGeom prst="rect">
            <a:avLst/>
          </a:prstGeom>
          <a:noFill/>
        </p:spPr>
        <p:txBody>
          <a:bodyPr wrap="none" rtlCol="0">
            <a:spAutoFit/>
          </a:bodyPr>
          <a:lstStyle/>
          <a:p>
            <a:r>
              <a:rPr lang="en-US" sz="2400" dirty="0" smtClean="0">
                <a:solidFill>
                  <a:srgbClr val="009644"/>
                </a:solidFill>
                <a:latin typeface="+mj-lt"/>
                <a:cs typeface="Times New Roman" pitchFamily="18" charset="0"/>
              </a:rPr>
              <a:t>0.5</a:t>
            </a:r>
            <a:endParaRPr lang="en-US" sz="2400" dirty="0">
              <a:solidFill>
                <a:srgbClr val="009644"/>
              </a:solidFill>
              <a:latin typeface="+mj-lt"/>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blinds(horizontal)">
                                      <p:cBhvr>
                                        <p:cTn id="7" dur="500"/>
                                        <p:tgtEl>
                                          <p:spTgt spid="15"/>
                                        </p:tgtEl>
                                      </p:cBhvr>
                                    </p:animEffect>
                                  </p:childTnLst>
                                </p:cTn>
                              </p:par>
                              <p:par>
                                <p:cTn id="8" presetID="3" presetClass="entr" presetSubtype="10" fill="hold" nodeType="withEffect">
                                  <p:stCondLst>
                                    <p:cond delay="0"/>
                                  </p:stCondLst>
                                  <p:childTnLst>
                                    <p:set>
                                      <p:cBhvr>
                                        <p:cTn id="9" dur="1" fill="hold">
                                          <p:stCondLst>
                                            <p:cond delay="0"/>
                                          </p:stCondLst>
                                        </p:cTn>
                                        <p:tgtEl>
                                          <p:spTgt spid="12"/>
                                        </p:tgtEl>
                                        <p:attrNameLst>
                                          <p:attrName>style.visibility</p:attrName>
                                        </p:attrNameLst>
                                      </p:cBhvr>
                                      <p:to>
                                        <p:strVal val="visible"/>
                                      </p:to>
                                    </p:set>
                                    <p:animEffect transition="in" filter="blinds(horizontal)">
                                      <p:cBhvr>
                                        <p:cTn id="10" dur="500"/>
                                        <p:tgtEl>
                                          <p:spTgt spid="12"/>
                                        </p:tgtEl>
                                      </p:cBhvr>
                                    </p:animEffect>
                                  </p:childTnLst>
                                </p:cTn>
                              </p:par>
                              <p:par>
                                <p:cTn id="11" presetID="3" presetClass="entr" presetSubtype="10" fill="hold" nodeType="with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blinds(horizontal)">
                                      <p:cBhvr>
                                        <p:cTn id="13" dur="500"/>
                                        <p:tgtEl>
                                          <p:spTgt spid="5"/>
                                        </p:tgtEl>
                                      </p:cBhvr>
                                    </p:animEffect>
                                  </p:childTnLst>
                                </p:cTn>
                              </p:par>
                            </p:childTnLst>
                          </p:cTn>
                        </p:par>
                      </p:childTnLst>
                    </p:cTn>
                  </p:par>
                  <p:par>
                    <p:cTn id="14" fill="hold">
                      <p:stCondLst>
                        <p:cond delay="indefinite"/>
                      </p:stCondLst>
                      <p:childTnLst>
                        <p:par>
                          <p:cTn id="15" fill="hold">
                            <p:stCondLst>
                              <p:cond delay="0"/>
                            </p:stCondLst>
                            <p:childTnLst>
                              <p:par>
                                <p:cTn id="16" presetID="3" presetClass="entr" presetSubtype="10" fill="hold" grpId="5" nodeType="click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blinds(horizontal)">
                                      <p:cBhvr>
                                        <p:cTn id="18" dur="500"/>
                                        <p:tgtEl>
                                          <p:spTgt spid="7"/>
                                        </p:tgtEl>
                                      </p:cBhvr>
                                    </p:animEffect>
                                  </p:childTnLst>
                                </p:cTn>
                              </p:par>
                              <p:par>
                                <p:cTn id="19" presetID="22" presetClass="entr" presetSubtype="4" fill="hold" grpId="0" nodeType="withEffect">
                                  <p:stCondLst>
                                    <p:cond delay="0"/>
                                  </p:stCondLst>
                                  <p:childTnLst>
                                    <p:set>
                                      <p:cBhvr>
                                        <p:cTn id="20" dur="1" fill="hold">
                                          <p:stCondLst>
                                            <p:cond delay="0"/>
                                          </p:stCondLst>
                                        </p:cTn>
                                        <p:tgtEl>
                                          <p:spTgt spid="6"/>
                                        </p:tgtEl>
                                        <p:attrNameLst>
                                          <p:attrName>style.visibility</p:attrName>
                                        </p:attrNameLst>
                                      </p:cBhvr>
                                      <p:to>
                                        <p:strVal val="visible"/>
                                      </p:to>
                                    </p:set>
                                    <p:animEffect transition="in" filter="wipe(down)">
                                      <p:cBhvr>
                                        <p:cTn id="21" dur="500"/>
                                        <p:tgtEl>
                                          <p:spTgt spid="6"/>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8" fill="hold" grpId="0" nodeType="clickEffect">
                                  <p:stCondLst>
                                    <p:cond delay="0"/>
                                  </p:stCondLst>
                                  <p:childTnLst>
                                    <p:set>
                                      <p:cBhvr>
                                        <p:cTn id="25" dur="1" fill="hold">
                                          <p:stCondLst>
                                            <p:cond delay="0"/>
                                          </p:stCondLst>
                                        </p:cTn>
                                        <p:tgtEl>
                                          <p:spTgt spid="18"/>
                                        </p:tgtEl>
                                        <p:attrNameLst>
                                          <p:attrName>style.visibility</p:attrName>
                                        </p:attrNameLst>
                                      </p:cBhvr>
                                      <p:to>
                                        <p:strVal val="visible"/>
                                      </p:to>
                                    </p:set>
                                    <p:animEffect transition="in" filter="wipe(left)">
                                      <p:cBhvr>
                                        <p:cTn id="26" dur="500"/>
                                        <p:tgtEl>
                                          <p:spTgt spid="18"/>
                                        </p:tgtEl>
                                      </p:cBhvr>
                                    </p:animEffect>
                                  </p:childTnLst>
                                </p:cTn>
                              </p:par>
                              <p:par>
                                <p:cTn id="27" presetID="22" presetClass="entr" presetSubtype="1" fill="hold" grpId="0" nodeType="withEffect">
                                  <p:stCondLst>
                                    <p:cond delay="0"/>
                                  </p:stCondLst>
                                  <p:childTnLst>
                                    <p:set>
                                      <p:cBhvr>
                                        <p:cTn id="28" dur="1" fill="hold">
                                          <p:stCondLst>
                                            <p:cond delay="0"/>
                                          </p:stCondLst>
                                        </p:cTn>
                                        <p:tgtEl>
                                          <p:spTgt spid="17"/>
                                        </p:tgtEl>
                                        <p:attrNameLst>
                                          <p:attrName>style.visibility</p:attrName>
                                        </p:attrNameLst>
                                      </p:cBhvr>
                                      <p:to>
                                        <p:strVal val="visible"/>
                                      </p:to>
                                    </p:set>
                                    <p:animEffect transition="in" filter="wipe(up)">
                                      <p:cBhvr>
                                        <p:cTn id="29" dur="500"/>
                                        <p:tgtEl>
                                          <p:spTgt spid="17"/>
                                        </p:tgtEl>
                                      </p:cBhvr>
                                    </p:animEffect>
                                  </p:childTnLst>
                                </p:cTn>
                              </p:par>
                            </p:childTnLst>
                          </p:cTn>
                        </p:par>
                      </p:childTnLst>
                    </p:cTn>
                  </p:par>
                  <p:par>
                    <p:cTn id="30" fill="hold">
                      <p:stCondLst>
                        <p:cond delay="indefinite"/>
                      </p:stCondLst>
                      <p:childTnLst>
                        <p:par>
                          <p:cTn id="31" fill="hold">
                            <p:stCondLst>
                              <p:cond delay="0"/>
                            </p:stCondLst>
                            <p:childTnLst>
                              <p:par>
                                <p:cTn id="32" presetID="22" presetClass="entr" presetSubtype="4" fill="hold" grpId="1" nodeType="clickEffect">
                                  <p:stCondLst>
                                    <p:cond delay="0"/>
                                  </p:stCondLst>
                                  <p:childTnLst>
                                    <p:set>
                                      <p:cBhvr>
                                        <p:cTn id="33" dur="1" fill="hold">
                                          <p:stCondLst>
                                            <p:cond delay="0"/>
                                          </p:stCondLst>
                                        </p:cTn>
                                        <p:tgtEl>
                                          <p:spTgt spid="20"/>
                                        </p:tgtEl>
                                        <p:attrNameLst>
                                          <p:attrName>style.visibility</p:attrName>
                                        </p:attrNameLst>
                                      </p:cBhvr>
                                      <p:to>
                                        <p:strVal val="visible"/>
                                      </p:to>
                                    </p:set>
                                    <p:animEffect transition="in" filter="wipe(down)">
                                      <p:cBhvr>
                                        <p:cTn id="34" dur="1000"/>
                                        <p:tgtEl>
                                          <p:spTgt spid="20"/>
                                        </p:tgtEl>
                                      </p:cBhvr>
                                    </p:animEffect>
                                  </p:childTnLst>
                                </p:cTn>
                              </p:par>
                              <p:par>
                                <p:cTn id="35" presetID="22" presetClass="entr" presetSubtype="4" fill="hold" grpId="1" nodeType="withEffect">
                                  <p:stCondLst>
                                    <p:cond delay="0"/>
                                  </p:stCondLst>
                                  <p:childTnLst>
                                    <p:set>
                                      <p:cBhvr>
                                        <p:cTn id="36" dur="1" fill="hold">
                                          <p:stCondLst>
                                            <p:cond delay="0"/>
                                          </p:stCondLst>
                                        </p:cTn>
                                        <p:tgtEl>
                                          <p:spTgt spid="23"/>
                                        </p:tgtEl>
                                        <p:attrNameLst>
                                          <p:attrName>style.visibility</p:attrName>
                                        </p:attrNameLst>
                                      </p:cBhvr>
                                      <p:to>
                                        <p:strVal val="visible"/>
                                      </p:to>
                                    </p:set>
                                    <p:animEffect transition="in" filter="wipe(down)">
                                      <p:cBhvr>
                                        <p:cTn id="37" dur="1000"/>
                                        <p:tgtEl>
                                          <p:spTgt spid="23"/>
                                        </p:tgtEl>
                                      </p:cBhvr>
                                    </p:animEffect>
                                  </p:childTnLst>
                                </p:cTn>
                              </p:par>
                            </p:childTnLst>
                          </p:cTn>
                        </p:par>
                        <p:par>
                          <p:cTn id="38" fill="hold">
                            <p:stCondLst>
                              <p:cond delay="1000"/>
                            </p:stCondLst>
                            <p:childTnLst>
                              <p:par>
                                <p:cTn id="39" presetID="3" presetClass="entr" presetSubtype="10" fill="hold" grpId="0" nodeType="afterEffect">
                                  <p:stCondLst>
                                    <p:cond delay="0"/>
                                  </p:stCondLst>
                                  <p:childTnLst>
                                    <p:set>
                                      <p:cBhvr>
                                        <p:cTn id="40" dur="1" fill="hold">
                                          <p:stCondLst>
                                            <p:cond delay="0"/>
                                          </p:stCondLst>
                                        </p:cTn>
                                        <p:tgtEl>
                                          <p:spTgt spid="22"/>
                                        </p:tgtEl>
                                        <p:attrNameLst>
                                          <p:attrName>style.visibility</p:attrName>
                                        </p:attrNameLst>
                                      </p:cBhvr>
                                      <p:to>
                                        <p:strVal val="visible"/>
                                      </p:to>
                                    </p:set>
                                    <p:animEffect transition="in" filter="blinds(horizontal)">
                                      <p:cBhvr>
                                        <p:cTn id="41" dur="500"/>
                                        <p:tgtEl>
                                          <p:spTgt spid="22"/>
                                        </p:tgtEl>
                                      </p:cBhvr>
                                    </p:animEffect>
                                  </p:childTnLst>
                                </p:cTn>
                              </p:par>
                              <p:par>
                                <p:cTn id="42" presetID="3" presetClass="entr" presetSubtype="10" fill="hold" grpId="0" nodeType="withEffect">
                                  <p:stCondLst>
                                    <p:cond delay="0"/>
                                  </p:stCondLst>
                                  <p:childTnLst>
                                    <p:set>
                                      <p:cBhvr>
                                        <p:cTn id="43" dur="1" fill="hold">
                                          <p:stCondLst>
                                            <p:cond delay="0"/>
                                          </p:stCondLst>
                                        </p:cTn>
                                        <p:tgtEl>
                                          <p:spTgt spid="24"/>
                                        </p:tgtEl>
                                        <p:attrNameLst>
                                          <p:attrName>style.visibility</p:attrName>
                                        </p:attrNameLst>
                                      </p:cBhvr>
                                      <p:to>
                                        <p:strVal val="visible"/>
                                      </p:to>
                                    </p:set>
                                    <p:animEffect transition="in" filter="blinds(horizontal)">
                                      <p:cBhvr>
                                        <p:cTn id="44" dur="500"/>
                                        <p:tgtEl>
                                          <p:spTgt spid="24"/>
                                        </p:tgtEl>
                                      </p:cBhvr>
                                    </p:animEffect>
                                  </p:childTnLst>
                                </p:cTn>
                              </p:par>
                            </p:childTnLst>
                          </p:cTn>
                        </p:par>
                      </p:childTnLst>
                    </p:cTn>
                  </p:par>
                  <p:par>
                    <p:cTn id="45" fill="hold">
                      <p:stCondLst>
                        <p:cond delay="indefinite"/>
                      </p:stCondLst>
                      <p:childTnLst>
                        <p:par>
                          <p:cTn id="46" fill="hold">
                            <p:stCondLst>
                              <p:cond delay="0"/>
                            </p:stCondLst>
                            <p:childTnLst>
                              <p:par>
                                <p:cTn id="47" presetID="3" presetClass="entr" presetSubtype="10" fill="hold" grpId="0" nodeType="clickEffect">
                                  <p:stCondLst>
                                    <p:cond delay="0"/>
                                  </p:stCondLst>
                                  <p:childTnLst>
                                    <p:set>
                                      <p:cBhvr>
                                        <p:cTn id="48" dur="1" fill="hold">
                                          <p:stCondLst>
                                            <p:cond delay="0"/>
                                          </p:stCondLst>
                                        </p:cTn>
                                        <p:tgtEl>
                                          <p:spTgt spid="19"/>
                                        </p:tgtEl>
                                        <p:attrNameLst>
                                          <p:attrName>style.visibility</p:attrName>
                                        </p:attrNameLst>
                                      </p:cBhvr>
                                      <p:to>
                                        <p:strVal val="visible"/>
                                      </p:to>
                                    </p:set>
                                    <p:animEffect transition="in" filter="blinds(horizontal)">
                                      <p:cBhvr>
                                        <p:cTn id="49" dur="500"/>
                                        <p:tgtEl>
                                          <p:spTgt spid="19"/>
                                        </p:tgtEl>
                                      </p:cBhvr>
                                    </p:animEffect>
                                  </p:childTnLst>
                                </p:cTn>
                              </p:par>
                              <p:par>
                                <p:cTn id="50" presetID="3" presetClass="exit" presetSubtype="10" fill="hold" grpId="2" nodeType="withEffect">
                                  <p:stCondLst>
                                    <p:cond delay="0"/>
                                  </p:stCondLst>
                                  <p:childTnLst>
                                    <p:animEffect transition="out" filter="blinds(horizontal)">
                                      <p:cBhvr>
                                        <p:cTn id="51" dur="500"/>
                                        <p:tgtEl>
                                          <p:spTgt spid="23"/>
                                        </p:tgtEl>
                                      </p:cBhvr>
                                    </p:animEffect>
                                    <p:set>
                                      <p:cBhvr>
                                        <p:cTn id="52" dur="1" fill="hold">
                                          <p:stCondLst>
                                            <p:cond delay="499"/>
                                          </p:stCondLst>
                                        </p:cTn>
                                        <p:tgtEl>
                                          <p:spTgt spid="23"/>
                                        </p:tgtEl>
                                        <p:attrNameLst>
                                          <p:attrName>style.visibility</p:attrName>
                                        </p:attrNameLst>
                                      </p:cBhvr>
                                      <p:to>
                                        <p:strVal val="hidden"/>
                                      </p:to>
                                    </p:set>
                                  </p:childTnLst>
                                </p:cTn>
                              </p:par>
                              <p:par>
                                <p:cTn id="53" presetID="3" presetClass="exit" presetSubtype="10" fill="hold" grpId="1" nodeType="withEffect">
                                  <p:stCondLst>
                                    <p:cond delay="0"/>
                                  </p:stCondLst>
                                  <p:childTnLst>
                                    <p:animEffect transition="out" filter="blinds(horizontal)">
                                      <p:cBhvr>
                                        <p:cTn id="54" dur="500"/>
                                        <p:tgtEl>
                                          <p:spTgt spid="24"/>
                                        </p:tgtEl>
                                      </p:cBhvr>
                                    </p:animEffect>
                                    <p:set>
                                      <p:cBhvr>
                                        <p:cTn id="55" dur="1" fill="hold">
                                          <p:stCondLst>
                                            <p:cond delay="499"/>
                                          </p:stCondLst>
                                        </p:cTn>
                                        <p:tgtEl>
                                          <p:spTgt spid="24"/>
                                        </p:tgtEl>
                                        <p:attrNameLst>
                                          <p:attrName>style.visibility</p:attrName>
                                        </p:attrNameLst>
                                      </p:cBhvr>
                                      <p:to>
                                        <p:strVal val="hidden"/>
                                      </p:to>
                                    </p:set>
                                  </p:childTnLst>
                                </p:cTn>
                              </p:par>
                            </p:childTnLst>
                          </p:cTn>
                        </p:par>
                      </p:childTnLst>
                    </p:cTn>
                  </p:par>
                  <p:par>
                    <p:cTn id="56" fill="hold">
                      <p:stCondLst>
                        <p:cond delay="indefinite"/>
                      </p:stCondLst>
                      <p:childTnLst>
                        <p:par>
                          <p:cTn id="57" fill="hold">
                            <p:stCondLst>
                              <p:cond delay="0"/>
                            </p:stCondLst>
                            <p:childTnLst>
                              <p:par>
                                <p:cTn id="58" presetID="3" presetClass="exit" presetSubtype="10" fill="hold" grpId="2" nodeType="clickEffect">
                                  <p:stCondLst>
                                    <p:cond delay="0"/>
                                  </p:stCondLst>
                                  <p:childTnLst>
                                    <p:animEffect transition="out" filter="blinds(horizontal)">
                                      <p:cBhvr>
                                        <p:cTn id="59" dur="500"/>
                                        <p:tgtEl>
                                          <p:spTgt spid="20"/>
                                        </p:tgtEl>
                                      </p:cBhvr>
                                    </p:animEffect>
                                    <p:set>
                                      <p:cBhvr>
                                        <p:cTn id="60" dur="1" fill="hold">
                                          <p:stCondLst>
                                            <p:cond delay="499"/>
                                          </p:stCondLst>
                                        </p:cTn>
                                        <p:tgtEl>
                                          <p:spTgt spid="20"/>
                                        </p:tgtEl>
                                        <p:attrNameLst>
                                          <p:attrName>style.visibility</p:attrName>
                                        </p:attrNameLst>
                                      </p:cBhvr>
                                      <p:to>
                                        <p:strVal val="hidden"/>
                                      </p:to>
                                    </p:set>
                                  </p:childTnLst>
                                </p:cTn>
                              </p:par>
                              <p:par>
                                <p:cTn id="61" presetID="3" presetClass="exit" presetSubtype="10" fill="hold" grpId="1" nodeType="withEffect">
                                  <p:stCondLst>
                                    <p:cond delay="0"/>
                                  </p:stCondLst>
                                  <p:childTnLst>
                                    <p:animEffect transition="out" filter="blinds(horizontal)">
                                      <p:cBhvr>
                                        <p:cTn id="62" dur="500"/>
                                        <p:tgtEl>
                                          <p:spTgt spid="22"/>
                                        </p:tgtEl>
                                      </p:cBhvr>
                                    </p:animEffect>
                                    <p:set>
                                      <p:cBhvr>
                                        <p:cTn id="63" dur="1" fill="hold">
                                          <p:stCondLst>
                                            <p:cond delay="499"/>
                                          </p:stCondLst>
                                        </p:cTn>
                                        <p:tgtEl>
                                          <p:spTgt spid="22"/>
                                        </p:tgtEl>
                                        <p:attrNameLst>
                                          <p:attrName>style.visibility</p:attrName>
                                        </p:attrNameLst>
                                      </p:cBhvr>
                                      <p:to>
                                        <p:strVal val="hidden"/>
                                      </p:to>
                                    </p:set>
                                  </p:childTnLst>
                                </p:cTn>
                              </p:par>
                              <p:par>
                                <p:cTn id="64" presetID="3" presetClass="exit" presetSubtype="10" fill="hold" grpId="1" nodeType="withEffect">
                                  <p:stCondLst>
                                    <p:cond delay="0"/>
                                  </p:stCondLst>
                                  <p:childTnLst>
                                    <p:animEffect transition="out" filter="blinds(horizontal)">
                                      <p:cBhvr>
                                        <p:cTn id="65" dur="500"/>
                                        <p:tgtEl>
                                          <p:spTgt spid="19"/>
                                        </p:tgtEl>
                                      </p:cBhvr>
                                    </p:animEffect>
                                    <p:set>
                                      <p:cBhvr>
                                        <p:cTn id="66" dur="1" fill="hold">
                                          <p:stCondLst>
                                            <p:cond delay="499"/>
                                          </p:stCondLst>
                                        </p:cTn>
                                        <p:tgtEl>
                                          <p:spTgt spid="19"/>
                                        </p:tgtEl>
                                        <p:attrNameLst>
                                          <p:attrName>style.visibility</p:attrName>
                                        </p:attrNameLst>
                                      </p:cBhvr>
                                      <p:to>
                                        <p:strVal val="hidden"/>
                                      </p:to>
                                    </p:set>
                                  </p:childTnLst>
                                </p:cTn>
                              </p:par>
                              <p:par>
                                <p:cTn id="67" presetID="3" presetClass="exit" presetSubtype="10" fill="hold" grpId="1" nodeType="withEffect">
                                  <p:stCondLst>
                                    <p:cond delay="0"/>
                                  </p:stCondLst>
                                  <p:childTnLst>
                                    <p:animEffect transition="out" filter="blinds(horizontal)">
                                      <p:cBhvr>
                                        <p:cTn id="68" dur="500"/>
                                        <p:tgtEl>
                                          <p:spTgt spid="18"/>
                                        </p:tgtEl>
                                      </p:cBhvr>
                                    </p:animEffect>
                                    <p:set>
                                      <p:cBhvr>
                                        <p:cTn id="69" dur="1" fill="hold">
                                          <p:stCondLst>
                                            <p:cond delay="499"/>
                                          </p:stCondLst>
                                        </p:cTn>
                                        <p:tgtEl>
                                          <p:spTgt spid="18"/>
                                        </p:tgtEl>
                                        <p:attrNameLst>
                                          <p:attrName>style.visibility</p:attrName>
                                        </p:attrNameLst>
                                      </p:cBhvr>
                                      <p:to>
                                        <p:strVal val="hidden"/>
                                      </p:to>
                                    </p:set>
                                  </p:childTnLst>
                                </p:cTn>
                              </p:par>
                              <p:par>
                                <p:cTn id="70" presetID="3" presetClass="exit" presetSubtype="10" fill="hold" grpId="1" nodeType="withEffect">
                                  <p:stCondLst>
                                    <p:cond delay="0"/>
                                  </p:stCondLst>
                                  <p:childTnLst>
                                    <p:animEffect transition="out" filter="blinds(horizontal)">
                                      <p:cBhvr>
                                        <p:cTn id="71" dur="500"/>
                                        <p:tgtEl>
                                          <p:spTgt spid="17"/>
                                        </p:tgtEl>
                                      </p:cBhvr>
                                    </p:animEffect>
                                    <p:set>
                                      <p:cBhvr>
                                        <p:cTn id="72" dur="1" fill="hold">
                                          <p:stCondLst>
                                            <p:cond delay="499"/>
                                          </p:stCondLst>
                                        </p:cTn>
                                        <p:tgtEl>
                                          <p:spTgt spid="17"/>
                                        </p:tgtEl>
                                        <p:attrNameLst>
                                          <p:attrName>style.visibility</p:attrName>
                                        </p:attrNameLst>
                                      </p:cBhvr>
                                      <p:to>
                                        <p:strVal val="hidden"/>
                                      </p:to>
                                    </p:set>
                                  </p:childTnLst>
                                </p:cTn>
                              </p:par>
                              <p:par>
                                <p:cTn id="73" presetID="3" presetClass="exit" presetSubtype="10" fill="hold" grpId="2" nodeType="withEffect">
                                  <p:stCondLst>
                                    <p:cond delay="0"/>
                                  </p:stCondLst>
                                  <p:childTnLst>
                                    <p:animEffect transition="out" filter="blinds(horizontal)">
                                      <p:cBhvr>
                                        <p:cTn id="74" dur="500"/>
                                        <p:tgtEl>
                                          <p:spTgt spid="17"/>
                                        </p:tgtEl>
                                      </p:cBhvr>
                                    </p:animEffect>
                                    <p:set>
                                      <p:cBhvr>
                                        <p:cTn id="75" dur="1" fill="hold">
                                          <p:stCondLst>
                                            <p:cond delay="499"/>
                                          </p:stCondLst>
                                        </p:cTn>
                                        <p:tgtEl>
                                          <p:spTgt spid="17"/>
                                        </p:tgtEl>
                                        <p:attrNameLst>
                                          <p:attrName>style.visibility</p:attrName>
                                        </p:attrNameLst>
                                      </p:cBhvr>
                                      <p:to>
                                        <p:strVal val="hidden"/>
                                      </p:to>
                                    </p:set>
                                  </p:childTnLst>
                                </p:cTn>
                              </p:par>
                              <p:par>
                                <p:cTn id="76" presetID="3" presetClass="exit" presetSubtype="10" fill="hold" grpId="2" nodeType="withEffect">
                                  <p:stCondLst>
                                    <p:cond delay="0"/>
                                  </p:stCondLst>
                                  <p:childTnLst>
                                    <p:animEffect transition="out" filter="blinds(horizontal)">
                                      <p:cBhvr>
                                        <p:cTn id="77" dur="500"/>
                                        <p:tgtEl>
                                          <p:spTgt spid="18"/>
                                        </p:tgtEl>
                                      </p:cBhvr>
                                    </p:animEffect>
                                    <p:set>
                                      <p:cBhvr>
                                        <p:cTn id="78" dur="1" fill="hold">
                                          <p:stCondLst>
                                            <p:cond delay="499"/>
                                          </p:stCondLst>
                                        </p:cTn>
                                        <p:tgtEl>
                                          <p:spTgt spid="18"/>
                                        </p:tgtEl>
                                        <p:attrNameLst>
                                          <p:attrName>style.visibility</p:attrName>
                                        </p:attrNameLst>
                                      </p:cBhvr>
                                      <p:to>
                                        <p:strVal val="hidden"/>
                                      </p:to>
                                    </p:set>
                                  </p:childTnLst>
                                </p:cTn>
                              </p:par>
                              <p:par>
                                <p:cTn id="79" presetID="3" presetClass="exit" presetSubtype="10" fill="hold" grpId="2" nodeType="withEffect">
                                  <p:stCondLst>
                                    <p:cond delay="0"/>
                                  </p:stCondLst>
                                  <p:childTnLst>
                                    <p:animEffect transition="out" filter="blinds(horizontal)">
                                      <p:cBhvr>
                                        <p:cTn id="80" dur="500"/>
                                        <p:tgtEl>
                                          <p:spTgt spid="19"/>
                                        </p:tgtEl>
                                      </p:cBhvr>
                                    </p:animEffect>
                                    <p:set>
                                      <p:cBhvr>
                                        <p:cTn id="81" dur="1" fill="hold">
                                          <p:stCondLst>
                                            <p:cond delay="499"/>
                                          </p:stCondLst>
                                        </p:cTn>
                                        <p:tgtEl>
                                          <p:spTgt spid="19"/>
                                        </p:tgtEl>
                                        <p:attrNameLst>
                                          <p:attrName>style.visibility</p:attrName>
                                        </p:attrNameLst>
                                      </p:cBhvr>
                                      <p:to>
                                        <p:strVal val="hidden"/>
                                      </p:to>
                                    </p:set>
                                  </p:childTnLst>
                                </p:cTn>
                              </p:par>
                              <p:par>
                                <p:cTn id="82" presetID="0" presetClass="path" presetSubtype="0" accel="50000" decel="50000" fill="hold" grpId="0" nodeType="withEffect">
                                  <p:stCondLst>
                                    <p:cond delay="0"/>
                                  </p:stCondLst>
                                  <p:childTnLst>
                                    <p:animMotion origin="layout" path="M 3.33333E-6 2.22222E-6 L 0.10833 -0.01111 " pathEditMode="relative" ptsTypes="AA">
                                      <p:cBhvr>
                                        <p:cTn id="83" dur="1000" fill="hold"/>
                                        <p:tgtEl>
                                          <p:spTgt spid="7"/>
                                        </p:tgtEl>
                                        <p:attrNameLst>
                                          <p:attrName>ppt_x</p:attrName>
                                          <p:attrName>ppt_y</p:attrName>
                                        </p:attrNameLst>
                                      </p:cBhvr>
                                    </p:animMotion>
                                  </p:childTnLst>
                                </p:cTn>
                              </p:par>
                            </p:childTnLst>
                          </p:cTn>
                        </p:par>
                      </p:childTnLst>
                    </p:cTn>
                  </p:par>
                  <p:par>
                    <p:cTn id="84" fill="hold">
                      <p:stCondLst>
                        <p:cond delay="indefinite"/>
                      </p:stCondLst>
                      <p:childTnLst>
                        <p:par>
                          <p:cTn id="85" fill="hold">
                            <p:stCondLst>
                              <p:cond delay="0"/>
                            </p:stCondLst>
                            <p:childTnLst>
                              <p:par>
                                <p:cTn id="86" presetID="0" presetClass="path" presetSubtype="0" accel="50000" decel="50000" fill="hold" nodeType="clickEffect">
                                  <p:stCondLst>
                                    <p:cond delay="0"/>
                                  </p:stCondLst>
                                  <p:childTnLst>
                                    <p:animMotion origin="layout" path="M 0 0 L 0.10834 -0.02223 " pathEditMode="relative" ptsTypes="AA">
                                      <p:cBhvr>
                                        <p:cTn id="87" dur="1000" fill="hold"/>
                                        <p:tgtEl>
                                          <p:spTgt spid="5"/>
                                        </p:tgtEl>
                                        <p:attrNameLst>
                                          <p:attrName>ppt_x</p:attrName>
                                          <p:attrName>ppt_y</p:attrName>
                                        </p:attrNameLst>
                                      </p:cBhvr>
                                    </p:animMotion>
                                  </p:childTnLst>
                                </p:cTn>
                              </p:par>
                              <p:par>
                                <p:cTn id="88" presetID="0" presetClass="path" presetSubtype="0" accel="50000" decel="50000" fill="hold" grpId="1" nodeType="withEffect">
                                  <p:stCondLst>
                                    <p:cond delay="0"/>
                                  </p:stCondLst>
                                  <p:childTnLst>
                                    <p:animMotion origin="layout" path="M 0.10834 -0.01111 L 0.21667 -0.03334 " pathEditMode="relative" rAng="0" ptsTypes="AA">
                                      <p:cBhvr>
                                        <p:cTn id="89" dur="1000" fill="hold"/>
                                        <p:tgtEl>
                                          <p:spTgt spid="7"/>
                                        </p:tgtEl>
                                        <p:attrNameLst>
                                          <p:attrName>ppt_x</p:attrName>
                                          <p:attrName>ppt_y</p:attrName>
                                        </p:attrNameLst>
                                      </p:cBhvr>
                                      <p:rCtr x="54" y="-11"/>
                                    </p:animMotion>
                                  </p:childTnLst>
                                </p:cTn>
                              </p:par>
                            </p:childTnLst>
                          </p:cTn>
                        </p:par>
                      </p:childTnLst>
                    </p:cTn>
                  </p:par>
                  <p:par>
                    <p:cTn id="90" fill="hold">
                      <p:stCondLst>
                        <p:cond delay="indefinite"/>
                      </p:stCondLst>
                      <p:childTnLst>
                        <p:par>
                          <p:cTn id="91" fill="hold">
                            <p:stCondLst>
                              <p:cond delay="0"/>
                            </p:stCondLst>
                            <p:childTnLst>
                              <p:par>
                                <p:cTn id="92" presetID="0" presetClass="path" presetSubtype="0" accel="50000" decel="50000" fill="hold" nodeType="clickEffect">
                                  <p:stCondLst>
                                    <p:cond delay="0"/>
                                  </p:stCondLst>
                                  <p:childTnLst>
                                    <p:animMotion origin="layout" path="M 0.10833 -0.02223 L 0.18993 -0.04676 " pathEditMode="relative" rAng="0" ptsTypes="AA">
                                      <p:cBhvr>
                                        <p:cTn id="93" dur="1000" fill="hold"/>
                                        <p:tgtEl>
                                          <p:spTgt spid="5"/>
                                        </p:tgtEl>
                                        <p:attrNameLst>
                                          <p:attrName>ppt_x</p:attrName>
                                          <p:attrName>ppt_y</p:attrName>
                                        </p:attrNameLst>
                                      </p:cBhvr>
                                      <p:rCtr x="41" y="-12"/>
                                    </p:animMotion>
                                  </p:childTnLst>
                                </p:cTn>
                              </p:par>
                              <p:par>
                                <p:cTn id="94" presetID="0" presetClass="path" presetSubtype="0" accel="50000" decel="50000" fill="hold" grpId="2" nodeType="withEffect">
                                  <p:stCondLst>
                                    <p:cond delay="0"/>
                                  </p:stCondLst>
                                  <p:childTnLst>
                                    <p:animMotion origin="layout" path="M 0.21666 -0.03334 L 0.3 -0.05556 " pathEditMode="relative" rAng="0" ptsTypes="AA">
                                      <p:cBhvr>
                                        <p:cTn id="95" dur="1000" fill="hold"/>
                                        <p:tgtEl>
                                          <p:spTgt spid="7"/>
                                        </p:tgtEl>
                                        <p:attrNameLst>
                                          <p:attrName>ppt_x</p:attrName>
                                          <p:attrName>ppt_y</p:attrName>
                                        </p:attrNameLst>
                                      </p:cBhvr>
                                      <p:rCtr x="42" y="-11"/>
                                    </p:animMotion>
                                  </p:childTnLst>
                                </p:cTn>
                              </p:par>
                            </p:childTnLst>
                          </p:cTn>
                        </p:par>
                      </p:childTnLst>
                    </p:cTn>
                  </p:par>
                  <p:par>
                    <p:cTn id="96" fill="hold">
                      <p:stCondLst>
                        <p:cond delay="indefinite"/>
                      </p:stCondLst>
                      <p:childTnLst>
                        <p:par>
                          <p:cTn id="97" fill="hold">
                            <p:stCondLst>
                              <p:cond delay="0"/>
                            </p:stCondLst>
                            <p:childTnLst>
                              <p:par>
                                <p:cTn id="98" presetID="0" presetClass="path" presetSubtype="0" accel="50000" decel="50000" fill="hold" grpId="3" nodeType="clickEffect">
                                  <p:stCondLst>
                                    <p:cond delay="0"/>
                                  </p:stCondLst>
                                  <p:childTnLst>
                                    <p:animMotion origin="layout" path="M 0.3 -0.05556 L 0.4 -0.04445 " pathEditMode="relative" rAng="0" ptsTypes="AA">
                                      <p:cBhvr>
                                        <p:cTn id="99" dur="1000" fill="hold"/>
                                        <p:tgtEl>
                                          <p:spTgt spid="7"/>
                                        </p:tgtEl>
                                        <p:attrNameLst>
                                          <p:attrName>ppt_x</p:attrName>
                                          <p:attrName>ppt_y</p:attrName>
                                        </p:attrNameLst>
                                      </p:cBhvr>
                                      <p:rCtr x="50" y="6"/>
                                    </p:animMotion>
                                  </p:childTnLst>
                                </p:cTn>
                              </p:par>
                            </p:childTnLst>
                          </p:cTn>
                        </p:par>
                      </p:childTnLst>
                    </p:cTn>
                  </p:par>
                  <p:par>
                    <p:cTn id="100" fill="hold">
                      <p:stCondLst>
                        <p:cond delay="indefinite"/>
                      </p:stCondLst>
                      <p:childTnLst>
                        <p:par>
                          <p:cTn id="101" fill="hold">
                            <p:stCondLst>
                              <p:cond delay="0"/>
                            </p:stCondLst>
                            <p:childTnLst>
                              <p:par>
                                <p:cTn id="102" presetID="3" presetClass="entr" presetSubtype="10" fill="hold" nodeType="clickEffect">
                                  <p:stCondLst>
                                    <p:cond delay="0"/>
                                  </p:stCondLst>
                                  <p:childTnLst>
                                    <p:set>
                                      <p:cBhvr>
                                        <p:cTn id="103" dur="1" fill="hold">
                                          <p:stCondLst>
                                            <p:cond delay="0"/>
                                          </p:stCondLst>
                                        </p:cTn>
                                        <p:tgtEl>
                                          <p:spTgt spid="1028"/>
                                        </p:tgtEl>
                                        <p:attrNameLst>
                                          <p:attrName>style.visibility</p:attrName>
                                        </p:attrNameLst>
                                      </p:cBhvr>
                                      <p:to>
                                        <p:strVal val="visible"/>
                                      </p:to>
                                    </p:set>
                                    <p:animEffect transition="in" filter="blinds(horizontal)">
                                      <p:cBhvr>
                                        <p:cTn id="104" dur="500"/>
                                        <p:tgtEl>
                                          <p:spTgt spid="1028"/>
                                        </p:tgtEl>
                                      </p:cBhvr>
                                    </p:animEffect>
                                  </p:childTnLst>
                                </p:cTn>
                              </p:par>
                              <p:par>
                                <p:cTn id="105" presetID="3" presetClass="entr" presetSubtype="10" fill="hold" grpId="0" nodeType="withEffect">
                                  <p:stCondLst>
                                    <p:cond delay="0"/>
                                  </p:stCondLst>
                                  <p:childTnLst>
                                    <p:set>
                                      <p:cBhvr>
                                        <p:cTn id="106" dur="1" fill="hold">
                                          <p:stCondLst>
                                            <p:cond delay="0"/>
                                          </p:stCondLst>
                                        </p:cTn>
                                        <p:tgtEl>
                                          <p:spTgt spid="13"/>
                                        </p:tgtEl>
                                        <p:attrNameLst>
                                          <p:attrName>style.visibility</p:attrName>
                                        </p:attrNameLst>
                                      </p:cBhvr>
                                      <p:to>
                                        <p:strVal val="visible"/>
                                      </p:to>
                                    </p:set>
                                    <p:animEffect transition="in" filter="blinds(horizontal)">
                                      <p:cBhvr>
                                        <p:cTn id="107" dur="500"/>
                                        <p:tgtEl>
                                          <p:spTgt spid="13"/>
                                        </p:tgtEl>
                                      </p:cBhvr>
                                    </p:animEffect>
                                  </p:childTnLst>
                                </p:cTn>
                              </p:par>
                              <p:par>
                                <p:cTn id="108" presetID="22" presetClass="entr" presetSubtype="1" fill="hold" grpId="0" nodeType="withEffect">
                                  <p:stCondLst>
                                    <p:cond delay="0"/>
                                  </p:stCondLst>
                                  <p:childTnLst>
                                    <p:set>
                                      <p:cBhvr>
                                        <p:cTn id="109" dur="1" fill="hold">
                                          <p:stCondLst>
                                            <p:cond delay="0"/>
                                          </p:stCondLst>
                                        </p:cTn>
                                        <p:tgtEl>
                                          <p:spTgt spid="16"/>
                                        </p:tgtEl>
                                        <p:attrNameLst>
                                          <p:attrName>style.visibility</p:attrName>
                                        </p:attrNameLst>
                                      </p:cBhvr>
                                      <p:to>
                                        <p:strVal val="visible"/>
                                      </p:to>
                                    </p:set>
                                    <p:animEffect transition="in" filter="wipe(up)">
                                      <p:cBhvr>
                                        <p:cTn id="110" dur="500"/>
                                        <p:tgtEl>
                                          <p:spTgt spid="16"/>
                                        </p:tgtEl>
                                      </p:cBhvr>
                                    </p:animEffect>
                                  </p:childTnLst>
                                </p:cTn>
                              </p:par>
                              <p:par>
                                <p:cTn id="111" presetID="3" presetClass="entr" presetSubtype="10" fill="hold" nodeType="withEffect">
                                  <p:stCondLst>
                                    <p:cond delay="0"/>
                                  </p:stCondLst>
                                  <p:childTnLst>
                                    <p:set>
                                      <p:cBhvr>
                                        <p:cTn id="112" dur="1" fill="hold">
                                          <p:stCondLst>
                                            <p:cond delay="0"/>
                                          </p:stCondLst>
                                        </p:cTn>
                                        <p:tgtEl>
                                          <p:spTgt spid="14"/>
                                        </p:tgtEl>
                                        <p:attrNameLst>
                                          <p:attrName>style.visibility</p:attrName>
                                        </p:attrNameLst>
                                      </p:cBhvr>
                                      <p:to>
                                        <p:strVal val="visible"/>
                                      </p:to>
                                    </p:set>
                                    <p:animEffect transition="in" filter="blinds(horizontal)">
                                      <p:cBhvr>
                                        <p:cTn id="113" dur="500"/>
                                        <p:tgtEl>
                                          <p:spTgt spid="14"/>
                                        </p:tgtEl>
                                      </p:cBhvr>
                                    </p:animEffect>
                                  </p:childTnLst>
                                </p:cTn>
                              </p:par>
                            </p:childTnLst>
                          </p:cTn>
                        </p:par>
                      </p:childTnLst>
                    </p:cTn>
                  </p:par>
                  <p:par>
                    <p:cTn id="114" fill="hold">
                      <p:stCondLst>
                        <p:cond delay="indefinite"/>
                      </p:stCondLst>
                      <p:childTnLst>
                        <p:par>
                          <p:cTn id="115" fill="hold">
                            <p:stCondLst>
                              <p:cond delay="0"/>
                            </p:stCondLst>
                            <p:childTnLst>
                              <p:par>
                                <p:cTn id="116" presetID="42" presetClass="path" presetSubtype="0" accel="50000" decel="50000" fill="hold" grpId="1" nodeType="clickEffect">
                                  <p:stCondLst>
                                    <p:cond delay="0"/>
                                  </p:stCondLst>
                                  <p:childTnLst>
                                    <p:animMotion origin="layout" path="M -3.33333E-6 4.44444E-6 L -3.33333E-6 0.13333 " pathEditMode="relative" rAng="0" ptsTypes="AA">
                                      <p:cBhvr>
                                        <p:cTn id="117" dur="1000" fill="hold"/>
                                        <p:tgtEl>
                                          <p:spTgt spid="13"/>
                                        </p:tgtEl>
                                        <p:attrNameLst>
                                          <p:attrName>ppt_x</p:attrName>
                                          <p:attrName>ppt_y</p:attrName>
                                        </p:attrNameLst>
                                      </p:cBhvr>
                                      <p:rCtr x="0" y="67"/>
                                    </p:animMotion>
                                  </p:childTnLst>
                                </p:cTn>
                              </p:par>
                            </p:childTnLst>
                          </p:cTn>
                        </p:par>
                      </p:childTnLst>
                    </p:cTn>
                  </p:par>
                  <p:par>
                    <p:cTn id="118" fill="hold">
                      <p:stCondLst>
                        <p:cond delay="indefinite"/>
                      </p:stCondLst>
                      <p:childTnLst>
                        <p:par>
                          <p:cTn id="119" fill="hold">
                            <p:stCondLst>
                              <p:cond delay="0"/>
                            </p:stCondLst>
                            <p:childTnLst>
                              <p:par>
                                <p:cTn id="120" presetID="63" presetClass="path" presetSubtype="0" accel="50000" decel="50000" fill="hold" grpId="2" nodeType="clickEffect">
                                  <p:stCondLst>
                                    <p:cond delay="0"/>
                                  </p:stCondLst>
                                  <p:childTnLst>
                                    <p:animMotion origin="layout" path="M -3.33333E-6 0.13333 L 0.13334 0.13333 " pathEditMode="relative" rAng="0" ptsTypes="AA">
                                      <p:cBhvr>
                                        <p:cTn id="121" dur="1000" fill="hold"/>
                                        <p:tgtEl>
                                          <p:spTgt spid="13"/>
                                        </p:tgtEl>
                                        <p:attrNameLst>
                                          <p:attrName>ppt_x</p:attrName>
                                          <p:attrName>ppt_y</p:attrName>
                                        </p:attrNameLst>
                                      </p:cBhvr>
                                      <p:rCtr x="67" y="0"/>
                                    </p:animMotion>
                                  </p:childTnLst>
                                </p:cTn>
                              </p:par>
                              <p:par>
                                <p:cTn id="122" presetID="63" presetClass="path" presetSubtype="0" accel="50000" decel="50000" fill="hold" nodeType="withEffect">
                                  <p:stCondLst>
                                    <p:cond delay="0"/>
                                  </p:stCondLst>
                                  <p:childTnLst>
                                    <p:animMotion origin="layout" path="M 5.55112E-17 3.33333E-6 L 0.1375 0.00555 " pathEditMode="relative" rAng="0" ptsTypes="AA">
                                      <p:cBhvr>
                                        <p:cTn id="123" dur="1000" fill="hold"/>
                                        <p:tgtEl>
                                          <p:spTgt spid="12"/>
                                        </p:tgtEl>
                                        <p:attrNameLst>
                                          <p:attrName>ppt_x</p:attrName>
                                          <p:attrName>ppt_y</p:attrName>
                                        </p:attrNameLst>
                                      </p:cBhvr>
                                      <p:rCtr x="69" y="3"/>
                                    </p:animMotion>
                                  </p:childTnLst>
                                </p:cTn>
                              </p:par>
                            </p:childTnLst>
                          </p:cTn>
                        </p:par>
                      </p:childTnLst>
                    </p:cTn>
                  </p:par>
                  <p:par>
                    <p:cTn id="124" fill="hold">
                      <p:stCondLst>
                        <p:cond delay="indefinite"/>
                      </p:stCondLst>
                      <p:childTnLst>
                        <p:par>
                          <p:cTn id="125" fill="hold">
                            <p:stCondLst>
                              <p:cond delay="0"/>
                            </p:stCondLst>
                            <p:childTnLst>
                              <p:par>
                                <p:cTn id="126" presetID="63" presetClass="path" presetSubtype="0" accel="50000" decel="50000" fill="hold" grpId="3" nodeType="clickEffect">
                                  <p:stCondLst>
                                    <p:cond delay="0"/>
                                  </p:stCondLst>
                                  <p:childTnLst>
                                    <p:animMotion origin="layout" path="M 0.13334 0.13333 L 0.23334 0.13333 " pathEditMode="relative" rAng="0" ptsTypes="AA">
                                      <p:cBhvr>
                                        <p:cTn id="127" dur="1000" fill="hold"/>
                                        <p:tgtEl>
                                          <p:spTgt spid="13"/>
                                        </p:tgtEl>
                                        <p:attrNameLst>
                                          <p:attrName>ppt_x</p:attrName>
                                          <p:attrName>ppt_y</p:attrName>
                                        </p:attrNameLst>
                                      </p:cBhvr>
                                      <p:rCtr x="50" y="0"/>
                                    </p:animMotion>
                                  </p:childTnLst>
                                </p:cTn>
                              </p:par>
                            </p:childTnLst>
                          </p:cTn>
                        </p:par>
                      </p:childTnLst>
                    </p:cTn>
                  </p:par>
                  <p:par>
                    <p:cTn id="128" fill="hold">
                      <p:stCondLst>
                        <p:cond delay="indefinite"/>
                      </p:stCondLst>
                      <p:childTnLst>
                        <p:par>
                          <p:cTn id="129" fill="hold">
                            <p:stCondLst>
                              <p:cond delay="0"/>
                            </p:stCondLst>
                            <p:childTnLst>
                              <p:par>
                                <p:cTn id="130" presetID="63" presetClass="path" presetSubtype="0" accel="50000" decel="50000" fill="hold" grpId="4" nodeType="clickEffect">
                                  <p:stCondLst>
                                    <p:cond delay="0"/>
                                  </p:stCondLst>
                                  <p:childTnLst>
                                    <p:animMotion origin="layout" path="M 0.23334 0.13333 L 0.30834 0.13333 " pathEditMode="relative" rAng="0" ptsTypes="AA">
                                      <p:cBhvr>
                                        <p:cTn id="131" dur="1000" fill="hold"/>
                                        <p:tgtEl>
                                          <p:spTgt spid="13"/>
                                        </p:tgtEl>
                                        <p:attrNameLst>
                                          <p:attrName>ppt_x</p:attrName>
                                          <p:attrName>ppt_y</p:attrName>
                                        </p:attrNameLst>
                                      </p:cBhvr>
                                      <p:rCtr x="38" y="0"/>
                                    </p:animMotion>
                                  </p:childTnLst>
                                </p:cTn>
                              </p:par>
                              <p:par>
                                <p:cTn id="132" presetID="63" presetClass="path" presetSubtype="0" accel="50000" decel="50000" fill="hold" nodeType="withEffect">
                                  <p:stCondLst>
                                    <p:cond delay="0"/>
                                  </p:stCondLst>
                                  <p:childTnLst>
                                    <p:animMotion origin="layout" path="M -3.33333E-6 -3.33333E-6 L 0.075 -3.33333E-6 " pathEditMode="relative" rAng="0" ptsTypes="AA">
                                      <p:cBhvr>
                                        <p:cTn id="133" dur="1000" fill="hold"/>
                                        <p:tgtEl>
                                          <p:spTgt spid="14"/>
                                        </p:tgtEl>
                                        <p:attrNameLst>
                                          <p:attrName>ppt_x</p:attrName>
                                          <p:attrName>ppt_y</p:attrName>
                                        </p:attrNameLst>
                                      </p:cBhvr>
                                      <p:rCtr x="38" y="0"/>
                                    </p:animMotion>
                                  </p:childTnLst>
                                </p:cTn>
                              </p:par>
                            </p:childTnLst>
                          </p:cTn>
                        </p:par>
                      </p:childTnLst>
                    </p:cTn>
                  </p:par>
                  <p:par>
                    <p:cTn id="134" fill="hold">
                      <p:stCondLst>
                        <p:cond delay="indefinite"/>
                      </p:stCondLst>
                      <p:childTnLst>
                        <p:par>
                          <p:cTn id="135" fill="hold">
                            <p:stCondLst>
                              <p:cond delay="0"/>
                            </p:stCondLst>
                            <p:childTnLst>
                              <p:par>
                                <p:cTn id="136" presetID="63" presetClass="path" presetSubtype="0" accel="50000" decel="50000" fill="hold" grpId="5" nodeType="clickEffect">
                                  <p:stCondLst>
                                    <p:cond delay="0"/>
                                  </p:stCondLst>
                                  <p:childTnLst>
                                    <p:animMotion origin="layout" path="M 0.30834 0.13333 L 0.40834 0.14444 " pathEditMode="relative" rAng="0" ptsTypes="AA">
                                      <p:cBhvr>
                                        <p:cTn id="137" dur="1000" fill="hold"/>
                                        <p:tgtEl>
                                          <p:spTgt spid="13"/>
                                        </p:tgtEl>
                                        <p:attrNameLst>
                                          <p:attrName>ppt_x</p:attrName>
                                          <p:attrName>ppt_y</p:attrName>
                                        </p:attrNameLst>
                                      </p:cBhvr>
                                      <p:rCtr x="50" y="6"/>
                                    </p:animMotion>
                                  </p:childTnLst>
                                </p:cTn>
                              </p:par>
                            </p:childTnLst>
                          </p:cTn>
                        </p:par>
                      </p:childTnLst>
                    </p:cTn>
                  </p:par>
                  <p:par>
                    <p:cTn id="138" fill="hold">
                      <p:stCondLst>
                        <p:cond delay="indefinite"/>
                      </p:stCondLst>
                      <p:childTnLst>
                        <p:par>
                          <p:cTn id="139" fill="hold">
                            <p:stCondLst>
                              <p:cond delay="0"/>
                            </p:stCondLst>
                            <p:childTnLst>
                              <p:par>
                                <p:cTn id="140" presetID="3" presetClass="entr" presetSubtype="10" fill="hold" nodeType="clickEffect">
                                  <p:stCondLst>
                                    <p:cond delay="0"/>
                                  </p:stCondLst>
                                  <p:childTnLst>
                                    <p:set>
                                      <p:cBhvr>
                                        <p:cTn id="141" dur="1" fill="hold">
                                          <p:stCondLst>
                                            <p:cond delay="0"/>
                                          </p:stCondLst>
                                        </p:cTn>
                                        <p:tgtEl>
                                          <p:spTgt spid="3">
                                            <p:txEl>
                                              <p:pRg st="2" end="2"/>
                                            </p:txEl>
                                          </p:spTgt>
                                        </p:tgtEl>
                                        <p:attrNameLst>
                                          <p:attrName>style.visibility</p:attrName>
                                        </p:attrNameLst>
                                      </p:cBhvr>
                                      <p:to>
                                        <p:strVal val="visible"/>
                                      </p:to>
                                    </p:set>
                                    <p:animEffect transition="in" filter="blinds(horizontal)">
                                      <p:cBhvr>
                                        <p:cTn id="142" dur="500"/>
                                        <p:tgtEl>
                                          <p:spTgt spid="3">
                                            <p:txEl>
                                              <p:pRg st="2" end="2"/>
                                            </p:txEl>
                                          </p:spTgt>
                                        </p:tgtEl>
                                      </p:cBhvr>
                                    </p:animEffect>
                                  </p:childTnLst>
                                </p:cTn>
                              </p:par>
                            </p:childTnLst>
                          </p:cTn>
                        </p:par>
                      </p:childTnLst>
                    </p:cTn>
                  </p:par>
                  <p:par>
                    <p:cTn id="143" fill="hold">
                      <p:stCondLst>
                        <p:cond delay="indefinite"/>
                      </p:stCondLst>
                      <p:childTnLst>
                        <p:par>
                          <p:cTn id="144" fill="hold">
                            <p:stCondLst>
                              <p:cond delay="0"/>
                            </p:stCondLst>
                            <p:childTnLst>
                              <p:par>
                                <p:cTn id="145" presetID="3" presetClass="entr" presetSubtype="10" fill="hold" nodeType="clickEffect">
                                  <p:stCondLst>
                                    <p:cond delay="0"/>
                                  </p:stCondLst>
                                  <p:childTnLst>
                                    <p:set>
                                      <p:cBhvr>
                                        <p:cTn id="146" dur="1" fill="hold">
                                          <p:stCondLst>
                                            <p:cond delay="0"/>
                                          </p:stCondLst>
                                        </p:cTn>
                                        <p:tgtEl>
                                          <p:spTgt spid="3">
                                            <p:txEl>
                                              <p:pRg st="3" end="3"/>
                                            </p:txEl>
                                          </p:spTgt>
                                        </p:tgtEl>
                                        <p:attrNameLst>
                                          <p:attrName>style.visibility</p:attrName>
                                        </p:attrNameLst>
                                      </p:cBhvr>
                                      <p:to>
                                        <p:strVal val="visible"/>
                                      </p:to>
                                    </p:set>
                                    <p:animEffect transition="in" filter="blinds(horizontal)">
                                      <p:cBhvr>
                                        <p:cTn id="147"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7" grpId="1" animBg="1"/>
      <p:bldP spid="7" grpId="2" animBg="1"/>
      <p:bldP spid="7" grpId="3" animBg="1"/>
      <p:bldP spid="7" grpId="5" animBg="1"/>
      <p:bldP spid="13" grpId="0" animBg="1"/>
      <p:bldP spid="13" grpId="1" animBg="1"/>
      <p:bldP spid="13" grpId="2" animBg="1"/>
      <p:bldP spid="13" grpId="3" animBg="1"/>
      <p:bldP spid="13" grpId="4" animBg="1"/>
      <p:bldP spid="13" grpId="5" animBg="1"/>
      <p:bldP spid="16" grpId="0" animBg="1"/>
      <p:bldP spid="17" grpId="0" animBg="1"/>
      <p:bldP spid="17" grpId="1" animBg="1"/>
      <p:bldP spid="17" grpId="2" animBg="1"/>
      <p:bldP spid="18" grpId="0" animBg="1"/>
      <p:bldP spid="18" grpId="1" animBg="1"/>
      <p:bldP spid="18" grpId="2" animBg="1"/>
      <p:bldP spid="19" grpId="0" animBg="1"/>
      <p:bldP spid="19" grpId="1" animBg="1"/>
      <p:bldP spid="19" grpId="2" animBg="1"/>
      <p:bldP spid="20" grpId="1" animBg="1"/>
      <p:bldP spid="20" grpId="2" animBg="1"/>
      <p:bldP spid="22" grpId="0"/>
      <p:bldP spid="22" grpId="1"/>
      <p:bldP spid="23" grpId="1" animBg="1"/>
      <p:bldP spid="23" grpId="2" animBg="1"/>
      <p:bldP spid="24" grpId="0"/>
      <p:bldP spid="24" grpId="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6498" name="Picture 2"/>
          <p:cNvPicPr>
            <a:picLocks noChangeAspect="1" noChangeArrowheads="1"/>
          </p:cNvPicPr>
          <p:nvPr/>
        </p:nvPicPr>
        <p:blipFill>
          <a:blip r:embed="rId3" cstate="print"/>
          <a:srcRect/>
          <a:stretch>
            <a:fillRect/>
          </a:stretch>
        </p:blipFill>
        <p:spPr bwMode="auto">
          <a:xfrm>
            <a:off x="838200" y="2057400"/>
            <a:ext cx="6269825" cy="2024063"/>
          </a:xfrm>
          <a:prstGeom prst="rect">
            <a:avLst/>
          </a:prstGeom>
          <a:noFill/>
          <a:ln w="9525">
            <a:noFill/>
            <a:miter lim="800000"/>
            <a:headEnd/>
            <a:tailEnd/>
          </a:ln>
        </p:spPr>
      </p:pic>
      <p:sp>
        <p:nvSpPr>
          <p:cNvPr id="2" name="Title 1"/>
          <p:cNvSpPr>
            <a:spLocks noGrp="1"/>
          </p:cNvSpPr>
          <p:nvPr>
            <p:ph type="title"/>
          </p:nvPr>
        </p:nvSpPr>
        <p:spPr/>
        <p:txBody>
          <a:bodyPr/>
          <a:lstStyle/>
          <a:p>
            <a:r>
              <a:rPr lang="en-US" dirty="0" smtClean="0"/>
              <a:t>Prediction Error</a:t>
            </a:r>
            <a:endParaRPr lang="en-US" dirty="0"/>
          </a:p>
        </p:txBody>
      </p:sp>
      <p:sp>
        <p:nvSpPr>
          <p:cNvPr id="5" name="Oval 4"/>
          <p:cNvSpPr/>
          <p:nvPr/>
        </p:nvSpPr>
        <p:spPr bwMode="auto">
          <a:xfrm rot="16200000">
            <a:off x="2819400" y="3048000"/>
            <a:ext cx="1066800" cy="304800"/>
          </a:xfrm>
          <a:prstGeom prst="ellipse">
            <a:avLst/>
          </a:prstGeom>
          <a:noFill/>
          <a:ln w="38100" cap="flat" cmpd="sng" algn="ctr">
            <a:solidFill>
              <a:srgbClr val="FF0000"/>
            </a:solidFill>
            <a:prstDash val="dash"/>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828675"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smtClean="0">
              <a:ln>
                <a:noFill/>
              </a:ln>
              <a:solidFill>
                <a:schemeClr val="tx1"/>
              </a:solidFill>
              <a:effectLst/>
              <a:latin typeface="Tahoma" pitchFamily="34" charset="0"/>
            </a:endParaRPr>
          </a:p>
        </p:txBody>
      </p:sp>
      <p:cxnSp>
        <p:nvCxnSpPr>
          <p:cNvPr id="6" name="Straight Connector 5"/>
          <p:cNvCxnSpPr>
            <a:endCxn id="9" idx="1"/>
          </p:cNvCxnSpPr>
          <p:nvPr/>
        </p:nvCxnSpPr>
        <p:spPr bwMode="auto">
          <a:xfrm>
            <a:off x="3505200" y="3505200"/>
            <a:ext cx="1752600" cy="261610"/>
          </a:xfrm>
          <a:prstGeom prst="line">
            <a:avLst/>
          </a:prstGeom>
          <a:solidFill>
            <a:schemeClr val="accent1"/>
          </a:solidFill>
          <a:ln w="38100" cap="flat" cmpd="sng" algn="ctr">
            <a:solidFill>
              <a:srgbClr val="FF0000"/>
            </a:solidFill>
            <a:prstDash val="solid"/>
            <a:round/>
            <a:headEnd type="none" w="med" len="med"/>
            <a:tailEnd type="none" w="med" len="med"/>
          </a:ln>
          <a:effectLst/>
        </p:spPr>
      </p:cxnSp>
      <p:sp>
        <p:nvSpPr>
          <p:cNvPr id="9" name="TextBox 8"/>
          <p:cNvSpPr txBox="1"/>
          <p:nvPr/>
        </p:nvSpPr>
        <p:spPr>
          <a:xfrm>
            <a:off x="5257800" y="3566755"/>
            <a:ext cx="3886200" cy="400110"/>
          </a:xfrm>
          <a:prstGeom prst="rect">
            <a:avLst/>
          </a:prstGeom>
          <a:noFill/>
          <a:ln w="0">
            <a:noFill/>
          </a:ln>
        </p:spPr>
        <p:txBody>
          <a:bodyPr wrap="square" rtlCol="0">
            <a:spAutoFit/>
          </a:bodyPr>
          <a:lstStyle/>
          <a:p>
            <a:r>
              <a:rPr lang="en-US" sz="2000" dirty="0" smtClean="0">
                <a:solidFill>
                  <a:srgbClr val="FF0000"/>
                </a:solidFill>
                <a:latin typeface="Times New Roman" pitchFamily="18" charset="0"/>
                <a:cs typeface="Times New Roman" pitchFamily="18" charset="0"/>
              </a:rPr>
              <a:t>The start of a new on-period?</a:t>
            </a:r>
            <a:endParaRPr lang="en-US" sz="2000" dirty="0">
              <a:solidFill>
                <a:srgbClr val="FF0000"/>
              </a:solidFill>
              <a:latin typeface="Times New Roman" pitchFamily="18" charset="0"/>
              <a:cs typeface="Times New Roman" pitchFamily="18" charset="0"/>
            </a:endParaRPr>
          </a:p>
        </p:txBody>
      </p:sp>
      <p:sp>
        <p:nvSpPr>
          <p:cNvPr id="11" name="TextBox 10"/>
          <p:cNvSpPr txBox="1"/>
          <p:nvPr/>
        </p:nvSpPr>
        <p:spPr>
          <a:xfrm>
            <a:off x="5257800" y="3943290"/>
            <a:ext cx="3886200" cy="400110"/>
          </a:xfrm>
          <a:prstGeom prst="rect">
            <a:avLst/>
          </a:prstGeom>
          <a:noFill/>
          <a:ln w="0">
            <a:noFill/>
          </a:ln>
        </p:spPr>
        <p:txBody>
          <a:bodyPr wrap="square" rtlCol="0">
            <a:spAutoFit/>
          </a:bodyPr>
          <a:lstStyle/>
          <a:p>
            <a:r>
              <a:rPr lang="en-US" sz="2000" dirty="0" smtClean="0">
                <a:solidFill>
                  <a:srgbClr val="FF0000"/>
                </a:solidFill>
                <a:latin typeface="Times New Roman" pitchFamily="18" charset="0"/>
                <a:cs typeface="Times New Roman" pitchFamily="18" charset="0"/>
              </a:rPr>
              <a:t>Random contact in an off-period?</a:t>
            </a:r>
            <a:endParaRPr lang="en-US" sz="2000" dirty="0">
              <a:solidFill>
                <a:srgbClr val="FF0000"/>
              </a:solidFill>
              <a:latin typeface="Times New Roman" pitchFamily="18" charset="0"/>
              <a:cs typeface="Times New Roman" pitchFamily="18" charset="0"/>
            </a:endParaRPr>
          </a:p>
        </p:txBody>
      </p:sp>
      <p:cxnSp>
        <p:nvCxnSpPr>
          <p:cNvPr id="14" name="Straight Connector 13"/>
          <p:cNvCxnSpPr>
            <a:endCxn id="11" idx="1"/>
          </p:cNvCxnSpPr>
          <p:nvPr/>
        </p:nvCxnSpPr>
        <p:spPr bwMode="auto">
          <a:xfrm>
            <a:off x="3505200" y="3505200"/>
            <a:ext cx="1752600" cy="638145"/>
          </a:xfrm>
          <a:prstGeom prst="line">
            <a:avLst/>
          </a:prstGeom>
          <a:solidFill>
            <a:schemeClr val="accent1"/>
          </a:solidFill>
          <a:ln w="38100" cap="flat" cmpd="sng" algn="ctr">
            <a:solidFill>
              <a:srgbClr val="FF0000"/>
            </a:solidFill>
            <a:prstDash val="solid"/>
            <a:round/>
            <a:headEnd type="none" w="med" len="med"/>
            <a:tailEnd type="none" w="med" len="med"/>
          </a:ln>
          <a:effectLst/>
        </p:spPr>
      </p:cxnSp>
      <p:sp>
        <p:nvSpPr>
          <p:cNvPr id="23" name="Content Placeholder 2"/>
          <p:cNvSpPr>
            <a:spLocks noGrp="1"/>
          </p:cNvSpPr>
          <p:nvPr>
            <p:ph idx="1"/>
          </p:nvPr>
        </p:nvSpPr>
        <p:spPr>
          <a:xfrm>
            <a:off x="228600" y="1219200"/>
            <a:ext cx="8686800" cy="4953000"/>
          </a:xfrm>
        </p:spPr>
        <p:txBody>
          <a:bodyPr/>
          <a:lstStyle/>
          <a:p>
            <a:r>
              <a:rPr lang="en-US" sz="3000" dirty="0" smtClean="0"/>
              <a:t>Node contact randomness</a:t>
            </a:r>
          </a:p>
          <a:p>
            <a:pPr lvl="1"/>
            <a:r>
              <a:rPr lang="en-US" sz="2600" dirty="0" smtClean="0"/>
              <a:t>Unclassifiable contact</a:t>
            </a:r>
          </a:p>
          <a:p>
            <a:pPr lvl="1"/>
            <a:endParaRPr lang="en-US" sz="2600" dirty="0" smtClean="0"/>
          </a:p>
          <a:p>
            <a:pPr lvl="1"/>
            <a:endParaRPr lang="en-US" sz="2600" dirty="0" smtClean="0"/>
          </a:p>
          <a:p>
            <a:pPr lvl="1"/>
            <a:endParaRPr lang="en-US" sz="2600" dirty="0" smtClean="0"/>
          </a:p>
          <a:p>
            <a:pPr lvl="1"/>
            <a:endParaRPr lang="en-US" sz="2600" dirty="0" smtClean="0"/>
          </a:p>
          <a:p>
            <a:pPr lvl="1"/>
            <a:r>
              <a:rPr lang="en-US" sz="2600" dirty="0" smtClean="0"/>
              <a:t>Off-periods longer than 24 hours</a:t>
            </a:r>
          </a:p>
          <a:p>
            <a:r>
              <a:rPr lang="en-US" sz="3000" dirty="0" smtClean="0"/>
              <a:t>Most contacts happen during on-periods</a:t>
            </a:r>
          </a:p>
          <a:p>
            <a:pPr lvl="1"/>
            <a:r>
              <a:rPr lang="en-US" sz="2600" dirty="0" smtClean="0"/>
              <a:t>The two cases are only found at nodes with low contact frequency</a:t>
            </a:r>
            <a:endParaRPr lang="en-US" sz="26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23">
                                            <p:txEl>
                                              <p:pRg st="1" end="1"/>
                                            </p:txEl>
                                          </p:spTgt>
                                        </p:tgtEl>
                                        <p:attrNameLst>
                                          <p:attrName>style.visibility</p:attrName>
                                        </p:attrNameLst>
                                      </p:cBhvr>
                                      <p:to>
                                        <p:strVal val="visible"/>
                                      </p:to>
                                    </p:set>
                                    <p:animEffect transition="in" filter="blinds(horizontal)">
                                      <p:cBhvr>
                                        <p:cTn id="7" dur="500"/>
                                        <p:tgtEl>
                                          <p:spTgt spid="23">
                                            <p:txEl>
                                              <p:pRg st="1" end="1"/>
                                            </p:txEl>
                                          </p:spTgt>
                                        </p:tgtEl>
                                      </p:cBhvr>
                                    </p:animEffect>
                                  </p:childTnLst>
                                </p:cTn>
                              </p:par>
                            </p:childTnLst>
                          </p:cTn>
                        </p:par>
                        <p:par>
                          <p:cTn id="8" fill="hold">
                            <p:stCondLst>
                              <p:cond delay="500"/>
                            </p:stCondLst>
                            <p:childTnLst>
                              <p:par>
                                <p:cTn id="9" presetID="3" presetClass="entr" presetSubtype="10" fill="hold" nodeType="afterEffect">
                                  <p:stCondLst>
                                    <p:cond delay="0"/>
                                  </p:stCondLst>
                                  <p:childTnLst>
                                    <p:set>
                                      <p:cBhvr>
                                        <p:cTn id="10" dur="1" fill="hold">
                                          <p:stCondLst>
                                            <p:cond delay="0"/>
                                          </p:stCondLst>
                                        </p:cTn>
                                        <p:tgtEl>
                                          <p:spTgt spid="106498"/>
                                        </p:tgtEl>
                                        <p:attrNameLst>
                                          <p:attrName>style.visibility</p:attrName>
                                        </p:attrNameLst>
                                      </p:cBhvr>
                                      <p:to>
                                        <p:strVal val="visible"/>
                                      </p:to>
                                    </p:set>
                                    <p:animEffect transition="in" filter="blinds(horizontal)">
                                      <p:cBhvr>
                                        <p:cTn id="11" dur="500"/>
                                        <p:tgtEl>
                                          <p:spTgt spid="106498"/>
                                        </p:tgtEl>
                                      </p:cBhvr>
                                    </p:animEffect>
                                  </p:childTnLst>
                                </p:cTn>
                              </p:par>
                            </p:childTnLst>
                          </p:cTn>
                        </p:par>
                      </p:childTnLst>
                    </p:cTn>
                  </p:par>
                  <p:par>
                    <p:cTn id="12" fill="hold">
                      <p:stCondLst>
                        <p:cond delay="indefinite"/>
                      </p:stCondLst>
                      <p:childTnLst>
                        <p:par>
                          <p:cTn id="13" fill="hold">
                            <p:stCondLst>
                              <p:cond delay="0"/>
                            </p:stCondLst>
                            <p:childTnLst>
                              <p:par>
                                <p:cTn id="14" presetID="3" presetClass="entr" presetSubtype="10" fill="hold" grpId="0" nodeType="click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blinds(horizontal)">
                                      <p:cBhvr>
                                        <p:cTn id="16" dur="500"/>
                                        <p:tgtEl>
                                          <p:spTgt spid="5"/>
                                        </p:tgtEl>
                                      </p:cBhvr>
                                    </p:animEffect>
                                  </p:childTnLst>
                                </p:cTn>
                              </p:par>
                            </p:childTnLst>
                          </p:cTn>
                        </p:par>
                      </p:childTnLst>
                    </p:cTn>
                  </p:par>
                  <p:par>
                    <p:cTn id="17" fill="hold">
                      <p:stCondLst>
                        <p:cond delay="indefinite"/>
                      </p:stCondLst>
                      <p:childTnLst>
                        <p:par>
                          <p:cTn id="18" fill="hold">
                            <p:stCondLst>
                              <p:cond delay="0"/>
                            </p:stCondLst>
                            <p:childTnLst>
                              <p:par>
                                <p:cTn id="19" presetID="3" presetClass="entr" presetSubtype="10" fill="hold" nodeType="clickEffect">
                                  <p:stCondLst>
                                    <p:cond delay="0"/>
                                  </p:stCondLst>
                                  <p:childTnLst>
                                    <p:set>
                                      <p:cBhvr>
                                        <p:cTn id="20" dur="1" fill="hold">
                                          <p:stCondLst>
                                            <p:cond delay="0"/>
                                          </p:stCondLst>
                                        </p:cTn>
                                        <p:tgtEl>
                                          <p:spTgt spid="6"/>
                                        </p:tgtEl>
                                        <p:attrNameLst>
                                          <p:attrName>style.visibility</p:attrName>
                                        </p:attrNameLst>
                                      </p:cBhvr>
                                      <p:to>
                                        <p:strVal val="visible"/>
                                      </p:to>
                                    </p:set>
                                    <p:animEffect transition="in" filter="blinds(horizontal)">
                                      <p:cBhvr>
                                        <p:cTn id="21" dur="500"/>
                                        <p:tgtEl>
                                          <p:spTgt spid="6"/>
                                        </p:tgtEl>
                                      </p:cBhvr>
                                    </p:animEffect>
                                  </p:childTnLst>
                                </p:cTn>
                              </p:par>
                              <p:par>
                                <p:cTn id="22" presetID="3" presetClass="entr" presetSubtype="10" fill="hold" nodeType="withEffect">
                                  <p:stCondLst>
                                    <p:cond delay="0"/>
                                  </p:stCondLst>
                                  <p:childTnLst>
                                    <p:set>
                                      <p:cBhvr>
                                        <p:cTn id="23" dur="1" fill="hold">
                                          <p:stCondLst>
                                            <p:cond delay="0"/>
                                          </p:stCondLst>
                                        </p:cTn>
                                        <p:tgtEl>
                                          <p:spTgt spid="9"/>
                                        </p:tgtEl>
                                        <p:attrNameLst>
                                          <p:attrName>style.visibility</p:attrName>
                                        </p:attrNameLst>
                                      </p:cBhvr>
                                      <p:to>
                                        <p:strVal val="visible"/>
                                      </p:to>
                                    </p:set>
                                    <p:animEffect transition="in" filter="blinds(horizontal)">
                                      <p:cBhvr>
                                        <p:cTn id="24" dur="500"/>
                                        <p:tgtEl>
                                          <p:spTgt spid="9"/>
                                        </p:tgtEl>
                                      </p:cBhvr>
                                    </p:animEffect>
                                  </p:childTnLst>
                                </p:cTn>
                              </p:par>
                            </p:childTnLst>
                          </p:cTn>
                        </p:par>
                      </p:childTnLst>
                    </p:cTn>
                  </p:par>
                  <p:par>
                    <p:cTn id="25" fill="hold">
                      <p:stCondLst>
                        <p:cond delay="indefinite"/>
                      </p:stCondLst>
                      <p:childTnLst>
                        <p:par>
                          <p:cTn id="26" fill="hold">
                            <p:stCondLst>
                              <p:cond delay="0"/>
                            </p:stCondLst>
                            <p:childTnLst>
                              <p:par>
                                <p:cTn id="27" presetID="3" presetClass="entr" presetSubtype="10" fill="hold" nodeType="clickEffect">
                                  <p:stCondLst>
                                    <p:cond delay="0"/>
                                  </p:stCondLst>
                                  <p:childTnLst>
                                    <p:set>
                                      <p:cBhvr>
                                        <p:cTn id="28" dur="1" fill="hold">
                                          <p:stCondLst>
                                            <p:cond delay="0"/>
                                          </p:stCondLst>
                                        </p:cTn>
                                        <p:tgtEl>
                                          <p:spTgt spid="14"/>
                                        </p:tgtEl>
                                        <p:attrNameLst>
                                          <p:attrName>style.visibility</p:attrName>
                                        </p:attrNameLst>
                                      </p:cBhvr>
                                      <p:to>
                                        <p:strVal val="visible"/>
                                      </p:to>
                                    </p:set>
                                    <p:animEffect transition="in" filter="blinds(horizontal)">
                                      <p:cBhvr>
                                        <p:cTn id="29" dur="500"/>
                                        <p:tgtEl>
                                          <p:spTgt spid="14"/>
                                        </p:tgtEl>
                                      </p:cBhvr>
                                    </p:animEffect>
                                  </p:childTnLst>
                                </p:cTn>
                              </p:par>
                              <p:par>
                                <p:cTn id="30" presetID="3" presetClass="entr" presetSubtype="10" fill="hold" nodeType="withEffect">
                                  <p:stCondLst>
                                    <p:cond delay="0"/>
                                  </p:stCondLst>
                                  <p:childTnLst>
                                    <p:set>
                                      <p:cBhvr>
                                        <p:cTn id="31" dur="1" fill="hold">
                                          <p:stCondLst>
                                            <p:cond delay="0"/>
                                          </p:stCondLst>
                                        </p:cTn>
                                        <p:tgtEl>
                                          <p:spTgt spid="11"/>
                                        </p:tgtEl>
                                        <p:attrNameLst>
                                          <p:attrName>style.visibility</p:attrName>
                                        </p:attrNameLst>
                                      </p:cBhvr>
                                      <p:to>
                                        <p:strVal val="visible"/>
                                      </p:to>
                                    </p:set>
                                    <p:animEffect transition="in" filter="blinds(horizontal)">
                                      <p:cBhvr>
                                        <p:cTn id="32" dur="500"/>
                                        <p:tgtEl>
                                          <p:spTgt spid="11"/>
                                        </p:tgtEl>
                                      </p:cBhvr>
                                    </p:animEffect>
                                  </p:childTnLst>
                                </p:cTn>
                              </p:par>
                            </p:childTnLst>
                          </p:cTn>
                        </p:par>
                      </p:childTnLst>
                    </p:cTn>
                  </p:par>
                  <p:par>
                    <p:cTn id="33" fill="hold">
                      <p:stCondLst>
                        <p:cond delay="indefinite"/>
                      </p:stCondLst>
                      <p:childTnLst>
                        <p:par>
                          <p:cTn id="34" fill="hold">
                            <p:stCondLst>
                              <p:cond delay="0"/>
                            </p:stCondLst>
                            <p:childTnLst>
                              <p:par>
                                <p:cTn id="35" presetID="3" presetClass="entr" presetSubtype="10" fill="hold" nodeType="clickEffect">
                                  <p:stCondLst>
                                    <p:cond delay="0"/>
                                  </p:stCondLst>
                                  <p:childTnLst>
                                    <p:set>
                                      <p:cBhvr>
                                        <p:cTn id="36" dur="1" fill="hold">
                                          <p:stCondLst>
                                            <p:cond delay="0"/>
                                          </p:stCondLst>
                                        </p:cTn>
                                        <p:tgtEl>
                                          <p:spTgt spid="23">
                                            <p:txEl>
                                              <p:pRg st="6" end="6"/>
                                            </p:txEl>
                                          </p:spTgt>
                                        </p:tgtEl>
                                        <p:attrNameLst>
                                          <p:attrName>style.visibility</p:attrName>
                                        </p:attrNameLst>
                                      </p:cBhvr>
                                      <p:to>
                                        <p:strVal val="visible"/>
                                      </p:to>
                                    </p:set>
                                    <p:animEffect transition="in" filter="blinds(horizontal)">
                                      <p:cBhvr>
                                        <p:cTn id="37" dur="500"/>
                                        <p:tgtEl>
                                          <p:spTgt spid="23">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3" presetClass="entr" presetSubtype="10" fill="hold" nodeType="clickEffect">
                                  <p:stCondLst>
                                    <p:cond delay="0"/>
                                  </p:stCondLst>
                                  <p:childTnLst>
                                    <p:set>
                                      <p:cBhvr>
                                        <p:cTn id="41" dur="1" fill="hold">
                                          <p:stCondLst>
                                            <p:cond delay="0"/>
                                          </p:stCondLst>
                                        </p:cTn>
                                        <p:tgtEl>
                                          <p:spTgt spid="23">
                                            <p:txEl>
                                              <p:pRg st="7" end="7"/>
                                            </p:txEl>
                                          </p:spTgt>
                                        </p:tgtEl>
                                        <p:attrNameLst>
                                          <p:attrName>style.visibility</p:attrName>
                                        </p:attrNameLst>
                                      </p:cBhvr>
                                      <p:to>
                                        <p:strVal val="visible"/>
                                      </p:to>
                                    </p:set>
                                    <p:animEffect transition="in" filter="blinds(horizontal)">
                                      <p:cBhvr>
                                        <p:cTn id="42" dur="500"/>
                                        <p:tgtEl>
                                          <p:spTgt spid="23">
                                            <p:txEl>
                                              <p:pRg st="7" end="7"/>
                                            </p:txEl>
                                          </p:spTgt>
                                        </p:tgtEl>
                                      </p:cBhvr>
                                    </p:animEffect>
                                  </p:childTnLst>
                                </p:cTn>
                              </p:par>
                              <p:par>
                                <p:cTn id="43" presetID="3" presetClass="entr" presetSubtype="10" fill="hold" nodeType="withEffect">
                                  <p:stCondLst>
                                    <p:cond delay="0"/>
                                  </p:stCondLst>
                                  <p:childTnLst>
                                    <p:set>
                                      <p:cBhvr>
                                        <p:cTn id="44" dur="1" fill="hold">
                                          <p:stCondLst>
                                            <p:cond delay="0"/>
                                          </p:stCondLst>
                                        </p:cTn>
                                        <p:tgtEl>
                                          <p:spTgt spid="23">
                                            <p:txEl>
                                              <p:pRg st="8" end="8"/>
                                            </p:txEl>
                                          </p:spTgt>
                                        </p:tgtEl>
                                        <p:attrNameLst>
                                          <p:attrName>style.visibility</p:attrName>
                                        </p:attrNameLst>
                                      </p:cBhvr>
                                      <p:to>
                                        <p:strVal val="visible"/>
                                      </p:to>
                                    </p:set>
                                    <p:animEffect transition="in" filter="blinds(horizontal)">
                                      <p:cBhvr>
                                        <p:cTn id="45" dur="500"/>
                                        <p:tgtEl>
                                          <p:spTgt spid="2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smtClean="0"/>
              <a:t>Different values of </a:t>
            </a:r>
            <a:r>
              <a:rPr lang="en-US" sz="3200" i="1" dirty="0" smtClean="0">
                <a:latin typeface="Times New Roman" pitchFamily="18" charset="0"/>
                <a:cs typeface="Times New Roman" pitchFamily="18" charset="0"/>
              </a:rPr>
              <a:t>T</a:t>
            </a:r>
            <a:r>
              <a:rPr lang="en-US" sz="3200" i="1" baseline="-25000" dirty="0" smtClean="0">
                <a:latin typeface="Times New Roman" pitchFamily="18" charset="0"/>
                <a:cs typeface="Times New Roman" pitchFamily="18" charset="0"/>
              </a:rPr>
              <a:t>on</a:t>
            </a:r>
            <a:endParaRPr lang="en-US" sz="3200" i="1" baseline="-25000" dirty="0">
              <a:latin typeface="Times New Roman" pitchFamily="18" charset="0"/>
              <a:cs typeface="Times New Roman" pitchFamily="18" charset="0"/>
            </a:endParaRPr>
          </a:p>
        </p:txBody>
      </p:sp>
      <p:sp>
        <p:nvSpPr>
          <p:cNvPr id="3" name="Content Placeholder 2"/>
          <p:cNvSpPr>
            <a:spLocks noGrp="1"/>
          </p:cNvSpPr>
          <p:nvPr>
            <p:ph idx="1"/>
          </p:nvPr>
        </p:nvSpPr>
        <p:spPr/>
        <p:txBody>
          <a:bodyPr/>
          <a:lstStyle/>
          <a:p>
            <a:pPr>
              <a:buNone/>
            </a:pPr>
            <a:endParaRPr lang="en-US" i="1" baseline="-25000" dirty="0"/>
          </a:p>
        </p:txBody>
      </p:sp>
      <p:pic>
        <p:nvPicPr>
          <p:cNvPr id="104450" name="Picture 2"/>
          <p:cNvPicPr>
            <a:picLocks noChangeAspect="1" noChangeArrowheads="1"/>
          </p:cNvPicPr>
          <p:nvPr/>
        </p:nvPicPr>
        <p:blipFill>
          <a:blip r:embed="rId3" cstate="print"/>
          <a:srcRect/>
          <a:stretch>
            <a:fillRect/>
          </a:stretch>
        </p:blipFill>
        <p:spPr bwMode="auto">
          <a:xfrm>
            <a:off x="76200" y="1524000"/>
            <a:ext cx="4382482" cy="4483100"/>
          </a:xfrm>
          <a:prstGeom prst="rect">
            <a:avLst/>
          </a:prstGeom>
          <a:noFill/>
          <a:ln w="9525">
            <a:noFill/>
            <a:miter lim="800000"/>
            <a:headEnd/>
            <a:tailEnd/>
          </a:ln>
        </p:spPr>
      </p:pic>
      <p:pic>
        <p:nvPicPr>
          <p:cNvPr id="104451" name="Picture 3"/>
          <p:cNvPicPr>
            <a:picLocks noChangeAspect="1" noChangeArrowheads="1"/>
          </p:cNvPicPr>
          <p:nvPr/>
        </p:nvPicPr>
        <p:blipFill>
          <a:blip r:embed="rId4" cstate="print"/>
          <a:srcRect/>
          <a:stretch>
            <a:fillRect/>
          </a:stretch>
        </p:blipFill>
        <p:spPr bwMode="auto">
          <a:xfrm>
            <a:off x="4572000" y="1524000"/>
            <a:ext cx="4339425" cy="4495800"/>
          </a:xfrm>
          <a:prstGeom prst="rect">
            <a:avLst/>
          </a:prstGeom>
          <a:noFill/>
          <a:ln w="9525">
            <a:noFill/>
            <a:miter lim="800000"/>
            <a:headEnd/>
            <a:tailEnd/>
          </a:ln>
        </p:spPr>
      </p:pic>
      <p:cxnSp>
        <p:nvCxnSpPr>
          <p:cNvPr id="6" name="直接连接符 9"/>
          <p:cNvCxnSpPr/>
          <p:nvPr/>
        </p:nvCxnSpPr>
        <p:spPr bwMode="auto">
          <a:xfrm rot="5400000">
            <a:off x="646906" y="3086100"/>
            <a:ext cx="2972594" cy="794"/>
          </a:xfrm>
          <a:prstGeom prst="line">
            <a:avLst/>
          </a:prstGeom>
          <a:solidFill>
            <a:schemeClr val="accent1"/>
          </a:solidFill>
          <a:ln w="38100" cap="flat" cmpd="sng" algn="ctr">
            <a:solidFill>
              <a:srgbClr val="FF0000"/>
            </a:solidFill>
            <a:prstDash val="dash"/>
            <a:round/>
            <a:headEnd type="none" w="med" len="med"/>
            <a:tailEnd type="none" w="med" len="med"/>
          </a:ln>
          <a:effectLst/>
        </p:spPr>
      </p:cxnSp>
      <p:cxnSp>
        <p:nvCxnSpPr>
          <p:cNvPr id="12" name="直接连接符 9"/>
          <p:cNvCxnSpPr/>
          <p:nvPr/>
        </p:nvCxnSpPr>
        <p:spPr bwMode="auto">
          <a:xfrm rot="5400000">
            <a:off x="5143500" y="3162300"/>
            <a:ext cx="2972594" cy="794"/>
          </a:xfrm>
          <a:prstGeom prst="line">
            <a:avLst/>
          </a:prstGeom>
          <a:solidFill>
            <a:schemeClr val="accent1"/>
          </a:solidFill>
          <a:ln w="38100" cap="flat" cmpd="sng" algn="ctr">
            <a:solidFill>
              <a:srgbClr val="FF0000"/>
            </a:solidFill>
            <a:prstDash val="dash"/>
            <a:round/>
            <a:headEnd type="none" w="med" len="med"/>
            <a:tailEnd type="none" w="med" len="med"/>
          </a:ln>
          <a:effectLst/>
        </p:spPr>
      </p:cxnSp>
      <p:sp>
        <p:nvSpPr>
          <p:cNvPr id="13" name="TextBox 12"/>
          <p:cNvSpPr txBox="1"/>
          <p:nvPr/>
        </p:nvSpPr>
        <p:spPr>
          <a:xfrm>
            <a:off x="1981200" y="4495800"/>
            <a:ext cx="304800" cy="461665"/>
          </a:xfrm>
          <a:prstGeom prst="rect">
            <a:avLst/>
          </a:prstGeom>
          <a:noFill/>
        </p:spPr>
        <p:txBody>
          <a:bodyPr wrap="square" rtlCol="0">
            <a:spAutoFit/>
          </a:bodyPr>
          <a:lstStyle/>
          <a:p>
            <a:r>
              <a:rPr lang="en-US" sz="2400" dirty="0" smtClean="0">
                <a:solidFill>
                  <a:srgbClr val="FF0000"/>
                </a:solidFill>
                <a:latin typeface="Times New Roman" pitchFamily="18" charset="0"/>
                <a:cs typeface="Times New Roman" pitchFamily="18" charset="0"/>
              </a:rPr>
              <a:t>8</a:t>
            </a:r>
            <a:endParaRPr lang="en-US" sz="2400" dirty="0">
              <a:solidFill>
                <a:srgbClr val="FF0000"/>
              </a:solidFill>
              <a:latin typeface="Times New Roman" pitchFamily="18" charset="0"/>
              <a:cs typeface="Times New Roman" pitchFamily="18" charset="0"/>
            </a:endParaRPr>
          </a:p>
        </p:txBody>
      </p:sp>
      <p:sp>
        <p:nvSpPr>
          <p:cNvPr id="14" name="TextBox 13"/>
          <p:cNvSpPr txBox="1"/>
          <p:nvPr/>
        </p:nvSpPr>
        <p:spPr>
          <a:xfrm>
            <a:off x="6477000" y="4495800"/>
            <a:ext cx="304800" cy="461665"/>
          </a:xfrm>
          <a:prstGeom prst="rect">
            <a:avLst/>
          </a:prstGeom>
          <a:noFill/>
        </p:spPr>
        <p:txBody>
          <a:bodyPr wrap="square" rtlCol="0">
            <a:spAutoFit/>
          </a:bodyPr>
          <a:lstStyle/>
          <a:p>
            <a:r>
              <a:rPr lang="en-US" sz="2400" dirty="0" smtClean="0">
                <a:solidFill>
                  <a:srgbClr val="FF0000"/>
                </a:solidFill>
                <a:latin typeface="Times New Roman" pitchFamily="18" charset="0"/>
                <a:cs typeface="Times New Roman" pitchFamily="18" charset="0"/>
              </a:rPr>
              <a:t>8</a:t>
            </a:r>
            <a:endParaRPr lang="en-US" sz="2400" dirty="0">
              <a:solidFill>
                <a:srgbClr val="FF0000"/>
              </a:solidFill>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linds(horizontal)">
                                      <p:cBhvr>
                                        <p:cTn id="7" dur="500"/>
                                        <p:tgtEl>
                                          <p:spTgt spid="6"/>
                                        </p:tgtEl>
                                      </p:cBhvr>
                                    </p:animEffect>
                                  </p:childTnLst>
                                </p:cTn>
                              </p:par>
                              <p:par>
                                <p:cTn id="8" presetID="3" presetClass="entr" presetSubtype="10" fill="hold" nodeType="withEffect">
                                  <p:stCondLst>
                                    <p:cond delay="0"/>
                                  </p:stCondLst>
                                  <p:childTnLst>
                                    <p:set>
                                      <p:cBhvr>
                                        <p:cTn id="9" dur="1" fill="hold">
                                          <p:stCondLst>
                                            <p:cond delay="0"/>
                                          </p:stCondLst>
                                        </p:cTn>
                                        <p:tgtEl>
                                          <p:spTgt spid="12"/>
                                        </p:tgtEl>
                                        <p:attrNameLst>
                                          <p:attrName>style.visibility</p:attrName>
                                        </p:attrNameLst>
                                      </p:cBhvr>
                                      <p:to>
                                        <p:strVal val="visible"/>
                                      </p:to>
                                    </p:set>
                                    <p:animEffect transition="in" filter="blinds(horizontal)">
                                      <p:cBhvr>
                                        <p:cTn id="10" dur="500"/>
                                        <p:tgtEl>
                                          <p:spTgt spid="12"/>
                                        </p:tgtEl>
                                      </p:cBhvr>
                                    </p:animEffect>
                                  </p:childTnLst>
                                </p:cTn>
                              </p:par>
                              <p:par>
                                <p:cTn id="11" presetID="3" presetClass="entr" presetSubtype="10" fill="hold" grpId="0" nodeType="withEffect">
                                  <p:stCondLst>
                                    <p:cond delay="0"/>
                                  </p:stCondLst>
                                  <p:childTnLst>
                                    <p:set>
                                      <p:cBhvr>
                                        <p:cTn id="12" dur="1" fill="hold">
                                          <p:stCondLst>
                                            <p:cond delay="0"/>
                                          </p:stCondLst>
                                        </p:cTn>
                                        <p:tgtEl>
                                          <p:spTgt spid="13"/>
                                        </p:tgtEl>
                                        <p:attrNameLst>
                                          <p:attrName>style.visibility</p:attrName>
                                        </p:attrNameLst>
                                      </p:cBhvr>
                                      <p:to>
                                        <p:strVal val="visible"/>
                                      </p:to>
                                    </p:set>
                                    <p:animEffect transition="in" filter="blinds(horizontal)">
                                      <p:cBhvr>
                                        <p:cTn id="13" dur="500"/>
                                        <p:tgtEl>
                                          <p:spTgt spid="13"/>
                                        </p:tgtEl>
                                      </p:cBhvr>
                                    </p:animEffect>
                                  </p:childTnLst>
                                </p:cTn>
                              </p:par>
                              <p:par>
                                <p:cTn id="14" presetID="3" presetClass="entr" presetSubtype="10" fill="hold" grpId="0" nodeType="withEffect">
                                  <p:stCondLst>
                                    <p:cond delay="0"/>
                                  </p:stCondLst>
                                  <p:childTnLst>
                                    <p:set>
                                      <p:cBhvr>
                                        <p:cTn id="15" dur="1" fill="hold">
                                          <p:stCondLst>
                                            <p:cond delay="0"/>
                                          </p:stCondLst>
                                        </p:cTn>
                                        <p:tgtEl>
                                          <p:spTgt spid="14"/>
                                        </p:tgtEl>
                                        <p:attrNameLst>
                                          <p:attrName>style.visibility</p:attrName>
                                        </p:attrNameLst>
                                      </p:cBhvr>
                                      <p:to>
                                        <p:strVal val="visible"/>
                                      </p:to>
                                    </p:set>
                                    <p:animEffect transition="in" filter="blinds(horizontal)">
                                      <p:cBhvr>
                                        <p:cTn id="16"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4"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Node Buffer Constraint</a:t>
            </a:r>
            <a:endParaRPr lang="en-US" dirty="0"/>
          </a:p>
        </p:txBody>
      </p:sp>
      <p:sp>
        <p:nvSpPr>
          <p:cNvPr id="3" name="Content Placeholder 2"/>
          <p:cNvSpPr>
            <a:spLocks noGrp="1"/>
          </p:cNvSpPr>
          <p:nvPr>
            <p:ph idx="1"/>
          </p:nvPr>
        </p:nvSpPr>
        <p:spPr/>
        <p:txBody>
          <a:bodyPr/>
          <a:lstStyle/>
          <a:p>
            <a:r>
              <a:rPr lang="en-US" dirty="0" smtClean="0"/>
              <a:t>Forwarding only one data item</a:t>
            </a:r>
          </a:p>
          <a:p>
            <a:pPr lvl="1"/>
            <a:r>
              <a:rPr lang="en-US" dirty="0" smtClean="0"/>
              <a:t>A node simply drops the data in cases of limited buffer</a:t>
            </a:r>
          </a:p>
          <a:p>
            <a:pPr lvl="1"/>
            <a:r>
              <a:rPr lang="en-US" dirty="0" smtClean="0"/>
              <a:t>The consideration of node buffer constraint is trivial</a:t>
            </a:r>
          </a:p>
          <a:p>
            <a:r>
              <a:rPr lang="en-US" dirty="0" smtClean="0"/>
              <a:t>Forwarding multiple data items</a:t>
            </a:r>
          </a:p>
          <a:p>
            <a:pPr lvl="1"/>
            <a:r>
              <a:rPr lang="en-US" dirty="0" smtClean="0"/>
              <a:t>The consideration of node buffer constraint is formulated as a knapsack problem</a:t>
            </a:r>
          </a:p>
          <a:p>
            <a:pPr lvl="1"/>
            <a:r>
              <a:rPr lang="en-US" dirty="0" smtClean="0"/>
              <a:t>Various data forwarding metrics can be applied </a:t>
            </a:r>
            <a:endParaRPr lang="en-US" dirty="0"/>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Related Work</a:t>
            </a:r>
            <a:endParaRPr lang="en-US" dirty="0"/>
          </a:p>
        </p:txBody>
      </p:sp>
      <p:sp>
        <p:nvSpPr>
          <p:cNvPr id="3" name="Content Placeholder 2"/>
          <p:cNvSpPr>
            <a:spLocks noGrp="1"/>
          </p:cNvSpPr>
          <p:nvPr>
            <p:ph idx="1"/>
          </p:nvPr>
        </p:nvSpPr>
        <p:spPr/>
        <p:txBody>
          <a:bodyPr/>
          <a:lstStyle/>
          <a:p>
            <a:r>
              <a:rPr lang="en-US" sz="2800" dirty="0" smtClean="0"/>
              <a:t>Node contact capability is estimated from various ways</a:t>
            </a:r>
          </a:p>
          <a:p>
            <a:pPr lvl="1"/>
            <a:r>
              <a:rPr lang="en-US" sz="2600" dirty="0" smtClean="0"/>
              <a:t>Prediction of node mobility and co-location events</a:t>
            </a:r>
          </a:p>
          <a:p>
            <a:pPr lvl="2"/>
            <a:r>
              <a:rPr lang="en-US" dirty="0" smtClean="0"/>
              <a:t>Semi-Markov chain, </a:t>
            </a:r>
            <a:r>
              <a:rPr lang="en-US" dirty="0" err="1" smtClean="0"/>
              <a:t>Kalman</a:t>
            </a:r>
            <a:r>
              <a:rPr lang="en-US" dirty="0" smtClean="0"/>
              <a:t> filter</a:t>
            </a:r>
          </a:p>
          <a:p>
            <a:pPr lvl="1"/>
            <a:r>
              <a:rPr lang="en-US" sz="2600" dirty="0" smtClean="0"/>
              <a:t>Node contact pattern as abstraction of node mobility</a:t>
            </a:r>
          </a:p>
          <a:p>
            <a:pPr lvl="1"/>
            <a:r>
              <a:rPr lang="en-US" sz="2600" dirty="0" smtClean="0"/>
              <a:t>Exploitation of social network concepts</a:t>
            </a:r>
          </a:p>
          <a:p>
            <a:pPr lvl="2"/>
            <a:r>
              <a:rPr lang="en-US" dirty="0" smtClean="0"/>
              <a:t>Centrality, social community, </a:t>
            </a:r>
            <a:r>
              <a:rPr lang="en-US" dirty="0" err="1" smtClean="0"/>
              <a:t>homophily</a:t>
            </a:r>
            <a:endParaRPr lang="en-US" dirty="0" smtClean="0"/>
          </a:p>
          <a:p>
            <a:r>
              <a:rPr lang="en-US" sz="2800" dirty="0" smtClean="0"/>
              <a:t>Various metrics apply to the same forwarding strategy</a:t>
            </a:r>
          </a:p>
          <a:p>
            <a:pPr lvl="1"/>
            <a:r>
              <a:rPr lang="en-US" sz="2600" dirty="0" smtClean="0"/>
              <a:t>Single-copy</a:t>
            </a:r>
          </a:p>
          <a:p>
            <a:pPr lvl="1"/>
            <a:r>
              <a:rPr lang="en-US" sz="2600" dirty="0" smtClean="0"/>
              <a:t>Multiple-copy</a:t>
            </a:r>
          </a:p>
          <a:p>
            <a:pPr lvl="2"/>
            <a:r>
              <a:rPr lang="en-US" dirty="0" smtClean="0"/>
              <a:t>Spray-and-Wait, Delegation Forwarding</a:t>
            </a:r>
            <a:endParaRPr lang="en-US"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Our Focus</a:t>
            </a:r>
            <a:endParaRPr lang="en-US" dirty="0"/>
          </a:p>
        </p:txBody>
      </p:sp>
      <p:sp>
        <p:nvSpPr>
          <p:cNvPr id="3" name="Content Placeholder 2"/>
          <p:cNvSpPr>
            <a:spLocks noGrp="1"/>
          </p:cNvSpPr>
          <p:nvPr>
            <p:ph idx="1"/>
          </p:nvPr>
        </p:nvSpPr>
        <p:spPr/>
        <p:txBody>
          <a:bodyPr/>
          <a:lstStyle/>
          <a:p>
            <a:r>
              <a:rPr lang="en-US" dirty="0" smtClean="0"/>
              <a:t>Effective data forwarding metric for a short time constraint</a:t>
            </a:r>
          </a:p>
          <a:p>
            <a:r>
              <a:rPr lang="en-US" dirty="0" smtClean="0"/>
              <a:t>Transient node contact pattern</a:t>
            </a:r>
          </a:p>
          <a:p>
            <a:pPr lvl="1"/>
            <a:r>
              <a:rPr lang="en-US" dirty="0" smtClean="0"/>
              <a:t>Consider different time periods in a day</a:t>
            </a:r>
          </a:p>
          <a:p>
            <a:pPr lvl="1"/>
            <a:r>
              <a:rPr lang="en-US" dirty="0" smtClean="0"/>
              <a:t>Node contact pattern may vary temporally</a:t>
            </a:r>
            <a:endParaRPr lang="en-US" dirty="0" smtClean="0"/>
          </a:p>
          <a:p>
            <a:pPr lvl="1"/>
            <a:r>
              <a:rPr lang="en-US" dirty="0" smtClean="0"/>
              <a:t>Relays selected based on cumulative contact patterns may not be  the best choice during a short time period</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blinds(horizontal)">
                                      <p:cBhvr>
                                        <p:cTn id="7" dur="500"/>
                                        <p:tgtEl>
                                          <p:spTgt spid="3">
                                            <p:txEl>
                                              <p:pRg st="1" end="1"/>
                                            </p:txEl>
                                          </p:spTgt>
                                        </p:tgtEl>
                                      </p:cBhvr>
                                    </p:animEffect>
                                  </p:childTnLst>
                                </p:cTn>
                              </p:par>
                              <p:par>
                                <p:cTn id="8" presetID="3" presetClass="entr" presetSubtype="10" fill="hold" nodeType="withEffect">
                                  <p:stCondLst>
                                    <p:cond delay="0"/>
                                  </p:stCondLst>
                                  <p:childTnLst>
                                    <p:set>
                                      <p:cBhvr>
                                        <p:cTn id="9" dur="1" fill="hold">
                                          <p:stCondLst>
                                            <p:cond delay="0"/>
                                          </p:stCondLst>
                                        </p:cTn>
                                        <p:tgtEl>
                                          <p:spTgt spid="3">
                                            <p:txEl>
                                              <p:pRg st="2" end="2"/>
                                            </p:txEl>
                                          </p:spTgt>
                                        </p:tgtEl>
                                        <p:attrNameLst>
                                          <p:attrName>style.visibility</p:attrName>
                                        </p:attrNameLst>
                                      </p:cBhvr>
                                      <p:to>
                                        <p:strVal val="visible"/>
                                      </p:to>
                                    </p:set>
                                    <p:animEffect transition="in" filter="blinds(horizontal)">
                                      <p:cBhvr>
                                        <p:cTn id="10" dur="500"/>
                                        <p:tgtEl>
                                          <p:spTgt spid="3">
                                            <p:txEl>
                                              <p:pRg st="2" end="2"/>
                                            </p:txEl>
                                          </p:spTgt>
                                        </p:tgtEl>
                                      </p:cBhvr>
                                    </p:animEffect>
                                  </p:childTnLst>
                                </p:cTn>
                              </p:par>
                              <p:par>
                                <p:cTn id="11" presetID="3" presetClass="entr" presetSubtype="10" fill="hold"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animEffect transition="in" filter="blinds(horizontal)">
                                      <p:cBhvr>
                                        <p:cTn id="13" dur="500"/>
                                        <p:tgtEl>
                                          <p:spTgt spid="3">
                                            <p:txEl>
                                              <p:pRg st="3" end="3"/>
                                            </p:txEl>
                                          </p:spTgt>
                                        </p:tgtEl>
                                      </p:cBhvr>
                                    </p:animEffect>
                                  </p:childTnLst>
                                </p:cTn>
                              </p:par>
                              <p:par>
                                <p:cTn id="14" presetID="3" presetClass="entr" presetSubtype="10" fill="hold" nodeType="withEffect">
                                  <p:stCondLst>
                                    <p:cond delay="0"/>
                                  </p:stCondLst>
                                  <p:childTnLst>
                                    <p:set>
                                      <p:cBhvr>
                                        <p:cTn id="15" dur="1" fill="hold">
                                          <p:stCondLst>
                                            <p:cond delay="0"/>
                                          </p:stCondLst>
                                        </p:cTn>
                                        <p:tgtEl>
                                          <p:spTgt spid="3">
                                            <p:txEl>
                                              <p:pRg st="4" end="4"/>
                                            </p:txEl>
                                          </p:spTgt>
                                        </p:tgtEl>
                                        <p:attrNameLst>
                                          <p:attrName>style.visibility</p:attrName>
                                        </p:attrNameLst>
                                      </p:cBhvr>
                                      <p:to>
                                        <p:strVal val="visible"/>
                                      </p:to>
                                    </p:set>
                                    <p:animEffect transition="in" filter="blinds(horizontal)">
                                      <p:cBhvr>
                                        <p:cTn id="16"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8547" name="Picture 3"/>
          <p:cNvPicPr>
            <a:picLocks noChangeAspect="1" noChangeArrowheads="1"/>
          </p:cNvPicPr>
          <p:nvPr/>
        </p:nvPicPr>
        <p:blipFill>
          <a:blip r:embed="rId3" cstate="print"/>
          <a:srcRect/>
          <a:stretch>
            <a:fillRect/>
          </a:stretch>
        </p:blipFill>
        <p:spPr bwMode="auto">
          <a:xfrm>
            <a:off x="6096000" y="4648200"/>
            <a:ext cx="1432002" cy="1752600"/>
          </a:xfrm>
          <a:prstGeom prst="rect">
            <a:avLst/>
          </a:prstGeom>
          <a:noFill/>
          <a:ln w="9525">
            <a:noFill/>
            <a:miter lim="800000"/>
            <a:headEnd/>
            <a:tailEnd/>
          </a:ln>
        </p:spPr>
      </p:pic>
      <p:sp>
        <p:nvSpPr>
          <p:cNvPr id="2" name="Title 1"/>
          <p:cNvSpPr>
            <a:spLocks noGrp="1"/>
          </p:cNvSpPr>
          <p:nvPr>
            <p:ph type="title"/>
          </p:nvPr>
        </p:nvSpPr>
        <p:spPr/>
        <p:txBody>
          <a:bodyPr/>
          <a:lstStyle/>
          <a:p>
            <a:r>
              <a:rPr lang="en-US" dirty="0" smtClean="0"/>
              <a:t>Transient Contact Pattern</a:t>
            </a:r>
            <a:endParaRPr lang="en-US" dirty="0"/>
          </a:p>
        </p:txBody>
      </p:sp>
      <p:sp>
        <p:nvSpPr>
          <p:cNvPr id="3" name="Content Placeholder 2"/>
          <p:cNvSpPr>
            <a:spLocks noGrp="1"/>
          </p:cNvSpPr>
          <p:nvPr>
            <p:ph idx="1"/>
          </p:nvPr>
        </p:nvSpPr>
        <p:spPr/>
        <p:txBody>
          <a:bodyPr/>
          <a:lstStyle/>
          <a:p>
            <a:r>
              <a:rPr lang="en-US" sz="2800" dirty="0" smtClean="0"/>
              <a:t>Transient contact distribution</a:t>
            </a:r>
          </a:p>
          <a:p>
            <a:pPr lvl="1"/>
            <a:r>
              <a:rPr lang="en-US" sz="2400" dirty="0" smtClean="0"/>
              <a:t>Highly skewed during different time periods</a:t>
            </a:r>
          </a:p>
          <a:p>
            <a:pPr lvl="1"/>
            <a:r>
              <a:rPr lang="en-US" sz="2400" b="1" i="1" u="sng" dirty="0" smtClean="0"/>
              <a:t>Example:</a:t>
            </a:r>
            <a:r>
              <a:rPr lang="en-US" sz="2400" dirty="0" smtClean="0"/>
              <a:t> different people contact during different time periods in a day</a:t>
            </a:r>
          </a:p>
          <a:p>
            <a:r>
              <a:rPr lang="en-US" sz="2800" dirty="0" smtClean="0"/>
              <a:t>Cannot be differentiated from the cumulative contact rate</a:t>
            </a:r>
          </a:p>
          <a:p>
            <a:endParaRPr lang="en-US" dirty="0" smtClean="0"/>
          </a:p>
          <a:p>
            <a:pPr lvl="1"/>
            <a:endParaRPr lang="en-US" dirty="0"/>
          </a:p>
        </p:txBody>
      </p:sp>
      <p:pic>
        <p:nvPicPr>
          <p:cNvPr id="4" name="Picture 5" descr="cartoonGrad.gif"/>
          <p:cNvPicPr>
            <a:picLocks noChangeAspect="1" noChangeArrowheads="1"/>
          </p:cNvPicPr>
          <p:nvPr/>
        </p:nvPicPr>
        <p:blipFill>
          <a:blip r:embed="rId4" cstate="print"/>
          <a:srcRect/>
          <a:stretch>
            <a:fillRect/>
          </a:stretch>
        </p:blipFill>
        <p:spPr bwMode="auto">
          <a:xfrm>
            <a:off x="3733800" y="3571874"/>
            <a:ext cx="1007487" cy="1228726"/>
          </a:xfrm>
          <a:prstGeom prst="rect">
            <a:avLst/>
          </a:prstGeom>
          <a:noFill/>
        </p:spPr>
      </p:pic>
      <p:pic>
        <p:nvPicPr>
          <p:cNvPr id="5" name="Picture 8"/>
          <p:cNvPicPr>
            <a:picLocks noChangeAspect="1" noChangeArrowheads="1"/>
          </p:cNvPicPr>
          <p:nvPr/>
        </p:nvPicPr>
        <p:blipFill>
          <a:blip r:embed="rId5" cstate="print"/>
          <a:srcRect/>
          <a:stretch>
            <a:fillRect/>
          </a:stretch>
        </p:blipFill>
        <p:spPr bwMode="auto">
          <a:xfrm>
            <a:off x="2819400" y="4114800"/>
            <a:ext cx="802019" cy="1447799"/>
          </a:xfrm>
          <a:prstGeom prst="rect">
            <a:avLst/>
          </a:prstGeom>
          <a:noFill/>
          <a:ln w="9525">
            <a:noFill/>
            <a:miter lim="800000"/>
            <a:headEnd/>
            <a:tailEnd/>
          </a:ln>
        </p:spPr>
      </p:pic>
      <p:pic>
        <p:nvPicPr>
          <p:cNvPr id="81921" name="Picture 1"/>
          <p:cNvPicPr>
            <a:picLocks noChangeAspect="1" noChangeArrowheads="1"/>
          </p:cNvPicPr>
          <p:nvPr/>
        </p:nvPicPr>
        <p:blipFill>
          <a:blip r:embed="rId6" cstate="print"/>
          <a:srcRect/>
          <a:stretch>
            <a:fillRect/>
          </a:stretch>
        </p:blipFill>
        <p:spPr bwMode="auto">
          <a:xfrm>
            <a:off x="762000" y="3505200"/>
            <a:ext cx="1581150" cy="942975"/>
          </a:xfrm>
          <a:prstGeom prst="rect">
            <a:avLst/>
          </a:prstGeom>
          <a:noFill/>
          <a:ln w="9525">
            <a:noFill/>
            <a:miter lim="800000"/>
            <a:headEnd/>
            <a:tailEnd/>
          </a:ln>
        </p:spPr>
      </p:pic>
      <p:pic>
        <p:nvPicPr>
          <p:cNvPr id="81922" name="Picture 2"/>
          <p:cNvPicPr>
            <a:picLocks noChangeAspect="1" noChangeArrowheads="1"/>
          </p:cNvPicPr>
          <p:nvPr/>
        </p:nvPicPr>
        <p:blipFill>
          <a:blip r:embed="rId7" cstate="print"/>
          <a:srcRect/>
          <a:stretch>
            <a:fillRect/>
          </a:stretch>
        </p:blipFill>
        <p:spPr bwMode="auto">
          <a:xfrm>
            <a:off x="1066800" y="3505200"/>
            <a:ext cx="981075" cy="1009650"/>
          </a:xfrm>
          <a:prstGeom prst="rect">
            <a:avLst/>
          </a:prstGeom>
          <a:noFill/>
          <a:ln w="9525">
            <a:noFill/>
            <a:miter lim="800000"/>
            <a:headEnd/>
            <a:tailEnd/>
          </a:ln>
        </p:spPr>
      </p:pic>
      <p:cxnSp>
        <p:nvCxnSpPr>
          <p:cNvPr id="12" name="直接连接符 11"/>
          <p:cNvCxnSpPr/>
          <p:nvPr/>
        </p:nvCxnSpPr>
        <p:spPr bwMode="auto">
          <a:xfrm flipV="1">
            <a:off x="3429000" y="4191000"/>
            <a:ext cx="609600" cy="457200"/>
          </a:xfrm>
          <a:prstGeom prst="line">
            <a:avLst/>
          </a:prstGeom>
          <a:solidFill>
            <a:schemeClr val="accent1"/>
          </a:solidFill>
          <a:ln w="88900" cap="flat" cmpd="sng" algn="ctr">
            <a:solidFill>
              <a:srgbClr val="FF0000"/>
            </a:solidFill>
            <a:prstDash val="solid"/>
            <a:round/>
            <a:headEnd type="none" w="med" len="med"/>
            <a:tailEnd type="none" w="med" len="med"/>
          </a:ln>
          <a:effectLst/>
        </p:spPr>
      </p:cxnSp>
      <p:cxnSp>
        <p:nvCxnSpPr>
          <p:cNvPr id="13" name="直接连接符 12"/>
          <p:cNvCxnSpPr/>
          <p:nvPr/>
        </p:nvCxnSpPr>
        <p:spPr bwMode="auto">
          <a:xfrm rot="10800000">
            <a:off x="4572000" y="4343400"/>
            <a:ext cx="2057400" cy="1066800"/>
          </a:xfrm>
          <a:prstGeom prst="line">
            <a:avLst/>
          </a:prstGeom>
          <a:solidFill>
            <a:schemeClr val="accent1"/>
          </a:solidFill>
          <a:ln w="12700" cap="flat" cmpd="sng" algn="ctr">
            <a:solidFill>
              <a:srgbClr val="FF0000"/>
            </a:solidFill>
            <a:prstDash val="dash"/>
            <a:round/>
            <a:headEnd type="none" w="med" len="med"/>
            <a:tailEnd type="none" w="med" len="med"/>
          </a:ln>
          <a:effectLst/>
        </p:spPr>
      </p:cxnSp>
      <p:cxnSp>
        <p:nvCxnSpPr>
          <p:cNvPr id="16" name="直接连接符 15"/>
          <p:cNvCxnSpPr/>
          <p:nvPr/>
        </p:nvCxnSpPr>
        <p:spPr bwMode="auto">
          <a:xfrm flipV="1">
            <a:off x="1752600" y="4267200"/>
            <a:ext cx="2286000" cy="1143000"/>
          </a:xfrm>
          <a:prstGeom prst="line">
            <a:avLst/>
          </a:prstGeom>
          <a:solidFill>
            <a:schemeClr val="accent1"/>
          </a:solidFill>
          <a:ln w="12700" cap="flat" cmpd="sng" algn="ctr">
            <a:solidFill>
              <a:srgbClr val="FF0000"/>
            </a:solidFill>
            <a:prstDash val="dash"/>
            <a:round/>
            <a:headEnd type="none" w="med" len="med"/>
            <a:tailEnd type="none" w="med" len="med"/>
          </a:ln>
          <a:effectLst/>
        </p:spPr>
      </p:cxnSp>
      <p:cxnSp>
        <p:nvCxnSpPr>
          <p:cNvPr id="19" name="直接连接符 18"/>
          <p:cNvCxnSpPr/>
          <p:nvPr/>
        </p:nvCxnSpPr>
        <p:spPr bwMode="auto">
          <a:xfrm rot="10800000">
            <a:off x="4572000" y="4343400"/>
            <a:ext cx="685800" cy="228600"/>
          </a:xfrm>
          <a:prstGeom prst="line">
            <a:avLst/>
          </a:prstGeom>
          <a:solidFill>
            <a:schemeClr val="accent1"/>
          </a:solidFill>
          <a:ln w="88900" cap="flat" cmpd="sng" algn="ctr">
            <a:solidFill>
              <a:srgbClr val="FF0000"/>
            </a:solidFill>
            <a:prstDash val="solid"/>
            <a:round/>
            <a:headEnd type="none" w="med" len="med"/>
            <a:tailEnd type="none" w="med" len="med"/>
          </a:ln>
          <a:effectLst/>
        </p:spPr>
      </p:cxnSp>
      <p:pic>
        <p:nvPicPr>
          <p:cNvPr id="22" name="Picture 8"/>
          <p:cNvPicPr>
            <a:picLocks noChangeAspect="1" noChangeArrowheads="1"/>
          </p:cNvPicPr>
          <p:nvPr/>
        </p:nvPicPr>
        <p:blipFill>
          <a:blip r:embed="rId5" cstate="print"/>
          <a:srcRect/>
          <a:stretch>
            <a:fillRect/>
          </a:stretch>
        </p:blipFill>
        <p:spPr bwMode="auto">
          <a:xfrm>
            <a:off x="2819400" y="4114800"/>
            <a:ext cx="802019" cy="1447799"/>
          </a:xfrm>
          <a:prstGeom prst="rect">
            <a:avLst/>
          </a:prstGeom>
          <a:noFill/>
          <a:ln w="9525">
            <a:noFill/>
            <a:miter lim="800000"/>
            <a:headEnd/>
            <a:tailEnd/>
          </a:ln>
        </p:spPr>
      </p:pic>
      <p:cxnSp>
        <p:nvCxnSpPr>
          <p:cNvPr id="23" name="直接连接符 22"/>
          <p:cNvCxnSpPr/>
          <p:nvPr/>
        </p:nvCxnSpPr>
        <p:spPr bwMode="auto">
          <a:xfrm flipV="1">
            <a:off x="3429000" y="4191000"/>
            <a:ext cx="609600" cy="457200"/>
          </a:xfrm>
          <a:prstGeom prst="line">
            <a:avLst/>
          </a:prstGeom>
          <a:solidFill>
            <a:schemeClr val="accent1"/>
          </a:solidFill>
          <a:ln w="88900" cap="flat" cmpd="sng" algn="ctr">
            <a:solidFill>
              <a:srgbClr val="FF0000"/>
            </a:solidFill>
            <a:prstDash val="solid"/>
            <a:round/>
            <a:headEnd type="none" w="med" len="med"/>
            <a:tailEnd type="none" w="med" len="med"/>
          </a:ln>
          <a:effectLst/>
        </p:spPr>
      </p:cxnSp>
      <p:sp>
        <p:nvSpPr>
          <p:cNvPr id="24" name="上箭头 23"/>
          <p:cNvSpPr/>
          <p:nvPr/>
        </p:nvSpPr>
        <p:spPr bwMode="auto">
          <a:xfrm>
            <a:off x="4114800" y="4876800"/>
            <a:ext cx="304800" cy="1143000"/>
          </a:xfrm>
          <a:prstGeom prst="upArrow">
            <a:avLst/>
          </a:prstGeom>
          <a:solidFill>
            <a:schemeClr val="accent1"/>
          </a:solidFill>
          <a:ln w="12700" cap="flat" cmpd="sng" algn="ctr">
            <a:solidFill>
              <a:srgbClr val="0000FF"/>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828675"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smtClean="0">
              <a:ln>
                <a:noFill/>
              </a:ln>
              <a:solidFill>
                <a:schemeClr val="tx1"/>
              </a:solidFill>
              <a:effectLst/>
              <a:latin typeface="Tahoma" pitchFamily="34" charset="0"/>
            </a:endParaRPr>
          </a:p>
        </p:txBody>
      </p:sp>
      <p:sp>
        <p:nvSpPr>
          <p:cNvPr id="21" name="Rectangle 30"/>
          <p:cNvSpPr>
            <a:spLocks noChangeArrowheads="1"/>
          </p:cNvSpPr>
          <p:nvPr/>
        </p:nvSpPr>
        <p:spPr bwMode="auto">
          <a:xfrm>
            <a:off x="4191000" y="6096000"/>
            <a:ext cx="152400" cy="152400"/>
          </a:xfrm>
          <a:prstGeom prst="rect">
            <a:avLst/>
          </a:prstGeom>
          <a:solidFill>
            <a:srgbClr val="0000FF"/>
          </a:solidFill>
          <a:ln w="9525">
            <a:solidFill>
              <a:srgbClr val="0000FF"/>
            </a:solidFill>
            <a:miter lim="800000"/>
            <a:headEnd/>
            <a:tailEnd/>
          </a:ln>
        </p:spPr>
        <p:txBody>
          <a:bodyPr wrap="none" anchor="ctr"/>
          <a:lstStyle/>
          <a:p>
            <a:endParaRPr lang="en-US"/>
          </a:p>
        </p:txBody>
      </p:sp>
      <p:sp>
        <p:nvSpPr>
          <p:cNvPr id="26" name="Rectangle 30"/>
          <p:cNvSpPr>
            <a:spLocks noChangeArrowheads="1"/>
          </p:cNvSpPr>
          <p:nvPr/>
        </p:nvSpPr>
        <p:spPr bwMode="auto">
          <a:xfrm>
            <a:off x="4191000" y="6096000"/>
            <a:ext cx="152400" cy="152400"/>
          </a:xfrm>
          <a:prstGeom prst="rect">
            <a:avLst/>
          </a:prstGeom>
          <a:solidFill>
            <a:srgbClr val="0000FF"/>
          </a:solidFill>
          <a:ln w="9525">
            <a:solidFill>
              <a:srgbClr val="0000FF"/>
            </a:solidFill>
            <a:miter lim="800000"/>
            <a:headEnd/>
            <a:tailEnd/>
          </a:ln>
        </p:spPr>
        <p:txBody>
          <a:bodyPr wrap="none" anchor="ctr"/>
          <a:lstStyle/>
          <a:p>
            <a:endParaRPr lang="en-US"/>
          </a:p>
        </p:txBody>
      </p:sp>
      <p:pic>
        <p:nvPicPr>
          <p:cNvPr id="27" name="Picture 3"/>
          <p:cNvPicPr>
            <a:picLocks noChangeAspect="1" noChangeArrowheads="1"/>
          </p:cNvPicPr>
          <p:nvPr/>
        </p:nvPicPr>
        <p:blipFill>
          <a:blip r:embed="rId3" cstate="print"/>
          <a:srcRect/>
          <a:stretch>
            <a:fillRect/>
          </a:stretch>
        </p:blipFill>
        <p:spPr bwMode="auto">
          <a:xfrm>
            <a:off x="4953000" y="3810000"/>
            <a:ext cx="1432002" cy="1752600"/>
          </a:xfrm>
          <a:prstGeom prst="rect">
            <a:avLst/>
          </a:prstGeom>
          <a:noFill/>
          <a:ln w="9525">
            <a:noFill/>
            <a:miter lim="800000"/>
            <a:headEnd/>
            <a:tailEnd/>
          </a:ln>
        </p:spPr>
      </p:pic>
      <p:cxnSp>
        <p:nvCxnSpPr>
          <p:cNvPr id="28" name="直接连接符 27"/>
          <p:cNvCxnSpPr/>
          <p:nvPr/>
        </p:nvCxnSpPr>
        <p:spPr bwMode="auto">
          <a:xfrm rot="10800000">
            <a:off x="4572000" y="4343400"/>
            <a:ext cx="685800" cy="228600"/>
          </a:xfrm>
          <a:prstGeom prst="line">
            <a:avLst/>
          </a:prstGeom>
          <a:solidFill>
            <a:schemeClr val="accent1"/>
          </a:solidFill>
          <a:ln w="88900" cap="flat" cmpd="sng" algn="ctr">
            <a:solidFill>
              <a:srgbClr val="FF0000"/>
            </a:solidFill>
            <a:prstDash val="solid"/>
            <a:round/>
            <a:headEnd type="none" w="med" len="med"/>
            <a:tailEnd type="none" w="med" len="med"/>
          </a:ln>
          <a:effectLst/>
        </p:spPr>
      </p:cxnSp>
      <p:sp>
        <p:nvSpPr>
          <p:cNvPr id="25" name="Rectangle 30"/>
          <p:cNvSpPr>
            <a:spLocks noChangeArrowheads="1"/>
          </p:cNvSpPr>
          <p:nvPr/>
        </p:nvSpPr>
        <p:spPr bwMode="auto">
          <a:xfrm>
            <a:off x="4191000" y="6096000"/>
            <a:ext cx="152400" cy="152400"/>
          </a:xfrm>
          <a:prstGeom prst="rect">
            <a:avLst/>
          </a:prstGeom>
          <a:solidFill>
            <a:srgbClr val="0000FF"/>
          </a:solidFill>
          <a:ln w="9525">
            <a:solidFill>
              <a:srgbClr val="0000FF"/>
            </a:solidFill>
            <a:miter lim="800000"/>
            <a:headEnd/>
            <a:tailEnd/>
          </a:ln>
        </p:spPr>
        <p:txBody>
          <a:bodyPr wrap="none" anchor="ctr"/>
          <a:lstStyle/>
          <a:p>
            <a:endParaRPr lang="en-US"/>
          </a:p>
        </p:txBody>
      </p:sp>
      <p:sp>
        <p:nvSpPr>
          <p:cNvPr id="29" name="TextBox 28"/>
          <p:cNvSpPr txBox="1"/>
          <p:nvPr/>
        </p:nvSpPr>
        <p:spPr>
          <a:xfrm>
            <a:off x="3810000" y="5616714"/>
            <a:ext cx="1295400" cy="707886"/>
          </a:xfrm>
          <a:prstGeom prst="rect">
            <a:avLst/>
          </a:prstGeom>
          <a:noFill/>
          <a:ln w="0">
            <a:noFill/>
          </a:ln>
        </p:spPr>
        <p:txBody>
          <a:bodyPr wrap="square" rtlCol="0">
            <a:spAutoFit/>
          </a:bodyPr>
          <a:lstStyle/>
          <a:p>
            <a:r>
              <a:rPr lang="en-US" sz="2000" dirty="0" smtClean="0">
                <a:solidFill>
                  <a:srgbClr val="FF0000"/>
                </a:solidFill>
                <a:latin typeface="Times New Roman" pitchFamily="18" charset="0"/>
                <a:cs typeface="Times New Roman" pitchFamily="18" charset="0"/>
              </a:rPr>
              <a:t>Contact frequency</a:t>
            </a:r>
            <a:endParaRPr lang="en-US" sz="2000" dirty="0">
              <a:solidFill>
                <a:srgbClr val="FF0000"/>
              </a:solidFill>
              <a:latin typeface="Times New Roman" pitchFamily="18" charset="0"/>
              <a:cs typeface="Times New Roman" pitchFamily="18" charset="0"/>
            </a:endParaRPr>
          </a:p>
        </p:txBody>
      </p:sp>
      <p:cxnSp>
        <p:nvCxnSpPr>
          <p:cNvPr id="30" name="Straight Connector 29"/>
          <p:cNvCxnSpPr/>
          <p:nvPr/>
        </p:nvCxnSpPr>
        <p:spPr bwMode="auto">
          <a:xfrm rot="16200000" flipH="1">
            <a:off x="3276599" y="4952999"/>
            <a:ext cx="1066802" cy="304803"/>
          </a:xfrm>
          <a:prstGeom prst="line">
            <a:avLst/>
          </a:prstGeom>
          <a:solidFill>
            <a:schemeClr val="accent1"/>
          </a:solidFill>
          <a:ln w="38100" cap="flat" cmpd="sng" algn="ctr">
            <a:solidFill>
              <a:srgbClr val="FF0000"/>
            </a:solidFill>
            <a:prstDash val="solid"/>
            <a:round/>
            <a:headEnd type="none" w="med" len="med"/>
            <a:tailEnd type="none" w="med" len="med"/>
          </a:ln>
          <a:effectLst/>
        </p:spPr>
      </p:cxnSp>
      <p:cxnSp>
        <p:nvCxnSpPr>
          <p:cNvPr id="31" name="Straight Connector 30"/>
          <p:cNvCxnSpPr/>
          <p:nvPr/>
        </p:nvCxnSpPr>
        <p:spPr bwMode="auto">
          <a:xfrm rot="5400000">
            <a:off x="4267200" y="4953000"/>
            <a:ext cx="1066800" cy="304800"/>
          </a:xfrm>
          <a:prstGeom prst="line">
            <a:avLst/>
          </a:prstGeom>
          <a:solidFill>
            <a:schemeClr val="accent1"/>
          </a:solidFill>
          <a:ln w="38100" cap="flat" cmpd="sng" algn="ctr">
            <a:solidFill>
              <a:srgbClr val="FF0000"/>
            </a:solidFill>
            <a:prstDash val="solid"/>
            <a:round/>
            <a:headEnd type="none" w="med" len="med"/>
            <a:tailEnd type="none" w="med" len="med"/>
          </a:ln>
          <a:effectLst/>
        </p:spPr>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blinds(horizontal)">
                                      <p:cBhvr>
                                        <p:cTn id="7" dur="500"/>
                                        <p:tgtEl>
                                          <p:spTgt spid="3">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blinds(horizontal)">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blinds(horizontal)">
                                      <p:cBhvr>
                                        <p:cTn id="17" dur="500"/>
                                        <p:tgtEl>
                                          <p:spTgt spid="12"/>
                                        </p:tgtEl>
                                      </p:cBhvr>
                                    </p:animEffect>
                                  </p:childTnLst>
                                </p:cTn>
                              </p:par>
                              <p:par>
                                <p:cTn id="18" presetID="3" presetClass="entr" presetSubtype="10" fill="hold" nodeType="withEffect">
                                  <p:stCondLst>
                                    <p:cond delay="0"/>
                                  </p:stCondLst>
                                  <p:childTnLst>
                                    <p:set>
                                      <p:cBhvr>
                                        <p:cTn id="19" dur="1" fill="hold">
                                          <p:stCondLst>
                                            <p:cond delay="0"/>
                                          </p:stCondLst>
                                        </p:cTn>
                                        <p:tgtEl>
                                          <p:spTgt spid="5"/>
                                        </p:tgtEl>
                                        <p:attrNameLst>
                                          <p:attrName>style.visibility</p:attrName>
                                        </p:attrNameLst>
                                      </p:cBhvr>
                                      <p:to>
                                        <p:strVal val="visible"/>
                                      </p:to>
                                    </p:set>
                                    <p:animEffect transition="in" filter="blinds(horizontal)">
                                      <p:cBhvr>
                                        <p:cTn id="20" dur="500"/>
                                        <p:tgtEl>
                                          <p:spTgt spid="5"/>
                                        </p:tgtEl>
                                      </p:cBhvr>
                                    </p:animEffect>
                                  </p:childTnLst>
                                </p:cTn>
                              </p:par>
                              <p:par>
                                <p:cTn id="21" presetID="3" presetClass="entr" presetSubtype="10" fill="hold" nodeType="withEffect">
                                  <p:stCondLst>
                                    <p:cond delay="0"/>
                                  </p:stCondLst>
                                  <p:childTnLst>
                                    <p:set>
                                      <p:cBhvr>
                                        <p:cTn id="22" dur="1" fill="hold">
                                          <p:stCondLst>
                                            <p:cond delay="0"/>
                                          </p:stCondLst>
                                        </p:cTn>
                                        <p:tgtEl>
                                          <p:spTgt spid="81922"/>
                                        </p:tgtEl>
                                        <p:attrNameLst>
                                          <p:attrName>style.visibility</p:attrName>
                                        </p:attrNameLst>
                                      </p:cBhvr>
                                      <p:to>
                                        <p:strVal val="visible"/>
                                      </p:to>
                                    </p:set>
                                    <p:animEffect transition="in" filter="blinds(horizontal)">
                                      <p:cBhvr>
                                        <p:cTn id="23" dur="500"/>
                                        <p:tgtEl>
                                          <p:spTgt spid="81922"/>
                                        </p:tgtEl>
                                      </p:cBhvr>
                                    </p:animEffect>
                                  </p:childTnLst>
                                </p:cTn>
                              </p:par>
                              <p:par>
                                <p:cTn id="24" presetID="3" presetClass="entr" presetSubtype="10" fill="hold" nodeType="withEffect">
                                  <p:stCondLst>
                                    <p:cond delay="0"/>
                                  </p:stCondLst>
                                  <p:childTnLst>
                                    <p:set>
                                      <p:cBhvr>
                                        <p:cTn id="25" dur="1" fill="hold">
                                          <p:stCondLst>
                                            <p:cond delay="0"/>
                                          </p:stCondLst>
                                        </p:cTn>
                                        <p:tgtEl>
                                          <p:spTgt spid="108547"/>
                                        </p:tgtEl>
                                        <p:attrNameLst>
                                          <p:attrName>style.visibility</p:attrName>
                                        </p:attrNameLst>
                                      </p:cBhvr>
                                      <p:to>
                                        <p:strVal val="visible"/>
                                      </p:to>
                                    </p:set>
                                    <p:animEffect transition="in" filter="blinds(horizontal)">
                                      <p:cBhvr>
                                        <p:cTn id="26" dur="500"/>
                                        <p:tgtEl>
                                          <p:spTgt spid="108547"/>
                                        </p:tgtEl>
                                      </p:cBhvr>
                                    </p:animEffect>
                                  </p:childTnLst>
                                </p:cTn>
                              </p:par>
                              <p:par>
                                <p:cTn id="27" presetID="3" presetClass="entr" presetSubtype="10" fill="hold" nodeType="withEffect">
                                  <p:stCondLst>
                                    <p:cond delay="0"/>
                                  </p:stCondLst>
                                  <p:childTnLst>
                                    <p:set>
                                      <p:cBhvr>
                                        <p:cTn id="28" dur="1" fill="hold">
                                          <p:stCondLst>
                                            <p:cond delay="0"/>
                                          </p:stCondLst>
                                        </p:cTn>
                                        <p:tgtEl>
                                          <p:spTgt spid="13"/>
                                        </p:tgtEl>
                                        <p:attrNameLst>
                                          <p:attrName>style.visibility</p:attrName>
                                        </p:attrNameLst>
                                      </p:cBhvr>
                                      <p:to>
                                        <p:strVal val="visible"/>
                                      </p:to>
                                    </p:set>
                                    <p:animEffect transition="in" filter="blinds(horizontal)">
                                      <p:cBhvr>
                                        <p:cTn id="29" dur="500"/>
                                        <p:tgtEl>
                                          <p:spTgt spid="13"/>
                                        </p:tgtEl>
                                      </p:cBhvr>
                                    </p:animEffect>
                                  </p:childTnLst>
                                </p:cTn>
                              </p:par>
                              <p:par>
                                <p:cTn id="30" presetID="3" presetClass="entr" presetSubtype="10" fill="hold" nodeType="withEffect">
                                  <p:stCondLst>
                                    <p:cond delay="0"/>
                                  </p:stCondLst>
                                  <p:childTnLst>
                                    <p:set>
                                      <p:cBhvr>
                                        <p:cTn id="31" dur="1" fill="hold">
                                          <p:stCondLst>
                                            <p:cond delay="0"/>
                                          </p:stCondLst>
                                        </p:cTn>
                                        <p:tgtEl>
                                          <p:spTgt spid="31"/>
                                        </p:tgtEl>
                                        <p:attrNameLst>
                                          <p:attrName>style.visibility</p:attrName>
                                        </p:attrNameLst>
                                      </p:cBhvr>
                                      <p:to>
                                        <p:strVal val="visible"/>
                                      </p:to>
                                    </p:set>
                                    <p:animEffect transition="in" filter="blinds(horizontal)">
                                      <p:cBhvr>
                                        <p:cTn id="32" dur="500"/>
                                        <p:tgtEl>
                                          <p:spTgt spid="31"/>
                                        </p:tgtEl>
                                      </p:cBhvr>
                                    </p:animEffect>
                                  </p:childTnLst>
                                </p:cTn>
                              </p:par>
                              <p:par>
                                <p:cTn id="33" presetID="3" presetClass="entr" presetSubtype="10" fill="hold" grpId="1" nodeType="withEffect">
                                  <p:stCondLst>
                                    <p:cond delay="0"/>
                                  </p:stCondLst>
                                  <p:childTnLst>
                                    <p:set>
                                      <p:cBhvr>
                                        <p:cTn id="34" dur="1" fill="hold">
                                          <p:stCondLst>
                                            <p:cond delay="0"/>
                                          </p:stCondLst>
                                        </p:cTn>
                                        <p:tgtEl>
                                          <p:spTgt spid="29"/>
                                        </p:tgtEl>
                                        <p:attrNameLst>
                                          <p:attrName>style.visibility</p:attrName>
                                        </p:attrNameLst>
                                      </p:cBhvr>
                                      <p:to>
                                        <p:strVal val="visible"/>
                                      </p:to>
                                    </p:set>
                                    <p:animEffect transition="in" filter="blinds(horizontal)">
                                      <p:cBhvr>
                                        <p:cTn id="35" dur="500"/>
                                        <p:tgtEl>
                                          <p:spTgt spid="29"/>
                                        </p:tgtEl>
                                      </p:cBhvr>
                                    </p:animEffect>
                                  </p:childTnLst>
                                </p:cTn>
                              </p:par>
                              <p:par>
                                <p:cTn id="36" presetID="3" presetClass="entr" presetSubtype="10" fill="hold" nodeType="withEffect">
                                  <p:stCondLst>
                                    <p:cond delay="0"/>
                                  </p:stCondLst>
                                  <p:childTnLst>
                                    <p:set>
                                      <p:cBhvr>
                                        <p:cTn id="37" dur="1" fill="hold">
                                          <p:stCondLst>
                                            <p:cond delay="0"/>
                                          </p:stCondLst>
                                        </p:cTn>
                                        <p:tgtEl>
                                          <p:spTgt spid="30"/>
                                        </p:tgtEl>
                                        <p:attrNameLst>
                                          <p:attrName>style.visibility</p:attrName>
                                        </p:attrNameLst>
                                      </p:cBhvr>
                                      <p:to>
                                        <p:strVal val="visible"/>
                                      </p:to>
                                    </p:set>
                                    <p:animEffect transition="in" filter="blinds(horizontal)">
                                      <p:cBhvr>
                                        <p:cTn id="38" dur="500"/>
                                        <p:tgtEl>
                                          <p:spTgt spid="30"/>
                                        </p:tgtEl>
                                      </p:cBhvr>
                                    </p:animEffect>
                                  </p:childTnLst>
                                </p:cTn>
                              </p:par>
                            </p:childTnLst>
                          </p:cTn>
                        </p:par>
                      </p:childTnLst>
                    </p:cTn>
                  </p:par>
                  <p:par>
                    <p:cTn id="39" fill="hold">
                      <p:stCondLst>
                        <p:cond delay="indefinite"/>
                      </p:stCondLst>
                      <p:childTnLst>
                        <p:par>
                          <p:cTn id="40" fill="hold">
                            <p:stCondLst>
                              <p:cond delay="0"/>
                            </p:stCondLst>
                            <p:childTnLst>
                              <p:par>
                                <p:cTn id="41" presetID="3" presetClass="exit" presetSubtype="10" fill="hold" nodeType="clickEffect">
                                  <p:stCondLst>
                                    <p:cond delay="0"/>
                                  </p:stCondLst>
                                  <p:childTnLst>
                                    <p:animEffect transition="out" filter="blinds(horizontal)">
                                      <p:cBhvr>
                                        <p:cTn id="42" dur="500"/>
                                        <p:tgtEl>
                                          <p:spTgt spid="81922"/>
                                        </p:tgtEl>
                                      </p:cBhvr>
                                    </p:animEffect>
                                    <p:set>
                                      <p:cBhvr>
                                        <p:cTn id="43" dur="1" fill="hold">
                                          <p:stCondLst>
                                            <p:cond delay="499"/>
                                          </p:stCondLst>
                                        </p:cTn>
                                        <p:tgtEl>
                                          <p:spTgt spid="81922"/>
                                        </p:tgtEl>
                                        <p:attrNameLst>
                                          <p:attrName>style.visibility</p:attrName>
                                        </p:attrNameLst>
                                      </p:cBhvr>
                                      <p:to>
                                        <p:strVal val="hidden"/>
                                      </p:to>
                                    </p:set>
                                  </p:childTnLst>
                                </p:cTn>
                              </p:par>
                              <p:par>
                                <p:cTn id="44" presetID="3" presetClass="entr" presetSubtype="10" fill="hold" nodeType="withEffect">
                                  <p:stCondLst>
                                    <p:cond delay="0"/>
                                  </p:stCondLst>
                                  <p:childTnLst>
                                    <p:set>
                                      <p:cBhvr>
                                        <p:cTn id="45" dur="1" fill="hold">
                                          <p:stCondLst>
                                            <p:cond delay="0"/>
                                          </p:stCondLst>
                                        </p:cTn>
                                        <p:tgtEl>
                                          <p:spTgt spid="81921"/>
                                        </p:tgtEl>
                                        <p:attrNameLst>
                                          <p:attrName>style.visibility</p:attrName>
                                        </p:attrNameLst>
                                      </p:cBhvr>
                                      <p:to>
                                        <p:strVal val="visible"/>
                                      </p:to>
                                    </p:set>
                                    <p:animEffect transition="in" filter="blinds(horizontal)">
                                      <p:cBhvr>
                                        <p:cTn id="46" dur="500"/>
                                        <p:tgtEl>
                                          <p:spTgt spid="81921"/>
                                        </p:tgtEl>
                                      </p:cBhvr>
                                    </p:animEffect>
                                  </p:childTnLst>
                                </p:cTn>
                              </p:par>
                            </p:childTnLst>
                          </p:cTn>
                        </p:par>
                        <p:par>
                          <p:cTn id="47" fill="hold">
                            <p:stCondLst>
                              <p:cond delay="500"/>
                            </p:stCondLst>
                            <p:childTnLst>
                              <p:par>
                                <p:cTn id="48" presetID="56" presetClass="path" presetSubtype="0" accel="50000" decel="50000" fill="hold" nodeType="afterEffect">
                                  <p:stCondLst>
                                    <p:cond delay="0"/>
                                  </p:stCondLst>
                                  <p:childTnLst>
                                    <p:animMotion origin="layout" path="M -3.33333E-6 -4.44444E-6 L -0.19375 0.10556 " pathEditMode="relative" rAng="0" ptsTypes="AA">
                                      <p:cBhvr>
                                        <p:cTn id="49" dur="1000" fill="hold"/>
                                        <p:tgtEl>
                                          <p:spTgt spid="5"/>
                                        </p:tgtEl>
                                        <p:attrNameLst>
                                          <p:attrName>ppt_x</p:attrName>
                                          <p:attrName>ppt_y</p:attrName>
                                        </p:attrNameLst>
                                      </p:cBhvr>
                                      <p:rCtr x="-97" y="53"/>
                                    </p:animMotion>
                                  </p:childTnLst>
                                </p:cTn>
                              </p:par>
                              <p:par>
                                <p:cTn id="50" presetID="64" presetClass="path" presetSubtype="0" accel="50000" decel="50000" fill="hold" nodeType="withEffect">
                                  <p:stCondLst>
                                    <p:cond delay="0"/>
                                  </p:stCondLst>
                                  <p:childTnLst>
                                    <p:animMotion origin="layout" path="M 4.72222E-6 4.44444E-6 L -0.11997 -0.12778 " pathEditMode="relative" rAng="0" ptsTypes="AA">
                                      <p:cBhvr>
                                        <p:cTn id="51" dur="1000" fill="hold"/>
                                        <p:tgtEl>
                                          <p:spTgt spid="108547"/>
                                        </p:tgtEl>
                                        <p:attrNameLst>
                                          <p:attrName>ppt_x</p:attrName>
                                          <p:attrName>ppt_y</p:attrName>
                                        </p:attrNameLst>
                                      </p:cBhvr>
                                      <p:rCtr x="-60" y="-64"/>
                                    </p:animMotion>
                                  </p:childTnLst>
                                </p:cTn>
                              </p:par>
                              <p:par>
                                <p:cTn id="52" presetID="3" presetClass="exit" presetSubtype="10" fill="hold" nodeType="withEffect">
                                  <p:stCondLst>
                                    <p:cond delay="0"/>
                                  </p:stCondLst>
                                  <p:childTnLst>
                                    <p:animEffect transition="out" filter="blinds(horizontal)">
                                      <p:cBhvr>
                                        <p:cTn id="53" dur="500"/>
                                        <p:tgtEl>
                                          <p:spTgt spid="12"/>
                                        </p:tgtEl>
                                      </p:cBhvr>
                                    </p:animEffect>
                                    <p:set>
                                      <p:cBhvr>
                                        <p:cTn id="54" dur="1" fill="hold">
                                          <p:stCondLst>
                                            <p:cond delay="499"/>
                                          </p:stCondLst>
                                        </p:cTn>
                                        <p:tgtEl>
                                          <p:spTgt spid="12"/>
                                        </p:tgtEl>
                                        <p:attrNameLst>
                                          <p:attrName>style.visibility</p:attrName>
                                        </p:attrNameLst>
                                      </p:cBhvr>
                                      <p:to>
                                        <p:strVal val="hidden"/>
                                      </p:to>
                                    </p:set>
                                  </p:childTnLst>
                                </p:cTn>
                              </p:par>
                              <p:par>
                                <p:cTn id="55" presetID="3" presetClass="exit" presetSubtype="10" fill="hold" nodeType="withEffect">
                                  <p:stCondLst>
                                    <p:cond delay="0"/>
                                  </p:stCondLst>
                                  <p:childTnLst>
                                    <p:animEffect transition="out" filter="blinds(horizontal)">
                                      <p:cBhvr>
                                        <p:cTn id="56" dur="500"/>
                                        <p:tgtEl>
                                          <p:spTgt spid="13"/>
                                        </p:tgtEl>
                                      </p:cBhvr>
                                    </p:animEffect>
                                    <p:set>
                                      <p:cBhvr>
                                        <p:cTn id="57" dur="1" fill="hold">
                                          <p:stCondLst>
                                            <p:cond delay="499"/>
                                          </p:stCondLst>
                                        </p:cTn>
                                        <p:tgtEl>
                                          <p:spTgt spid="13"/>
                                        </p:tgtEl>
                                        <p:attrNameLst>
                                          <p:attrName>style.visibility</p:attrName>
                                        </p:attrNameLst>
                                      </p:cBhvr>
                                      <p:to>
                                        <p:strVal val="hidden"/>
                                      </p:to>
                                    </p:set>
                                  </p:childTnLst>
                                </p:cTn>
                              </p:par>
                            </p:childTnLst>
                          </p:cTn>
                        </p:par>
                        <p:par>
                          <p:cTn id="58" fill="hold">
                            <p:stCondLst>
                              <p:cond delay="1500"/>
                            </p:stCondLst>
                            <p:childTnLst>
                              <p:par>
                                <p:cTn id="59" presetID="22" presetClass="entr" presetSubtype="1" fill="hold" nodeType="afterEffect">
                                  <p:stCondLst>
                                    <p:cond delay="0"/>
                                  </p:stCondLst>
                                  <p:childTnLst>
                                    <p:set>
                                      <p:cBhvr>
                                        <p:cTn id="60" dur="1" fill="hold">
                                          <p:stCondLst>
                                            <p:cond delay="0"/>
                                          </p:stCondLst>
                                        </p:cTn>
                                        <p:tgtEl>
                                          <p:spTgt spid="16"/>
                                        </p:tgtEl>
                                        <p:attrNameLst>
                                          <p:attrName>style.visibility</p:attrName>
                                        </p:attrNameLst>
                                      </p:cBhvr>
                                      <p:to>
                                        <p:strVal val="visible"/>
                                      </p:to>
                                    </p:set>
                                    <p:animEffect transition="in" filter="wipe(up)">
                                      <p:cBhvr>
                                        <p:cTn id="61" dur="500"/>
                                        <p:tgtEl>
                                          <p:spTgt spid="16"/>
                                        </p:tgtEl>
                                      </p:cBhvr>
                                    </p:animEffect>
                                  </p:childTnLst>
                                </p:cTn>
                              </p:par>
                              <p:par>
                                <p:cTn id="62" presetID="22" presetClass="entr" presetSubtype="1" fill="hold" nodeType="withEffect">
                                  <p:stCondLst>
                                    <p:cond delay="0"/>
                                  </p:stCondLst>
                                  <p:childTnLst>
                                    <p:set>
                                      <p:cBhvr>
                                        <p:cTn id="63" dur="1" fill="hold">
                                          <p:stCondLst>
                                            <p:cond delay="0"/>
                                          </p:stCondLst>
                                        </p:cTn>
                                        <p:tgtEl>
                                          <p:spTgt spid="19"/>
                                        </p:tgtEl>
                                        <p:attrNameLst>
                                          <p:attrName>style.visibility</p:attrName>
                                        </p:attrNameLst>
                                      </p:cBhvr>
                                      <p:to>
                                        <p:strVal val="visible"/>
                                      </p:to>
                                    </p:set>
                                    <p:animEffect transition="in" filter="wipe(up)">
                                      <p:cBhvr>
                                        <p:cTn id="64" dur="500"/>
                                        <p:tgtEl>
                                          <p:spTgt spid="19"/>
                                        </p:tgtEl>
                                      </p:cBhvr>
                                    </p:animEffect>
                                  </p:childTnLst>
                                </p:cTn>
                              </p:par>
                            </p:childTnLst>
                          </p:cTn>
                        </p:par>
                      </p:childTnLst>
                    </p:cTn>
                  </p:par>
                  <p:par>
                    <p:cTn id="65" fill="hold">
                      <p:stCondLst>
                        <p:cond delay="indefinite"/>
                      </p:stCondLst>
                      <p:childTnLst>
                        <p:par>
                          <p:cTn id="66" fill="hold">
                            <p:stCondLst>
                              <p:cond delay="0"/>
                            </p:stCondLst>
                            <p:childTnLst>
                              <p:par>
                                <p:cTn id="67" presetID="3" presetClass="exit" presetSubtype="10" fill="hold" nodeType="clickEffect">
                                  <p:stCondLst>
                                    <p:cond delay="0"/>
                                  </p:stCondLst>
                                  <p:childTnLst>
                                    <p:animEffect transition="out" filter="blinds(horizontal)">
                                      <p:cBhvr>
                                        <p:cTn id="68" dur="500"/>
                                        <p:tgtEl>
                                          <p:spTgt spid="5"/>
                                        </p:tgtEl>
                                      </p:cBhvr>
                                    </p:animEffect>
                                    <p:set>
                                      <p:cBhvr>
                                        <p:cTn id="69" dur="1" fill="hold">
                                          <p:stCondLst>
                                            <p:cond delay="499"/>
                                          </p:stCondLst>
                                        </p:cTn>
                                        <p:tgtEl>
                                          <p:spTgt spid="5"/>
                                        </p:tgtEl>
                                        <p:attrNameLst>
                                          <p:attrName>style.visibility</p:attrName>
                                        </p:attrNameLst>
                                      </p:cBhvr>
                                      <p:to>
                                        <p:strVal val="hidden"/>
                                      </p:to>
                                    </p:set>
                                  </p:childTnLst>
                                </p:cTn>
                              </p:par>
                              <p:par>
                                <p:cTn id="70" presetID="3" presetClass="exit" presetSubtype="10" fill="hold" nodeType="withEffect">
                                  <p:stCondLst>
                                    <p:cond delay="0"/>
                                  </p:stCondLst>
                                  <p:childTnLst>
                                    <p:animEffect transition="out" filter="blinds(horizontal)">
                                      <p:cBhvr>
                                        <p:cTn id="71" dur="500"/>
                                        <p:tgtEl>
                                          <p:spTgt spid="108547"/>
                                        </p:tgtEl>
                                      </p:cBhvr>
                                    </p:animEffect>
                                    <p:set>
                                      <p:cBhvr>
                                        <p:cTn id="72" dur="1" fill="hold">
                                          <p:stCondLst>
                                            <p:cond delay="499"/>
                                          </p:stCondLst>
                                        </p:cTn>
                                        <p:tgtEl>
                                          <p:spTgt spid="108547"/>
                                        </p:tgtEl>
                                        <p:attrNameLst>
                                          <p:attrName>style.visibility</p:attrName>
                                        </p:attrNameLst>
                                      </p:cBhvr>
                                      <p:to>
                                        <p:strVal val="hidden"/>
                                      </p:to>
                                    </p:set>
                                  </p:childTnLst>
                                </p:cTn>
                              </p:par>
                              <p:par>
                                <p:cTn id="73" presetID="3" presetClass="exit" presetSubtype="10" fill="hold" nodeType="withEffect">
                                  <p:stCondLst>
                                    <p:cond delay="0"/>
                                  </p:stCondLst>
                                  <p:childTnLst>
                                    <p:animEffect transition="out" filter="blinds(horizontal)">
                                      <p:cBhvr>
                                        <p:cTn id="74" dur="500"/>
                                        <p:tgtEl>
                                          <p:spTgt spid="16"/>
                                        </p:tgtEl>
                                      </p:cBhvr>
                                    </p:animEffect>
                                    <p:set>
                                      <p:cBhvr>
                                        <p:cTn id="75" dur="1" fill="hold">
                                          <p:stCondLst>
                                            <p:cond delay="499"/>
                                          </p:stCondLst>
                                        </p:cTn>
                                        <p:tgtEl>
                                          <p:spTgt spid="16"/>
                                        </p:tgtEl>
                                        <p:attrNameLst>
                                          <p:attrName>style.visibility</p:attrName>
                                        </p:attrNameLst>
                                      </p:cBhvr>
                                      <p:to>
                                        <p:strVal val="hidden"/>
                                      </p:to>
                                    </p:set>
                                  </p:childTnLst>
                                </p:cTn>
                              </p:par>
                              <p:par>
                                <p:cTn id="76" presetID="3" presetClass="exit" presetSubtype="10" fill="hold" nodeType="withEffect">
                                  <p:stCondLst>
                                    <p:cond delay="0"/>
                                  </p:stCondLst>
                                  <p:childTnLst>
                                    <p:animEffect transition="out" filter="blinds(horizontal)">
                                      <p:cBhvr>
                                        <p:cTn id="77" dur="500"/>
                                        <p:tgtEl>
                                          <p:spTgt spid="19"/>
                                        </p:tgtEl>
                                      </p:cBhvr>
                                    </p:animEffect>
                                    <p:set>
                                      <p:cBhvr>
                                        <p:cTn id="78" dur="1" fill="hold">
                                          <p:stCondLst>
                                            <p:cond delay="499"/>
                                          </p:stCondLst>
                                        </p:cTn>
                                        <p:tgtEl>
                                          <p:spTgt spid="19"/>
                                        </p:tgtEl>
                                        <p:attrNameLst>
                                          <p:attrName>style.visibility</p:attrName>
                                        </p:attrNameLst>
                                      </p:cBhvr>
                                      <p:to>
                                        <p:strVal val="hidden"/>
                                      </p:to>
                                    </p:set>
                                  </p:childTnLst>
                                </p:cTn>
                              </p:par>
                              <p:par>
                                <p:cTn id="79" presetID="3" presetClass="entr" presetSubtype="10" fill="hold" nodeType="withEffect">
                                  <p:stCondLst>
                                    <p:cond delay="0"/>
                                  </p:stCondLst>
                                  <p:childTnLst>
                                    <p:set>
                                      <p:cBhvr>
                                        <p:cTn id="80" dur="1" fill="hold">
                                          <p:stCondLst>
                                            <p:cond delay="0"/>
                                          </p:stCondLst>
                                        </p:cTn>
                                        <p:tgtEl>
                                          <p:spTgt spid="81922"/>
                                        </p:tgtEl>
                                        <p:attrNameLst>
                                          <p:attrName>style.visibility</p:attrName>
                                        </p:attrNameLst>
                                      </p:cBhvr>
                                      <p:to>
                                        <p:strVal val="visible"/>
                                      </p:to>
                                    </p:set>
                                    <p:animEffect transition="in" filter="blinds(horizontal)">
                                      <p:cBhvr>
                                        <p:cTn id="81" dur="500"/>
                                        <p:tgtEl>
                                          <p:spTgt spid="81922"/>
                                        </p:tgtEl>
                                      </p:cBhvr>
                                    </p:animEffect>
                                  </p:childTnLst>
                                </p:cTn>
                              </p:par>
                              <p:par>
                                <p:cTn id="82" presetID="3" presetClass="exit" presetSubtype="10" fill="hold" nodeType="withEffect">
                                  <p:stCondLst>
                                    <p:cond delay="0"/>
                                  </p:stCondLst>
                                  <p:childTnLst>
                                    <p:animEffect transition="out" filter="blinds(horizontal)">
                                      <p:cBhvr>
                                        <p:cTn id="83" dur="500"/>
                                        <p:tgtEl>
                                          <p:spTgt spid="81921"/>
                                        </p:tgtEl>
                                      </p:cBhvr>
                                    </p:animEffect>
                                    <p:set>
                                      <p:cBhvr>
                                        <p:cTn id="84" dur="1" fill="hold">
                                          <p:stCondLst>
                                            <p:cond delay="499"/>
                                          </p:stCondLst>
                                        </p:cTn>
                                        <p:tgtEl>
                                          <p:spTgt spid="81921"/>
                                        </p:tgtEl>
                                        <p:attrNameLst>
                                          <p:attrName>style.visibility</p:attrName>
                                        </p:attrNameLst>
                                      </p:cBhvr>
                                      <p:to>
                                        <p:strVal val="hidden"/>
                                      </p:to>
                                    </p:set>
                                  </p:childTnLst>
                                </p:cTn>
                              </p:par>
                              <p:par>
                                <p:cTn id="85" presetID="3" presetClass="entr" presetSubtype="10" fill="hold" grpId="0" nodeType="withEffect">
                                  <p:stCondLst>
                                    <p:cond delay="0"/>
                                  </p:stCondLst>
                                  <p:childTnLst>
                                    <p:set>
                                      <p:cBhvr>
                                        <p:cTn id="86" dur="1" fill="hold">
                                          <p:stCondLst>
                                            <p:cond delay="0"/>
                                          </p:stCondLst>
                                        </p:cTn>
                                        <p:tgtEl>
                                          <p:spTgt spid="21"/>
                                        </p:tgtEl>
                                        <p:attrNameLst>
                                          <p:attrName>style.visibility</p:attrName>
                                        </p:attrNameLst>
                                      </p:cBhvr>
                                      <p:to>
                                        <p:strVal val="visible"/>
                                      </p:to>
                                    </p:set>
                                    <p:animEffect transition="in" filter="blinds(horizontal)">
                                      <p:cBhvr>
                                        <p:cTn id="87" dur="500"/>
                                        <p:tgtEl>
                                          <p:spTgt spid="21"/>
                                        </p:tgtEl>
                                      </p:cBhvr>
                                    </p:animEffect>
                                  </p:childTnLst>
                                </p:cTn>
                              </p:par>
                              <p:par>
                                <p:cTn id="88" presetID="3" presetClass="entr" presetSubtype="10" fill="hold" grpId="0" nodeType="withEffect">
                                  <p:stCondLst>
                                    <p:cond delay="0"/>
                                  </p:stCondLst>
                                  <p:childTnLst>
                                    <p:set>
                                      <p:cBhvr>
                                        <p:cTn id="89" dur="1" fill="hold">
                                          <p:stCondLst>
                                            <p:cond delay="0"/>
                                          </p:stCondLst>
                                        </p:cTn>
                                        <p:tgtEl>
                                          <p:spTgt spid="25"/>
                                        </p:tgtEl>
                                        <p:attrNameLst>
                                          <p:attrName>style.visibility</p:attrName>
                                        </p:attrNameLst>
                                      </p:cBhvr>
                                      <p:to>
                                        <p:strVal val="visible"/>
                                      </p:to>
                                    </p:set>
                                    <p:animEffect transition="in" filter="blinds(horizontal)">
                                      <p:cBhvr>
                                        <p:cTn id="90" dur="500"/>
                                        <p:tgtEl>
                                          <p:spTgt spid="25"/>
                                        </p:tgtEl>
                                      </p:cBhvr>
                                    </p:animEffect>
                                  </p:childTnLst>
                                </p:cTn>
                              </p:par>
                              <p:par>
                                <p:cTn id="91" presetID="3" presetClass="entr" presetSubtype="10" fill="hold" grpId="0" nodeType="withEffect">
                                  <p:stCondLst>
                                    <p:cond delay="0"/>
                                  </p:stCondLst>
                                  <p:childTnLst>
                                    <p:set>
                                      <p:cBhvr>
                                        <p:cTn id="92" dur="1" fill="hold">
                                          <p:stCondLst>
                                            <p:cond delay="0"/>
                                          </p:stCondLst>
                                        </p:cTn>
                                        <p:tgtEl>
                                          <p:spTgt spid="26"/>
                                        </p:tgtEl>
                                        <p:attrNameLst>
                                          <p:attrName>style.visibility</p:attrName>
                                        </p:attrNameLst>
                                      </p:cBhvr>
                                      <p:to>
                                        <p:strVal val="visible"/>
                                      </p:to>
                                    </p:set>
                                    <p:animEffect transition="in" filter="blinds(horizontal)">
                                      <p:cBhvr>
                                        <p:cTn id="93" dur="500"/>
                                        <p:tgtEl>
                                          <p:spTgt spid="26"/>
                                        </p:tgtEl>
                                      </p:cBhvr>
                                    </p:animEffect>
                                  </p:childTnLst>
                                </p:cTn>
                              </p:par>
                              <p:par>
                                <p:cTn id="94" presetID="3" presetClass="exit" presetSubtype="10" fill="hold" nodeType="withEffect">
                                  <p:stCondLst>
                                    <p:cond delay="0"/>
                                  </p:stCondLst>
                                  <p:childTnLst>
                                    <p:animEffect transition="out" filter="blinds(horizontal)">
                                      <p:cBhvr>
                                        <p:cTn id="95" dur="500"/>
                                        <p:tgtEl>
                                          <p:spTgt spid="30"/>
                                        </p:tgtEl>
                                      </p:cBhvr>
                                    </p:animEffect>
                                    <p:set>
                                      <p:cBhvr>
                                        <p:cTn id="96" dur="1" fill="hold">
                                          <p:stCondLst>
                                            <p:cond delay="499"/>
                                          </p:stCondLst>
                                        </p:cTn>
                                        <p:tgtEl>
                                          <p:spTgt spid="30"/>
                                        </p:tgtEl>
                                        <p:attrNameLst>
                                          <p:attrName>style.visibility</p:attrName>
                                        </p:attrNameLst>
                                      </p:cBhvr>
                                      <p:to>
                                        <p:strVal val="hidden"/>
                                      </p:to>
                                    </p:set>
                                  </p:childTnLst>
                                </p:cTn>
                              </p:par>
                              <p:par>
                                <p:cTn id="97" presetID="3" presetClass="exit" presetSubtype="10" fill="hold" nodeType="withEffect">
                                  <p:stCondLst>
                                    <p:cond delay="0"/>
                                  </p:stCondLst>
                                  <p:childTnLst>
                                    <p:animEffect transition="out" filter="blinds(horizontal)">
                                      <p:cBhvr>
                                        <p:cTn id="98" dur="500"/>
                                        <p:tgtEl>
                                          <p:spTgt spid="31"/>
                                        </p:tgtEl>
                                      </p:cBhvr>
                                    </p:animEffect>
                                    <p:set>
                                      <p:cBhvr>
                                        <p:cTn id="99" dur="1" fill="hold">
                                          <p:stCondLst>
                                            <p:cond delay="499"/>
                                          </p:stCondLst>
                                        </p:cTn>
                                        <p:tgtEl>
                                          <p:spTgt spid="31"/>
                                        </p:tgtEl>
                                        <p:attrNameLst>
                                          <p:attrName>style.visibility</p:attrName>
                                        </p:attrNameLst>
                                      </p:cBhvr>
                                      <p:to>
                                        <p:strVal val="hidden"/>
                                      </p:to>
                                    </p:set>
                                  </p:childTnLst>
                                </p:cTn>
                              </p:par>
                              <p:par>
                                <p:cTn id="100" presetID="3" presetClass="exit" presetSubtype="10" fill="hold" grpId="2" nodeType="withEffect">
                                  <p:stCondLst>
                                    <p:cond delay="0"/>
                                  </p:stCondLst>
                                  <p:childTnLst>
                                    <p:animEffect transition="out" filter="blinds(horizontal)">
                                      <p:cBhvr>
                                        <p:cTn id="101" dur="500"/>
                                        <p:tgtEl>
                                          <p:spTgt spid="29"/>
                                        </p:tgtEl>
                                      </p:cBhvr>
                                    </p:animEffect>
                                    <p:set>
                                      <p:cBhvr>
                                        <p:cTn id="102" dur="1" fill="hold">
                                          <p:stCondLst>
                                            <p:cond delay="499"/>
                                          </p:stCondLst>
                                        </p:cTn>
                                        <p:tgtEl>
                                          <p:spTgt spid="29"/>
                                        </p:tgtEl>
                                        <p:attrNameLst>
                                          <p:attrName>style.visibility</p:attrName>
                                        </p:attrNameLst>
                                      </p:cBhvr>
                                      <p:to>
                                        <p:strVal val="hidden"/>
                                      </p:to>
                                    </p:set>
                                  </p:childTnLst>
                                </p:cTn>
                              </p:par>
                            </p:childTnLst>
                          </p:cTn>
                        </p:par>
                        <p:par>
                          <p:cTn id="103" fill="hold">
                            <p:stCondLst>
                              <p:cond delay="500"/>
                            </p:stCondLst>
                            <p:childTnLst>
                              <p:par>
                                <p:cTn id="104" presetID="22" presetClass="entr" presetSubtype="4" fill="hold" grpId="0" nodeType="afterEffect">
                                  <p:stCondLst>
                                    <p:cond delay="0"/>
                                  </p:stCondLst>
                                  <p:childTnLst>
                                    <p:set>
                                      <p:cBhvr>
                                        <p:cTn id="105" dur="1" fill="hold">
                                          <p:stCondLst>
                                            <p:cond delay="0"/>
                                          </p:stCondLst>
                                        </p:cTn>
                                        <p:tgtEl>
                                          <p:spTgt spid="24"/>
                                        </p:tgtEl>
                                        <p:attrNameLst>
                                          <p:attrName>style.visibility</p:attrName>
                                        </p:attrNameLst>
                                      </p:cBhvr>
                                      <p:to>
                                        <p:strVal val="visible"/>
                                      </p:to>
                                    </p:set>
                                    <p:animEffect transition="in" filter="wipe(down)">
                                      <p:cBhvr>
                                        <p:cTn id="106" dur="500"/>
                                        <p:tgtEl>
                                          <p:spTgt spid="24"/>
                                        </p:tgtEl>
                                      </p:cBhvr>
                                    </p:animEffect>
                                  </p:childTnLst>
                                </p:cTn>
                              </p:par>
                            </p:childTnLst>
                          </p:cTn>
                        </p:par>
                      </p:childTnLst>
                    </p:cTn>
                  </p:par>
                  <p:par>
                    <p:cTn id="107" fill="hold">
                      <p:stCondLst>
                        <p:cond delay="indefinite"/>
                      </p:stCondLst>
                      <p:childTnLst>
                        <p:par>
                          <p:cTn id="108" fill="hold">
                            <p:stCondLst>
                              <p:cond delay="0"/>
                            </p:stCondLst>
                            <p:childTnLst>
                              <p:par>
                                <p:cTn id="109" presetID="3" presetClass="entr" presetSubtype="10" fill="hold" nodeType="clickEffect">
                                  <p:stCondLst>
                                    <p:cond delay="0"/>
                                  </p:stCondLst>
                                  <p:childTnLst>
                                    <p:set>
                                      <p:cBhvr>
                                        <p:cTn id="110" dur="1" fill="hold">
                                          <p:stCondLst>
                                            <p:cond delay="0"/>
                                          </p:stCondLst>
                                        </p:cTn>
                                        <p:tgtEl>
                                          <p:spTgt spid="22"/>
                                        </p:tgtEl>
                                        <p:attrNameLst>
                                          <p:attrName>style.visibility</p:attrName>
                                        </p:attrNameLst>
                                      </p:cBhvr>
                                      <p:to>
                                        <p:strVal val="visible"/>
                                      </p:to>
                                    </p:set>
                                    <p:animEffect transition="in" filter="blinds(horizontal)">
                                      <p:cBhvr>
                                        <p:cTn id="111" dur="500"/>
                                        <p:tgtEl>
                                          <p:spTgt spid="22"/>
                                        </p:tgtEl>
                                      </p:cBhvr>
                                    </p:animEffect>
                                  </p:childTnLst>
                                </p:cTn>
                              </p:par>
                              <p:par>
                                <p:cTn id="112" presetID="3" presetClass="entr" presetSubtype="10" fill="hold" nodeType="withEffect">
                                  <p:stCondLst>
                                    <p:cond delay="0"/>
                                  </p:stCondLst>
                                  <p:childTnLst>
                                    <p:set>
                                      <p:cBhvr>
                                        <p:cTn id="113" dur="1" fill="hold">
                                          <p:stCondLst>
                                            <p:cond delay="0"/>
                                          </p:stCondLst>
                                        </p:cTn>
                                        <p:tgtEl>
                                          <p:spTgt spid="23"/>
                                        </p:tgtEl>
                                        <p:attrNameLst>
                                          <p:attrName>style.visibility</p:attrName>
                                        </p:attrNameLst>
                                      </p:cBhvr>
                                      <p:to>
                                        <p:strVal val="visible"/>
                                      </p:to>
                                    </p:set>
                                    <p:animEffect transition="in" filter="blinds(horizontal)">
                                      <p:cBhvr>
                                        <p:cTn id="114" dur="500"/>
                                        <p:tgtEl>
                                          <p:spTgt spid="23"/>
                                        </p:tgtEl>
                                      </p:cBhvr>
                                    </p:animEffect>
                                  </p:childTnLst>
                                </p:cTn>
                              </p:par>
                            </p:childTnLst>
                          </p:cTn>
                        </p:par>
                        <p:par>
                          <p:cTn id="115" fill="hold">
                            <p:stCondLst>
                              <p:cond delay="500"/>
                            </p:stCondLst>
                            <p:childTnLst>
                              <p:par>
                                <p:cTn id="116" presetID="64" presetClass="path" presetSubtype="0" accel="50000" decel="50000" fill="hold" grpId="3" nodeType="afterEffect">
                                  <p:stCondLst>
                                    <p:cond delay="0"/>
                                  </p:stCondLst>
                                  <p:childTnLst>
                                    <p:animMotion origin="layout" path="M 3.33333E-6 1.11111E-6 L -0.08334 -0.21111 " pathEditMode="relative" rAng="0" ptsTypes="AA">
                                      <p:cBhvr>
                                        <p:cTn id="117" dur="1000" fill="hold"/>
                                        <p:tgtEl>
                                          <p:spTgt spid="21"/>
                                        </p:tgtEl>
                                        <p:attrNameLst>
                                          <p:attrName>ppt_x</p:attrName>
                                          <p:attrName>ppt_y</p:attrName>
                                        </p:attrNameLst>
                                      </p:cBhvr>
                                      <p:rCtr x="-42" y="-106"/>
                                    </p:animMotion>
                                  </p:childTnLst>
                                </p:cTn>
                              </p:par>
                            </p:childTnLst>
                          </p:cTn>
                        </p:par>
                        <p:par>
                          <p:cTn id="118" fill="hold">
                            <p:stCondLst>
                              <p:cond delay="1500"/>
                            </p:stCondLst>
                            <p:childTnLst>
                              <p:par>
                                <p:cTn id="119" presetID="64" presetClass="path" presetSubtype="0" accel="50000" decel="50000" fill="hold" grpId="4" nodeType="afterEffect">
                                  <p:stCondLst>
                                    <p:cond delay="0"/>
                                  </p:stCondLst>
                                  <p:childTnLst>
                                    <p:animMotion origin="layout" path="M -0.08334 -0.21111 L -0.03334 -0.25556 " pathEditMode="relative" rAng="0" ptsTypes="AA">
                                      <p:cBhvr>
                                        <p:cTn id="120" dur="1000" fill="hold"/>
                                        <p:tgtEl>
                                          <p:spTgt spid="21"/>
                                        </p:tgtEl>
                                        <p:attrNameLst>
                                          <p:attrName>ppt_x</p:attrName>
                                          <p:attrName>ppt_y</p:attrName>
                                        </p:attrNameLst>
                                      </p:cBhvr>
                                      <p:rCtr x="25" y="-22"/>
                                    </p:animMotion>
                                  </p:childTnLst>
                                </p:cTn>
                              </p:par>
                            </p:childTnLst>
                          </p:cTn>
                        </p:par>
                      </p:childTnLst>
                    </p:cTn>
                  </p:par>
                  <p:par>
                    <p:cTn id="121" fill="hold">
                      <p:stCondLst>
                        <p:cond delay="indefinite"/>
                      </p:stCondLst>
                      <p:childTnLst>
                        <p:par>
                          <p:cTn id="122" fill="hold">
                            <p:stCondLst>
                              <p:cond delay="0"/>
                            </p:stCondLst>
                            <p:childTnLst>
                              <p:par>
                                <p:cTn id="123" presetID="3" presetClass="exit" presetSubtype="10" fill="hold" nodeType="clickEffect">
                                  <p:stCondLst>
                                    <p:cond delay="0"/>
                                  </p:stCondLst>
                                  <p:childTnLst>
                                    <p:animEffect transition="out" filter="blinds(horizontal)">
                                      <p:cBhvr>
                                        <p:cTn id="124" dur="500"/>
                                        <p:tgtEl>
                                          <p:spTgt spid="81922"/>
                                        </p:tgtEl>
                                      </p:cBhvr>
                                    </p:animEffect>
                                    <p:set>
                                      <p:cBhvr>
                                        <p:cTn id="125" dur="1" fill="hold">
                                          <p:stCondLst>
                                            <p:cond delay="499"/>
                                          </p:stCondLst>
                                        </p:cTn>
                                        <p:tgtEl>
                                          <p:spTgt spid="81922"/>
                                        </p:tgtEl>
                                        <p:attrNameLst>
                                          <p:attrName>style.visibility</p:attrName>
                                        </p:attrNameLst>
                                      </p:cBhvr>
                                      <p:to>
                                        <p:strVal val="hidden"/>
                                      </p:to>
                                    </p:set>
                                  </p:childTnLst>
                                </p:cTn>
                              </p:par>
                              <p:par>
                                <p:cTn id="126" presetID="3" presetClass="entr" presetSubtype="10" fill="hold" nodeType="withEffect">
                                  <p:stCondLst>
                                    <p:cond delay="0"/>
                                  </p:stCondLst>
                                  <p:childTnLst>
                                    <p:set>
                                      <p:cBhvr>
                                        <p:cTn id="127" dur="1" fill="hold">
                                          <p:stCondLst>
                                            <p:cond delay="0"/>
                                          </p:stCondLst>
                                        </p:cTn>
                                        <p:tgtEl>
                                          <p:spTgt spid="81921"/>
                                        </p:tgtEl>
                                        <p:attrNameLst>
                                          <p:attrName>style.visibility</p:attrName>
                                        </p:attrNameLst>
                                      </p:cBhvr>
                                      <p:to>
                                        <p:strVal val="visible"/>
                                      </p:to>
                                    </p:set>
                                    <p:animEffect transition="in" filter="blinds(horizontal)">
                                      <p:cBhvr>
                                        <p:cTn id="128" dur="500"/>
                                        <p:tgtEl>
                                          <p:spTgt spid="81921"/>
                                        </p:tgtEl>
                                      </p:cBhvr>
                                    </p:animEffect>
                                  </p:childTnLst>
                                </p:cTn>
                              </p:par>
                            </p:childTnLst>
                          </p:cTn>
                        </p:par>
                        <p:par>
                          <p:cTn id="129" fill="hold">
                            <p:stCondLst>
                              <p:cond delay="500"/>
                            </p:stCondLst>
                            <p:childTnLst>
                              <p:par>
                                <p:cTn id="130" presetID="3" presetClass="exit" presetSubtype="10" fill="hold" nodeType="afterEffect">
                                  <p:stCondLst>
                                    <p:cond delay="0"/>
                                  </p:stCondLst>
                                  <p:childTnLst>
                                    <p:animEffect transition="out" filter="blinds(horizontal)">
                                      <p:cBhvr>
                                        <p:cTn id="131" dur="500"/>
                                        <p:tgtEl>
                                          <p:spTgt spid="23"/>
                                        </p:tgtEl>
                                      </p:cBhvr>
                                    </p:animEffect>
                                    <p:set>
                                      <p:cBhvr>
                                        <p:cTn id="132" dur="1" fill="hold">
                                          <p:stCondLst>
                                            <p:cond delay="499"/>
                                          </p:stCondLst>
                                        </p:cTn>
                                        <p:tgtEl>
                                          <p:spTgt spid="23"/>
                                        </p:tgtEl>
                                        <p:attrNameLst>
                                          <p:attrName>style.visibility</p:attrName>
                                        </p:attrNameLst>
                                      </p:cBhvr>
                                      <p:to>
                                        <p:strVal val="hidden"/>
                                      </p:to>
                                    </p:set>
                                  </p:childTnLst>
                                </p:cTn>
                              </p:par>
                              <p:par>
                                <p:cTn id="133" presetID="3" presetClass="exit" presetSubtype="10" fill="hold" nodeType="withEffect">
                                  <p:stCondLst>
                                    <p:cond delay="0"/>
                                  </p:stCondLst>
                                  <p:childTnLst>
                                    <p:animEffect transition="out" filter="blinds(horizontal)">
                                      <p:cBhvr>
                                        <p:cTn id="134" dur="500"/>
                                        <p:tgtEl>
                                          <p:spTgt spid="22"/>
                                        </p:tgtEl>
                                      </p:cBhvr>
                                    </p:animEffect>
                                    <p:set>
                                      <p:cBhvr>
                                        <p:cTn id="135" dur="1" fill="hold">
                                          <p:stCondLst>
                                            <p:cond delay="499"/>
                                          </p:stCondLst>
                                        </p:cTn>
                                        <p:tgtEl>
                                          <p:spTgt spid="22"/>
                                        </p:tgtEl>
                                        <p:attrNameLst>
                                          <p:attrName>style.visibility</p:attrName>
                                        </p:attrNameLst>
                                      </p:cBhvr>
                                      <p:to>
                                        <p:strVal val="hidden"/>
                                      </p:to>
                                    </p:set>
                                  </p:childTnLst>
                                </p:cTn>
                              </p:par>
                              <p:par>
                                <p:cTn id="136" presetID="3" presetClass="exit" presetSubtype="10" fill="hold" grpId="2" nodeType="withEffect">
                                  <p:stCondLst>
                                    <p:cond delay="0"/>
                                  </p:stCondLst>
                                  <p:childTnLst>
                                    <p:animEffect transition="out" filter="blinds(horizontal)">
                                      <p:cBhvr>
                                        <p:cTn id="137" dur="500"/>
                                        <p:tgtEl>
                                          <p:spTgt spid="21"/>
                                        </p:tgtEl>
                                      </p:cBhvr>
                                    </p:animEffect>
                                    <p:set>
                                      <p:cBhvr>
                                        <p:cTn id="138" dur="1" fill="hold">
                                          <p:stCondLst>
                                            <p:cond delay="499"/>
                                          </p:stCondLst>
                                        </p:cTn>
                                        <p:tgtEl>
                                          <p:spTgt spid="21"/>
                                        </p:tgtEl>
                                        <p:attrNameLst>
                                          <p:attrName>style.visibility</p:attrName>
                                        </p:attrNameLst>
                                      </p:cBhvr>
                                      <p:to>
                                        <p:strVal val="hidden"/>
                                      </p:to>
                                    </p:set>
                                  </p:childTnLst>
                                </p:cTn>
                              </p:par>
                            </p:childTnLst>
                          </p:cTn>
                        </p:par>
                        <p:par>
                          <p:cTn id="139" fill="hold">
                            <p:stCondLst>
                              <p:cond delay="1000"/>
                            </p:stCondLst>
                            <p:childTnLst>
                              <p:par>
                                <p:cTn id="140" presetID="22" presetClass="entr" presetSubtype="1" fill="hold" nodeType="afterEffect">
                                  <p:stCondLst>
                                    <p:cond delay="0"/>
                                  </p:stCondLst>
                                  <p:childTnLst>
                                    <p:set>
                                      <p:cBhvr>
                                        <p:cTn id="141" dur="1" fill="hold">
                                          <p:stCondLst>
                                            <p:cond delay="0"/>
                                          </p:stCondLst>
                                        </p:cTn>
                                        <p:tgtEl>
                                          <p:spTgt spid="28"/>
                                        </p:tgtEl>
                                        <p:attrNameLst>
                                          <p:attrName>style.visibility</p:attrName>
                                        </p:attrNameLst>
                                      </p:cBhvr>
                                      <p:to>
                                        <p:strVal val="visible"/>
                                      </p:to>
                                    </p:set>
                                    <p:animEffect transition="in" filter="wipe(up)">
                                      <p:cBhvr>
                                        <p:cTn id="142" dur="500"/>
                                        <p:tgtEl>
                                          <p:spTgt spid="28"/>
                                        </p:tgtEl>
                                      </p:cBhvr>
                                    </p:animEffect>
                                  </p:childTnLst>
                                </p:cTn>
                              </p:par>
                              <p:par>
                                <p:cTn id="143" presetID="3" presetClass="entr" presetSubtype="10" fill="hold" nodeType="with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blinds(horizontal)">
                                      <p:cBhvr>
                                        <p:cTn id="145" dur="500"/>
                                        <p:tgtEl>
                                          <p:spTgt spid="27"/>
                                        </p:tgtEl>
                                      </p:cBhvr>
                                    </p:animEffect>
                                  </p:childTnLst>
                                </p:cTn>
                              </p:par>
                            </p:childTnLst>
                          </p:cTn>
                        </p:par>
                        <p:par>
                          <p:cTn id="146" fill="hold">
                            <p:stCondLst>
                              <p:cond delay="1500"/>
                            </p:stCondLst>
                            <p:childTnLst>
                              <p:par>
                                <p:cTn id="147" presetID="64" presetClass="path" presetSubtype="0" accel="50000" decel="50000" fill="hold" grpId="1" nodeType="afterEffect">
                                  <p:stCondLst>
                                    <p:cond delay="0"/>
                                  </p:stCondLst>
                                  <p:childTnLst>
                                    <p:animMotion origin="layout" path="M 3.33333E-6 1.11111E-6 L 0.08333 -0.22222 " pathEditMode="relative" rAng="0" ptsTypes="AA">
                                      <p:cBhvr>
                                        <p:cTn id="148" dur="1000" fill="hold"/>
                                        <p:tgtEl>
                                          <p:spTgt spid="25"/>
                                        </p:tgtEl>
                                        <p:attrNameLst>
                                          <p:attrName>ppt_x</p:attrName>
                                          <p:attrName>ppt_y</p:attrName>
                                        </p:attrNameLst>
                                      </p:cBhvr>
                                      <p:rCtr x="42" y="-111"/>
                                    </p:animMotion>
                                  </p:childTnLst>
                                </p:cTn>
                              </p:par>
                            </p:childTnLst>
                          </p:cTn>
                        </p:par>
                        <p:par>
                          <p:cTn id="149" fill="hold">
                            <p:stCondLst>
                              <p:cond delay="2500"/>
                            </p:stCondLst>
                            <p:childTnLst>
                              <p:par>
                                <p:cTn id="150" presetID="64" presetClass="path" presetSubtype="0" accel="50000" decel="50000" fill="hold" grpId="2" nodeType="afterEffect">
                                  <p:stCondLst>
                                    <p:cond delay="0"/>
                                  </p:stCondLst>
                                  <p:childTnLst>
                                    <p:animMotion origin="layout" path="M 0.08333 -0.22222 L 0.04166 -0.24445 " pathEditMode="relative" rAng="0" ptsTypes="AA">
                                      <p:cBhvr>
                                        <p:cTn id="151" dur="1000" fill="hold"/>
                                        <p:tgtEl>
                                          <p:spTgt spid="25"/>
                                        </p:tgtEl>
                                        <p:attrNameLst>
                                          <p:attrName>ppt_x</p:attrName>
                                          <p:attrName>ppt_y</p:attrName>
                                        </p:attrNameLst>
                                      </p:cBhvr>
                                      <p:rCtr x="-21" y="-11"/>
                                    </p:animMotion>
                                  </p:childTnLst>
                                </p:cTn>
                              </p:par>
                            </p:childTnLst>
                          </p:cTn>
                        </p:par>
                      </p:childTnLst>
                    </p:cTn>
                  </p:par>
                  <p:par>
                    <p:cTn id="152" fill="hold">
                      <p:stCondLst>
                        <p:cond delay="indefinite"/>
                      </p:stCondLst>
                      <p:childTnLst>
                        <p:par>
                          <p:cTn id="153" fill="hold">
                            <p:stCondLst>
                              <p:cond delay="0"/>
                            </p:stCondLst>
                            <p:childTnLst>
                              <p:par>
                                <p:cTn id="154" presetID="3" presetClass="entr" presetSubtype="10" fill="hold" nodeType="clickEffect">
                                  <p:stCondLst>
                                    <p:cond delay="0"/>
                                  </p:stCondLst>
                                  <p:childTnLst>
                                    <p:set>
                                      <p:cBhvr>
                                        <p:cTn id="155" dur="1" fill="hold">
                                          <p:stCondLst>
                                            <p:cond delay="0"/>
                                          </p:stCondLst>
                                        </p:cTn>
                                        <p:tgtEl>
                                          <p:spTgt spid="3">
                                            <p:txEl>
                                              <p:pRg st="3" end="3"/>
                                            </p:txEl>
                                          </p:spTgt>
                                        </p:tgtEl>
                                        <p:attrNameLst>
                                          <p:attrName>style.visibility</p:attrName>
                                        </p:attrNameLst>
                                      </p:cBhvr>
                                      <p:to>
                                        <p:strVal val="visible"/>
                                      </p:to>
                                    </p:set>
                                    <p:animEffect transition="in" filter="blinds(horizontal)">
                                      <p:cBhvr>
                                        <p:cTn id="156"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21" grpId="0" animBg="1"/>
      <p:bldP spid="21" grpId="2" animBg="1"/>
      <p:bldP spid="21" grpId="3" animBg="1"/>
      <p:bldP spid="21" grpId="4" animBg="1"/>
      <p:bldP spid="26" grpId="0" animBg="1"/>
      <p:bldP spid="25" grpId="0" animBg="1"/>
      <p:bldP spid="25" grpId="1" animBg="1"/>
      <p:bldP spid="25" grpId="2" animBg="1"/>
      <p:bldP spid="29" grpId="1"/>
      <p:bldP spid="29" grpId="2"/>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Transient Contact Pattern</a:t>
            </a:r>
            <a:endParaRPr lang="en-US" dirty="0"/>
          </a:p>
        </p:txBody>
      </p:sp>
      <p:sp>
        <p:nvSpPr>
          <p:cNvPr id="3" name="Content Placeholder 2"/>
          <p:cNvSpPr>
            <a:spLocks noGrp="1"/>
          </p:cNvSpPr>
          <p:nvPr>
            <p:ph idx="1"/>
          </p:nvPr>
        </p:nvSpPr>
        <p:spPr/>
        <p:txBody>
          <a:bodyPr/>
          <a:lstStyle/>
          <a:p>
            <a:r>
              <a:rPr lang="en-US" sz="2800" dirty="0" smtClean="0"/>
              <a:t>Transient connectivity</a:t>
            </a:r>
          </a:p>
          <a:p>
            <a:pPr lvl="1"/>
            <a:r>
              <a:rPr lang="en-US" sz="2400" dirty="0" smtClean="0"/>
              <a:t>Some nodes remain connected during specific time periods to form </a:t>
            </a:r>
            <a:r>
              <a:rPr lang="en-US" sz="2400" i="1" dirty="0" smtClean="0"/>
              <a:t>Transient Connected Subnets (TCS)</a:t>
            </a:r>
          </a:p>
          <a:p>
            <a:pPr lvl="1"/>
            <a:r>
              <a:rPr lang="en-US" sz="2400" b="1" i="1" u="sng" dirty="0" smtClean="0"/>
              <a:t>Example:</a:t>
            </a:r>
            <a:r>
              <a:rPr lang="en-US" sz="2400" dirty="0" smtClean="0"/>
              <a:t> a student remains connected with his classmates during the class</a:t>
            </a:r>
          </a:p>
          <a:p>
            <a:r>
              <a:rPr lang="en-US" sz="2800" dirty="0" smtClean="0"/>
              <a:t>Multi-hop communication within the TCS</a:t>
            </a:r>
          </a:p>
          <a:p>
            <a:pPr lvl="1"/>
            <a:endParaRPr lang="en-US" dirty="0"/>
          </a:p>
        </p:txBody>
      </p:sp>
      <p:pic>
        <p:nvPicPr>
          <p:cNvPr id="79875" name="Picture 3" descr="http://www.tenafly.k12.nj.us/~dross/Teacher_Cartoon.jpg"/>
          <p:cNvPicPr>
            <a:picLocks noChangeAspect="1" noChangeArrowheads="1"/>
          </p:cNvPicPr>
          <p:nvPr/>
        </p:nvPicPr>
        <p:blipFill>
          <a:blip r:embed="rId3" cstate="print"/>
          <a:srcRect/>
          <a:stretch>
            <a:fillRect/>
          </a:stretch>
        </p:blipFill>
        <p:spPr bwMode="auto">
          <a:xfrm>
            <a:off x="5126182" y="4486274"/>
            <a:ext cx="1731818" cy="1371600"/>
          </a:xfrm>
          <a:prstGeom prst="rect">
            <a:avLst/>
          </a:prstGeom>
          <a:noFill/>
        </p:spPr>
      </p:pic>
      <p:pic>
        <p:nvPicPr>
          <p:cNvPr id="79877" name="Picture 5" descr="cartoonGrad.gif"/>
          <p:cNvPicPr>
            <a:picLocks noChangeAspect="1" noChangeArrowheads="1"/>
          </p:cNvPicPr>
          <p:nvPr/>
        </p:nvPicPr>
        <p:blipFill>
          <a:blip r:embed="rId4" cstate="print"/>
          <a:srcRect/>
          <a:stretch>
            <a:fillRect/>
          </a:stretch>
        </p:blipFill>
        <p:spPr bwMode="auto">
          <a:xfrm>
            <a:off x="2743200" y="3876674"/>
            <a:ext cx="1007487" cy="1228726"/>
          </a:xfrm>
          <a:prstGeom prst="rect">
            <a:avLst/>
          </a:prstGeom>
          <a:noFill/>
        </p:spPr>
      </p:pic>
      <p:pic>
        <p:nvPicPr>
          <p:cNvPr id="23" name="Picture 5" descr="cartoonGrad.gif"/>
          <p:cNvPicPr>
            <a:picLocks noChangeAspect="1" noChangeArrowheads="1"/>
          </p:cNvPicPr>
          <p:nvPr/>
        </p:nvPicPr>
        <p:blipFill>
          <a:blip r:embed="rId4" cstate="print"/>
          <a:srcRect/>
          <a:stretch>
            <a:fillRect/>
          </a:stretch>
        </p:blipFill>
        <p:spPr bwMode="auto">
          <a:xfrm>
            <a:off x="3733800" y="3876674"/>
            <a:ext cx="1007487" cy="1228726"/>
          </a:xfrm>
          <a:prstGeom prst="rect">
            <a:avLst/>
          </a:prstGeom>
          <a:noFill/>
        </p:spPr>
      </p:pic>
      <p:pic>
        <p:nvPicPr>
          <p:cNvPr id="24" name="Picture 5" descr="cartoonGrad.gif"/>
          <p:cNvPicPr>
            <a:picLocks noChangeAspect="1" noChangeArrowheads="1"/>
          </p:cNvPicPr>
          <p:nvPr/>
        </p:nvPicPr>
        <p:blipFill>
          <a:blip r:embed="rId4" cstate="print"/>
          <a:srcRect/>
          <a:stretch>
            <a:fillRect/>
          </a:stretch>
        </p:blipFill>
        <p:spPr bwMode="auto">
          <a:xfrm>
            <a:off x="2743200" y="5172074"/>
            <a:ext cx="1007487" cy="1228726"/>
          </a:xfrm>
          <a:prstGeom prst="rect">
            <a:avLst/>
          </a:prstGeom>
          <a:noFill/>
        </p:spPr>
      </p:pic>
      <p:pic>
        <p:nvPicPr>
          <p:cNvPr id="25" name="Picture 5" descr="cartoonGrad.gif"/>
          <p:cNvPicPr>
            <a:picLocks noChangeAspect="1" noChangeArrowheads="1"/>
          </p:cNvPicPr>
          <p:nvPr/>
        </p:nvPicPr>
        <p:blipFill>
          <a:blip r:embed="rId4" cstate="print"/>
          <a:srcRect/>
          <a:stretch>
            <a:fillRect/>
          </a:stretch>
        </p:blipFill>
        <p:spPr bwMode="auto">
          <a:xfrm>
            <a:off x="3733800" y="5172074"/>
            <a:ext cx="1007487" cy="1228726"/>
          </a:xfrm>
          <a:prstGeom prst="rect">
            <a:avLst/>
          </a:prstGeom>
          <a:noFill/>
        </p:spPr>
      </p:pic>
      <p:cxnSp>
        <p:nvCxnSpPr>
          <p:cNvPr id="26" name="Straight Connector 25"/>
          <p:cNvCxnSpPr/>
          <p:nvPr/>
        </p:nvCxnSpPr>
        <p:spPr bwMode="auto">
          <a:xfrm>
            <a:off x="3276600" y="4495800"/>
            <a:ext cx="990600" cy="1588"/>
          </a:xfrm>
          <a:prstGeom prst="line">
            <a:avLst/>
          </a:prstGeom>
          <a:solidFill>
            <a:schemeClr val="accent1"/>
          </a:solidFill>
          <a:ln w="38100" cap="flat" cmpd="sng" algn="ctr">
            <a:solidFill>
              <a:srgbClr val="FF0000"/>
            </a:solidFill>
            <a:prstDash val="solid"/>
            <a:round/>
            <a:headEnd type="none" w="med" len="med"/>
            <a:tailEnd type="none" w="med" len="med"/>
          </a:ln>
          <a:effectLst/>
        </p:spPr>
      </p:cxnSp>
      <p:cxnSp>
        <p:nvCxnSpPr>
          <p:cNvPr id="28" name="Straight Connector 27"/>
          <p:cNvCxnSpPr/>
          <p:nvPr/>
        </p:nvCxnSpPr>
        <p:spPr bwMode="auto">
          <a:xfrm>
            <a:off x="3276600" y="5791200"/>
            <a:ext cx="990600" cy="1588"/>
          </a:xfrm>
          <a:prstGeom prst="line">
            <a:avLst/>
          </a:prstGeom>
          <a:solidFill>
            <a:schemeClr val="accent1"/>
          </a:solidFill>
          <a:ln w="38100" cap="flat" cmpd="sng" algn="ctr">
            <a:solidFill>
              <a:srgbClr val="FF0000"/>
            </a:solidFill>
            <a:prstDash val="solid"/>
            <a:round/>
            <a:headEnd type="none" w="med" len="med"/>
            <a:tailEnd type="none" w="med" len="med"/>
          </a:ln>
          <a:effectLst/>
        </p:spPr>
      </p:cxnSp>
      <p:cxnSp>
        <p:nvCxnSpPr>
          <p:cNvPr id="29" name="Straight Connector 28"/>
          <p:cNvCxnSpPr/>
          <p:nvPr/>
        </p:nvCxnSpPr>
        <p:spPr bwMode="auto">
          <a:xfrm rot="5400000">
            <a:off x="2628900" y="5143500"/>
            <a:ext cx="1295400" cy="1588"/>
          </a:xfrm>
          <a:prstGeom prst="line">
            <a:avLst/>
          </a:prstGeom>
          <a:solidFill>
            <a:schemeClr val="accent1"/>
          </a:solidFill>
          <a:ln w="38100" cap="flat" cmpd="sng" algn="ctr">
            <a:solidFill>
              <a:srgbClr val="FF0000"/>
            </a:solidFill>
            <a:prstDash val="solid"/>
            <a:round/>
            <a:headEnd type="none" w="med" len="med"/>
            <a:tailEnd type="none" w="med" len="med"/>
          </a:ln>
          <a:effectLst/>
        </p:spPr>
      </p:cxnSp>
      <p:cxnSp>
        <p:nvCxnSpPr>
          <p:cNvPr id="32" name="Straight Connector 31"/>
          <p:cNvCxnSpPr/>
          <p:nvPr/>
        </p:nvCxnSpPr>
        <p:spPr bwMode="auto">
          <a:xfrm rot="5400000">
            <a:off x="3619500" y="5143500"/>
            <a:ext cx="1295400" cy="1588"/>
          </a:xfrm>
          <a:prstGeom prst="line">
            <a:avLst/>
          </a:prstGeom>
          <a:solidFill>
            <a:schemeClr val="accent1"/>
          </a:solidFill>
          <a:ln w="38100" cap="flat" cmpd="sng" algn="ctr">
            <a:solidFill>
              <a:srgbClr val="FF0000"/>
            </a:solidFill>
            <a:prstDash val="solid"/>
            <a:round/>
            <a:headEnd type="none" w="med" len="med"/>
            <a:tailEnd type="none" w="med" len="med"/>
          </a:ln>
          <a:effectLst/>
        </p:spPr>
      </p:cxnSp>
      <p:cxnSp>
        <p:nvCxnSpPr>
          <p:cNvPr id="35" name="Straight Connector 34"/>
          <p:cNvCxnSpPr/>
          <p:nvPr/>
        </p:nvCxnSpPr>
        <p:spPr bwMode="auto">
          <a:xfrm rot="16200000" flipH="1">
            <a:off x="3124200" y="4648200"/>
            <a:ext cx="1295400" cy="990600"/>
          </a:xfrm>
          <a:prstGeom prst="line">
            <a:avLst/>
          </a:prstGeom>
          <a:solidFill>
            <a:schemeClr val="accent1"/>
          </a:solidFill>
          <a:ln w="38100" cap="flat" cmpd="sng" algn="ctr">
            <a:solidFill>
              <a:srgbClr val="FF0000"/>
            </a:solidFill>
            <a:prstDash val="solid"/>
            <a:round/>
            <a:headEnd type="none" w="med" len="med"/>
            <a:tailEnd type="none" w="med" len="med"/>
          </a:ln>
          <a:effectLst/>
        </p:spPr>
      </p:cxnSp>
      <p:cxnSp>
        <p:nvCxnSpPr>
          <p:cNvPr id="38" name="Straight Connector 37"/>
          <p:cNvCxnSpPr/>
          <p:nvPr/>
        </p:nvCxnSpPr>
        <p:spPr bwMode="auto">
          <a:xfrm rot="5400000" flipH="1" flipV="1">
            <a:off x="3124200" y="4648200"/>
            <a:ext cx="1295400" cy="990600"/>
          </a:xfrm>
          <a:prstGeom prst="line">
            <a:avLst/>
          </a:prstGeom>
          <a:solidFill>
            <a:schemeClr val="accent1"/>
          </a:solidFill>
          <a:ln w="38100" cap="flat" cmpd="sng" algn="ctr">
            <a:solidFill>
              <a:srgbClr val="FF0000"/>
            </a:solidFill>
            <a:prstDash val="solid"/>
            <a:round/>
            <a:headEnd type="none" w="med" len="med"/>
            <a:tailEnd type="none" w="med" len="med"/>
          </a:ln>
          <a:effectLst/>
        </p:spPr>
      </p:cxnSp>
      <p:sp>
        <p:nvSpPr>
          <p:cNvPr id="43" name="圆角矩形 6"/>
          <p:cNvSpPr/>
          <p:nvPr/>
        </p:nvSpPr>
        <p:spPr>
          <a:xfrm>
            <a:off x="2819400" y="3733800"/>
            <a:ext cx="1905000" cy="2667000"/>
          </a:xfrm>
          <a:prstGeom prst="roundRect">
            <a:avLst/>
          </a:prstGeom>
          <a:solidFill>
            <a:schemeClr val="accent1">
              <a:alpha val="0"/>
            </a:schemeClr>
          </a:solidFill>
          <a:ln w="38100">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TextBox 43"/>
          <p:cNvSpPr txBox="1"/>
          <p:nvPr/>
        </p:nvSpPr>
        <p:spPr>
          <a:xfrm>
            <a:off x="1981200" y="5943600"/>
            <a:ext cx="838200" cy="461665"/>
          </a:xfrm>
          <a:prstGeom prst="rect">
            <a:avLst/>
          </a:prstGeom>
          <a:noFill/>
          <a:ln w="0">
            <a:noFill/>
          </a:ln>
        </p:spPr>
        <p:txBody>
          <a:bodyPr wrap="square" rtlCol="0">
            <a:spAutoFit/>
          </a:bodyPr>
          <a:lstStyle/>
          <a:p>
            <a:r>
              <a:rPr lang="en-US" sz="2400" b="1" dirty="0" smtClean="0">
                <a:solidFill>
                  <a:srgbClr val="FF0000"/>
                </a:solidFill>
                <a:latin typeface="Times New Roman" pitchFamily="18" charset="0"/>
                <a:cs typeface="Times New Roman" pitchFamily="18" charset="0"/>
              </a:rPr>
              <a:t>TCS</a:t>
            </a:r>
            <a:endParaRPr lang="en-US" sz="2400" b="1" dirty="0">
              <a:solidFill>
                <a:srgbClr val="FF0000"/>
              </a:solidFill>
              <a:latin typeface="Times New Roman" pitchFamily="18" charset="0"/>
              <a:cs typeface="Times New Roman" pitchFamily="18" charset="0"/>
            </a:endParaRPr>
          </a:p>
        </p:txBody>
      </p:sp>
      <p:pic>
        <p:nvPicPr>
          <p:cNvPr id="79880" name="Picture 8"/>
          <p:cNvPicPr>
            <a:picLocks noChangeAspect="1" noChangeArrowheads="1"/>
          </p:cNvPicPr>
          <p:nvPr/>
        </p:nvPicPr>
        <p:blipFill>
          <a:blip r:embed="rId5" cstate="print"/>
          <a:srcRect/>
          <a:stretch>
            <a:fillRect/>
          </a:stretch>
        </p:blipFill>
        <p:spPr bwMode="auto">
          <a:xfrm>
            <a:off x="1219200" y="3733800"/>
            <a:ext cx="802019" cy="1447799"/>
          </a:xfrm>
          <a:prstGeom prst="rect">
            <a:avLst/>
          </a:prstGeom>
          <a:noFill/>
          <a:ln w="9525">
            <a:noFill/>
            <a:miter lim="800000"/>
            <a:headEnd/>
            <a:tailEnd/>
          </a:ln>
        </p:spPr>
      </p:pic>
      <p:cxnSp>
        <p:nvCxnSpPr>
          <p:cNvPr id="49" name="Straight Connector 48"/>
          <p:cNvCxnSpPr/>
          <p:nvPr/>
        </p:nvCxnSpPr>
        <p:spPr bwMode="auto">
          <a:xfrm rot="10800000" flipV="1">
            <a:off x="1752600" y="4419600"/>
            <a:ext cx="1447800" cy="1"/>
          </a:xfrm>
          <a:prstGeom prst="line">
            <a:avLst/>
          </a:prstGeom>
          <a:solidFill>
            <a:schemeClr val="accent1"/>
          </a:solidFill>
          <a:ln w="38100" cap="flat" cmpd="sng" algn="ctr">
            <a:solidFill>
              <a:srgbClr val="0000FF"/>
            </a:solidFill>
            <a:prstDash val="solid"/>
            <a:round/>
            <a:headEnd type="none" w="med" len="med"/>
            <a:tailEnd type="none" w="med" len="med"/>
          </a:ln>
          <a:effectLst/>
        </p:spPr>
      </p:cxnSp>
      <p:cxnSp>
        <p:nvCxnSpPr>
          <p:cNvPr id="51" name="Straight Connector 50"/>
          <p:cNvCxnSpPr/>
          <p:nvPr/>
        </p:nvCxnSpPr>
        <p:spPr bwMode="auto">
          <a:xfrm rot="5400000" flipH="1" flipV="1">
            <a:off x="2513807" y="5105401"/>
            <a:ext cx="1372395" cy="795"/>
          </a:xfrm>
          <a:prstGeom prst="line">
            <a:avLst/>
          </a:prstGeom>
          <a:solidFill>
            <a:schemeClr val="accent1"/>
          </a:solidFill>
          <a:ln w="38100" cap="flat" cmpd="sng" algn="ctr">
            <a:solidFill>
              <a:srgbClr val="0000FF"/>
            </a:solidFill>
            <a:prstDash val="solid"/>
            <a:round/>
            <a:headEnd type="none" w="med" len="med"/>
            <a:tailEnd type="none" w="med" len="med"/>
          </a:ln>
          <a:effectLst/>
        </p:spPr>
      </p:cxnSp>
      <p:cxnSp>
        <p:nvCxnSpPr>
          <p:cNvPr id="54" name="Straight Connector 53"/>
          <p:cNvCxnSpPr/>
          <p:nvPr/>
        </p:nvCxnSpPr>
        <p:spPr bwMode="auto">
          <a:xfrm rot="10800000">
            <a:off x="3200400" y="4419600"/>
            <a:ext cx="1066804" cy="1588"/>
          </a:xfrm>
          <a:prstGeom prst="line">
            <a:avLst/>
          </a:prstGeom>
          <a:solidFill>
            <a:schemeClr val="accent1"/>
          </a:solidFill>
          <a:ln w="38100" cap="flat" cmpd="sng" algn="ctr">
            <a:solidFill>
              <a:srgbClr val="0000FF"/>
            </a:solidFill>
            <a:prstDash val="solid"/>
            <a:round/>
            <a:headEnd type="none" w="med" len="med"/>
            <a:tailEnd type="none" w="med" len="med"/>
          </a:ln>
          <a:effectLst/>
        </p:spPr>
      </p:cxnSp>
      <p:cxnSp>
        <p:nvCxnSpPr>
          <p:cNvPr id="59" name="Straight Connector 58"/>
          <p:cNvCxnSpPr/>
          <p:nvPr/>
        </p:nvCxnSpPr>
        <p:spPr bwMode="auto">
          <a:xfrm rot="16200000" flipV="1">
            <a:off x="3086100" y="4533900"/>
            <a:ext cx="1295400" cy="1066800"/>
          </a:xfrm>
          <a:prstGeom prst="line">
            <a:avLst/>
          </a:prstGeom>
          <a:solidFill>
            <a:schemeClr val="accent1"/>
          </a:solidFill>
          <a:ln w="38100" cap="flat" cmpd="sng" algn="ctr">
            <a:solidFill>
              <a:srgbClr val="0000FF"/>
            </a:solidFill>
            <a:prstDash val="solid"/>
            <a:round/>
            <a:headEnd type="none" w="med" len="med"/>
            <a:tailEnd type="none" w="med" len="med"/>
          </a:ln>
          <a:effectLst/>
        </p:spPr>
      </p:cxnSp>
      <p:sp>
        <p:nvSpPr>
          <p:cNvPr id="62" name="Rectangle 30"/>
          <p:cNvSpPr>
            <a:spLocks noChangeArrowheads="1"/>
          </p:cNvSpPr>
          <p:nvPr/>
        </p:nvSpPr>
        <p:spPr bwMode="auto">
          <a:xfrm>
            <a:off x="1905000" y="4191000"/>
            <a:ext cx="152400" cy="152400"/>
          </a:xfrm>
          <a:prstGeom prst="rect">
            <a:avLst/>
          </a:prstGeom>
          <a:solidFill>
            <a:srgbClr val="0000FF"/>
          </a:solidFill>
          <a:ln w="9525">
            <a:solidFill>
              <a:srgbClr val="0000FF"/>
            </a:solidFill>
            <a:miter lim="800000"/>
            <a:headEnd/>
            <a:tailEnd/>
          </a:ln>
        </p:spPr>
        <p:txBody>
          <a:bodyPr wrap="none" anchor="ctr"/>
          <a:lstStyle/>
          <a:p>
            <a:endParaRPr lang="en-US"/>
          </a:p>
        </p:txBody>
      </p:sp>
      <p:sp>
        <p:nvSpPr>
          <p:cNvPr id="63" name="Rectangle 30"/>
          <p:cNvSpPr>
            <a:spLocks noChangeArrowheads="1"/>
          </p:cNvSpPr>
          <p:nvPr/>
        </p:nvSpPr>
        <p:spPr bwMode="auto">
          <a:xfrm>
            <a:off x="3048000" y="4191000"/>
            <a:ext cx="152400" cy="152400"/>
          </a:xfrm>
          <a:prstGeom prst="rect">
            <a:avLst/>
          </a:prstGeom>
          <a:solidFill>
            <a:srgbClr val="0000FF"/>
          </a:solidFill>
          <a:ln w="9525">
            <a:solidFill>
              <a:srgbClr val="0000FF"/>
            </a:solidFill>
            <a:miter lim="800000"/>
            <a:headEnd/>
            <a:tailEnd/>
          </a:ln>
        </p:spPr>
        <p:txBody>
          <a:bodyPr wrap="none" anchor="ctr"/>
          <a:lstStyle/>
          <a:p>
            <a:endParaRPr lang="en-US"/>
          </a:p>
        </p:txBody>
      </p:sp>
      <p:sp>
        <p:nvSpPr>
          <p:cNvPr id="64" name="Rectangle 30"/>
          <p:cNvSpPr>
            <a:spLocks noChangeArrowheads="1"/>
          </p:cNvSpPr>
          <p:nvPr/>
        </p:nvSpPr>
        <p:spPr bwMode="auto">
          <a:xfrm>
            <a:off x="3048000" y="4191000"/>
            <a:ext cx="152400" cy="152400"/>
          </a:xfrm>
          <a:prstGeom prst="rect">
            <a:avLst/>
          </a:prstGeom>
          <a:solidFill>
            <a:srgbClr val="0000FF"/>
          </a:solidFill>
          <a:ln w="9525">
            <a:solidFill>
              <a:srgbClr val="0000FF"/>
            </a:solidFill>
            <a:miter lim="800000"/>
            <a:headEnd/>
            <a:tailEnd/>
          </a:ln>
        </p:spPr>
        <p:txBody>
          <a:bodyPr wrap="none" anchor="ctr"/>
          <a:lstStyle/>
          <a:p>
            <a:endParaRPr lang="en-US"/>
          </a:p>
        </p:txBody>
      </p:sp>
      <p:sp>
        <p:nvSpPr>
          <p:cNvPr id="65" name="Rectangle 30"/>
          <p:cNvSpPr>
            <a:spLocks noChangeArrowheads="1"/>
          </p:cNvSpPr>
          <p:nvPr/>
        </p:nvSpPr>
        <p:spPr bwMode="auto">
          <a:xfrm>
            <a:off x="3048000" y="4191000"/>
            <a:ext cx="152400" cy="152400"/>
          </a:xfrm>
          <a:prstGeom prst="rect">
            <a:avLst/>
          </a:prstGeom>
          <a:solidFill>
            <a:srgbClr val="0000FF"/>
          </a:solidFill>
          <a:ln w="9525">
            <a:solidFill>
              <a:srgbClr val="0000FF"/>
            </a:solidFill>
            <a:miter lim="800000"/>
            <a:headEnd/>
            <a:tailEnd/>
          </a:ln>
        </p:spPr>
        <p:txBody>
          <a:bodyPr wrap="none" anchor="ctr"/>
          <a:lstStyle/>
          <a:p>
            <a:endParaRPr lang="en-US"/>
          </a:p>
        </p:txBody>
      </p:sp>
      <p:sp>
        <p:nvSpPr>
          <p:cNvPr id="66" name="TextBox 65"/>
          <p:cNvSpPr txBox="1"/>
          <p:nvPr/>
        </p:nvSpPr>
        <p:spPr>
          <a:xfrm>
            <a:off x="7010400" y="4495800"/>
            <a:ext cx="1600200" cy="461665"/>
          </a:xfrm>
          <a:prstGeom prst="rect">
            <a:avLst/>
          </a:prstGeom>
          <a:noFill/>
          <a:ln w="0">
            <a:noFill/>
          </a:ln>
        </p:spPr>
        <p:txBody>
          <a:bodyPr wrap="square" rtlCol="0">
            <a:spAutoFit/>
          </a:bodyPr>
          <a:lstStyle/>
          <a:p>
            <a:r>
              <a:rPr lang="en-US" sz="2400" b="1" dirty="0" smtClean="0">
                <a:latin typeface="Times New Roman" pitchFamily="18" charset="0"/>
                <a:cs typeface="Times New Roman" pitchFamily="18" charset="0"/>
              </a:rPr>
              <a:t>10:00AM</a:t>
            </a:r>
            <a:endParaRPr lang="en-US" sz="2400" b="1" dirty="0">
              <a:latin typeface="Times New Roman" pitchFamily="18" charset="0"/>
              <a:cs typeface="Times New Roman" pitchFamily="18" charset="0"/>
            </a:endParaRPr>
          </a:p>
        </p:txBody>
      </p:sp>
      <p:sp>
        <p:nvSpPr>
          <p:cNvPr id="67" name="TextBox 66"/>
          <p:cNvSpPr txBox="1"/>
          <p:nvPr/>
        </p:nvSpPr>
        <p:spPr>
          <a:xfrm>
            <a:off x="7010400" y="5329535"/>
            <a:ext cx="1676400" cy="461665"/>
          </a:xfrm>
          <a:prstGeom prst="rect">
            <a:avLst/>
          </a:prstGeom>
          <a:noFill/>
          <a:ln w="0">
            <a:noFill/>
          </a:ln>
        </p:spPr>
        <p:txBody>
          <a:bodyPr wrap="square" rtlCol="0">
            <a:spAutoFit/>
          </a:bodyPr>
          <a:lstStyle/>
          <a:p>
            <a:r>
              <a:rPr lang="en-US" sz="2400" b="1" dirty="0" smtClean="0">
                <a:latin typeface="Times New Roman" pitchFamily="18" charset="0"/>
                <a:cs typeface="Times New Roman" pitchFamily="18" charset="0"/>
              </a:rPr>
              <a:t>11:00AM</a:t>
            </a:r>
            <a:endParaRPr lang="en-US" sz="2400" b="1" dirty="0">
              <a:latin typeface="Times New Roman" pitchFamily="18" charset="0"/>
              <a:cs typeface="Times New Roman" pitchFamily="18" charset="0"/>
            </a:endParaRPr>
          </a:p>
        </p:txBody>
      </p:sp>
      <p:sp>
        <p:nvSpPr>
          <p:cNvPr id="68" name="Down Arrow 67"/>
          <p:cNvSpPr/>
          <p:nvPr/>
        </p:nvSpPr>
        <p:spPr bwMode="auto">
          <a:xfrm>
            <a:off x="7543800" y="4876800"/>
            <a:ext cx="228600" cy="533400"/>
          </a:xfrm>
          <a:prstGeom prst="downArrow">
            <a:avLst/>
          </a:prstGeom>
          <a:solidFill>
            <a:srgbClr val="FF0000"/>
          </a:solidFill>
          <a:ln w="12700" cap="flat" cmpd="sng" algn="ctr">
            <a:solidFill>
              <a:srgbClr val="0000FF"/>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828675"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smtClean="0">
              <a:ln>
                <a:noFill/>
              </a:ln>
              <a:solidFill>
                <a:schemeClr val="tx1"/>
              </a:solidFill>
              <a:effectLst/>
              <a:latin typeface="Tahoma"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blinds(horizontal)">
                                      <p:cBhvr>
                                        <p:cTn id="7" dur="500"/>
                                        <p:tgtEl>
                                          <p:spTgt spid="3">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79875"/>
                                        </p:tgtEl>
                                        <p:attrNameLst>
                                          <p:attrName>style.visibility</p:attrName>
                                        </p:attrNameLst>
                                      </p:cBhvr>
                                      <p:to>
                                        <p:strVal val="visible"/>
                                      </p:to>
                                    </p:set>
                                    <p:animEffect transition="in" filter="blinds(horizontal)">
                                      <p:cBhvr>
                                        <p:cTn id="12" dur="500"/>
                                        <p:tgtEl>
                                          <p:spTgt spid="79875"/>
                                        </p:tgtEl>
                                      </p:cBhvr>
                                    </p:animEffect>
                                  </p:childTnLst>
                                </p:cTn>
                              </p:par>
                              <p:par>
                                <p:cTn id="13" presetID="3" presetClass="entr" presetSubtype="10" fill="hold" grpId="1" nodeType="withEffect">
                                  <p:stCondLst>
                                    <p:cond delay="0"/>
                                  </p:stCondLst>
                                  <p:childTnLst>
                                    <p:set>
                                      <p:cBhvr>
                                        <p:cTn id="14" dur="1" fill="hold">
                                          <p:stCondLst>
                                            <p:cond delay="0"/>
                                          </p:stCondLst>
                                        </p:cTn>
                                        <p:tgtEl>
                                          <p:spTgt spid="66"/>
                                        </p:tgtEl>
                                        <p:attrNameLst>
                                          <p:attrName>style.visibility</p:attrName>
                                        </p:attrNameLst>
                                      </p:cBhvr>
                                      <p:to>
                                        <p:strVal val="visible"/>
                                      </p:to>
                                    </p:set>
                                    <p:animEffect transition="in" filter="blinds(horizontal)">
                                      <p:cBhvr>
                                        <p:cTn id="15" dur="500"/>
                                        <p:tgtEl>
                                          <p:spTgt spid="66"/>
                                        </p:tgtEl>
                                      </p:cBhvr>
                                    </p:animEffect>
                                  </p:childTnLst>
                                </p:cTn>
                              </p:par>
                            </p:childTnLst>
                          </p:cTn>
                        </p:par>
                      </p:childTnLst>
                    </p:cTn>
                  </p:par>
                  <p:par>
                    <p:cTn id="16" fill="hold">
                      <p:stCondLst>
                        <p:cond delay="indefinite"/>
                      </p:stCondLst>
                      <p:childTnLst>
                        <p:par>
                          <p:cTn id="17" fill="hold">
                            <p:stCondLst>
                              <p:cond delay="0"/>
                            </p:stCondLst>
                            <p:childTnLst>
                              <p:par>
                                <p:cTn id="18" presetID="3" presetClass="entr" presetSubtype="10" fill="hold" nodeType="clickEffect">
                                  <p:stCondLst>
                                    <p:cond delay="0"/>
                                  </p:stCondLst>
                                  <p:childTnLst>
                                    <p:set>
                                      <p:cBhvr>
                                        <p:cTn id="19" dur="1" fill="hold">
                                          <p:stCondLst>
                                            <p:cond delay="0"/>
                                          </p:stCondLst>
                                        </p:cTn>
                                        <p:tgtEl>
                                          <p:spTgt spid="79877"/>
                                        </p:tgtEl>
                                        <p:attrNameLst>
                                          <p:attrName>style.visibility</p:attrName>
                                        </p:attrNameLst>
                                      </p:cBhvr>
                                      <p:to>
                                        <p:strVal val="visible"/>
                                      </p:to>
                                    </p:set>
                                    <p:animEffect transition="in" filter="blinds(horizontal)">
                                      <p:cBhvr>
                                        <p:cTn id="20" dur="500"/>
                                        <p:tgtEl>
                                          <p:spTgt spid="79877"/>
                                        </p:tgtEl>
                                      </p:cBhvr>
                                    </p:animEffect>
                                  </p:childTnLst>
                                </p:cTn>
                              </p:par>
                            </p:childTnLst>
                          </p:cTn>
                        </p:par>
                        <p:par>
                          <p:cTn id="21" fill="hold">
                            <p:stCondLst>
                              <p:cond delay="500"/>
                            </p:stCondLst>
                            <p:childTnLst>
                              <p:par>
                                <p:cTn id="22" presetID="3" presetClass="entr" presetSubtype="10" fill="hold" nodeType="afterEffect">
                                  <p:stCondLst>
                                    <p:cond delay="500"/>
                                  </p:stCondLst>
                                  <p:childTnLst>
                                    <p:set>
                                      <p:cBhvr>
                                        <p:cTn id="23" dur="1" fill="hold">
                                          <p:stCondLst>
                                            <p:cond delay="0"/>
                                          </p:stCondLst>
                                        </p:cTn>
                                        <p:tgtEl>
                                          <p:spTgt spid="23"/>
                                        </p:tgtEl>
                                        <p:attrNameLst>
                                          <p:attrName>style.visibility</p:attrName>
                                        </p:attrNameLst>
                                      </p:cBhvr>
                                      <p:to>
                                        <p:strVal val="visible"/>
                                      </p:to>
                                    </p:set>
                                    <p:animEffect transition="in" filter="blinds(horizontal)">
                                      <p:cBhvr>
                                        <p:cTn id="24" dur="500"/>
                                        <p:tgtEl>
                                          <p:spTgt spid="23"/>
                                        </p:tgtEl>
                                      </p:cBhvr>
                                    </p:animEffect>
                                  </p:childTnLst>
                                </p:cTn>
                              </p:par>
                            </p:childTnLst>
                          </p:cTn>
                        </p:par>
                        <p:par>
                          <p:cTn id="25" fill="hold">
                            <p:stCondLst>
                              <p:cond delay="1500"/>
                            </p:stCondLst>
                            <p:childTnLst>
                              <p:par>
                                <p:cTn id="26" presetID="22" presetClass="entr" presetSubtype="8" fill="hold" nodeType="afterEffect">
                                  <p:stCondLst>
                                    <p:cond delay="0"/>
                                  </p:stCondLst>
                                  <p:childTnLst>
                                    <p:set>
                                      <p:cBhvr>
                                        <p:cTn id="27" dur="1" fill="hold">
                                          <p:stCondLst>
                                            <p:cond delay="0"/>
                                          </p:stCondLst>
                                        </p:cTn>
                                        <p:tgtEl>
                                          <p:spTgt spid="26"/>
                                        </p:tgtEl>
                                        <p:attrNameLst>
                                          <p:attrName>style.visibility</p:attrName>
                                        </p:attrNameLst>
                                      </p:cBhvr>
                                      <p:to>
                                        <p:strVal val="visible"/>
                                      </p:to>
                                    </p:set>
                                    <p:animEffect transition="in" filter="wipe(left)">
                                      <p:cBhvr>
                                        <p:cTn id="28" dur="500"/>
                                        <p:tgtEl>
                                          <p:spTgt spid="26"/>
                                        </p:tgtEl>
                                      </p:cBhvr>
                                    </p:animEffect>
                                  </p:childTnLst>
                                </p:cTn>
                              </p:par>
                            </p:childTnLst>
                          </p:cTn>
                        </p:par>
                        <p:par>
                          <p:cTn id="29" fill="hold">
                            <p:stCondLst>
                              <p:cond delay="2000"/>
                            </p:stCondLst>
                            <p:childTnLst>
                              <p:par>
                                <p:cTn id="30" presetID="3" presetClass="entr" presetSubtype="10" fill="hold" nodeType="afterEffect">
                                  <p:stCondLst>
                                    <p:cond delay="500"/>
                                  </p:stCondLst>
                                  <p:childTnLst>
                                    <p:set>
                                      <p:cBhvr>
                                        <p:cTn id="31" dur="1" fill="hold">
                                          <p:stCondLst>
                                            <p:cond delay="0"/>
                                          </p:stCondLst>
                                        </p:cTn>
                                        <p:tgtEl>
                                          <p:spTgt spid="24"/>
                                        </p:tgtEl>
                                        <p:attrNameLst>
                                          <p:attrName>style.visibility</p:attrName>
                                        </p:attrNameLst>
                                      </p:cBhvr>
                                      <p:to>
                                        <p:strVal val="visible"/>
                                      </p:to>
                                    </p:set>
                                    <p:animEffect transition="in" filter="blinds(horizontal)">
                                      <p:cBhvr>
                                        <p:cTn id="32" dur="500"/>
                                        <p:tgtEl>
                                          <p:spTgt spid="24"/>
                                        </p:tgtEl>
                                      </p:cBhvr>
                                    </p:animEffect>
                                  </p:childTnLst>
                                </p:cTn>
                              </p:par>
                            </p:childTnLst>
                          </p:cTn>
                        </p:par>
                        <p:par>
                          <p:cTn id="33" fill="hold">
                            <p:stCondLst>
                              <p:cond delay="3000"/>
                            </p:stCondLst>
                            <p:childTnLst>
                              <p:par>
                                <p:cTn id="34" presetID="22" presetClass="entr" presetSubtype="4" fill="hold" nodeType="afterEffect">
                                  <p:stCondLst>
                                    <p:cond delay="0"/>
                                  </p:stCondLst>
                                  <p:childTnLst>
                                    <p:set>
                                      <p:cBhvr>
                                        <p:cTn id="35" dur="1" fill="hold">
                                          <p:stCondLst>
                                            <p:cond delay="0"/>
                                          </p:stCondLst>
                                        </p:cTn>
                                        <p:tgtEl>
                                          <p:spTgt spid="29"/>
                                        </p:tgtEl>
                                        <p:attrNameLst>
                                          <p:attrName>style.visibility</p:attrName>
                                        </p:attrNameLst>
                                      </p:cBhvr>
                                      <p:to>
                                        <p:strVal val="visible"/>
                                      </p:to>
                                    </p:set>
                                    <p:animEffect transition="in" filter="wipe(down)">
                                      <p:cBhvr>
                                        <p:cTn id="36" dur="500"/>
                                        <p:tgtEl>
                                          <p:spTgt spid="29"/>
                                        </p:tgtEl>
                                      </p:cBhvr>
                                    </p:animEffect>
                                  </p:childTnLst>
                                </p:cTn>
                              </p:par>
                              <p:par>
                                <p:cTn id="37" presetID="22" presetClass="entr" presetSubtype="4" fill="hold" nodeType="withEffect">
                                  <p:stCondLst>
                                    <p:cond delay="0"/>
                                  </p:stCondLst>
                                  <p:childTnLst>
                                    <p:set>
                                      <p:cBhvr>
                                        <p:cTn id="38" dur="1" fill="hold">
                                          <p:stCondLst>
                                            <p:cond delay="0"/>
                                          </p:stCondLst>
                                        </p:cTn>
                                        <p:tgtEl>
                                          <p:spTgt spid="38"/>
                                        </p:tgtEl>
                                        <p:attrNameLst>
                                          <p:attrName>style.visibility</p:attrName>
                                        </p:attrNameLst>
                                      </p:cBhvr>
                                      <p:to>
                                        <p:strVal val="visible"/>
                                      </p:to>
                                    </p:set>
                                    <p:animEffect transition="in" filter="wipe(down)">
                                      <p:cBhvr>
                                        <p:cTn id="39" dur="500"/>
                                        <p:tgtEl>
                                          <p:spTgt spid="38"/>
                                        </p:tgtEl>
                                      </p:cBhvr>
                                    </p:animEffect>
                                  </p:childTnLst>
                                </p:cTn>
                              </p:par>
                            </p:childTnLst>
                          </p:cTn>
                        </p:par>
                        <p:par>
                          <p:cTn id="40" fill="hold">
                            <p:stCondLst>
                              <p:cond delay="3500"/>
                            </p:stCondLst>
                            <p:childTnLst>
                              <p:par>
                                <p:cTn id="41" presetID="3" presetClass="entr" presetSubtype="10" fill="hold" nodeType="afterEffect">
                                  <p:stCondLst>
                                    <p:cond delay="500"/>
                                  </p:stCondLst>
                                  <p:childTnLst>
                                    <p:set>
                                      <p:cBhvr>
                                        <p:cTn id="42" dur="1" fill="hold">
                                          <p:stCondLst>
                                            <p:cond delay="0"/>
                                          </p:stCondLst>
                                        </p:cTn>
                                        <p:tgtEl>
                                          <p:spTgt spid="25"/>
                                        </p:tgtEl>
                                        <p:attrNameLst>
                                          <p:attrName>style.visibility</p:attrName>
                                        </p:attrNameLst>
                                      </p:cBhvr>
                                      <p:to>
                                        <p:strVal val="visible"/>
                                      </p:to>
                                    </p:set>
                                    <p:animEffect transition="in" filter="blinds(horizontal)">
                                      <p:cBhvr>
                                        <p:cTn id="43" dur="500"/>
                                        <p:tgtEl>
                                          <p:spTgt spid="25"/>
                                        </p:tgtEl>
                                      </p:cBhvr>
                                    </p:animEffect>
                                  </p:childTnLst>
                                </p:cTn>
                              </p:par>
                            </p:childTnLst>
                          </p:cTn>
                        </p:par>
                        <p:par>
                          <p:cTn id="44" fill="hold">
                            <p:stCondLst>
                              <p:cond delay="4500"/>
                            </p:stCondLst>
                            <p:childTnLst>
                              <p:par>
                                <p:cTn id="45" presetID="22" presetClass="entr" presetSubtype="2" fill="hold" nodeType="afterEffect">
                                  <p:stCondLst>
                                    <p:cond delay="0"/>
                                  </p:stCondLst>
                                  <p:childTnLst>
                                    <p:set>
                                      <p:cBhvr>
                                        <p:cTn id="46" dur="1" fill="hold">
                                          <p:stCondLst>
                                            <p:cond delay="0"/>
                                          </p:stCondLst>
                                        </p:cTn>
                                        <p:tgtEl>
                                          <p:spTgt spid="28"/>
                                        </p:tgtEl>
                                        <p:attrNameLst>
                                          <p:attrName>style.visibility</p:attrName>
                                        </p:attrNameLst>
                                      </p:cBhvr>
                                      <p:to>
                                        <p:strVal val="visible"/>
                                      </p:to>
                                    </p:set>
                                    <p:animEffect transition="in" filter="wipe(right)">
                                      <p:cBhvr>
                                        <p:cTn id="47" dur="500"/>
                                        <p:tgtEl>
                                          <p:spTgt spid="28"/>
                                        </p:tgtEl>
                                      </p:cBhvr>
                                    </p:animEffect>
                                  </p:childTnLst>
                                </p:cTn>
                              </p:par>
                              <p:par>
                                <p:cTn id="48" presetID="22" presetClass="entr" presetSubtype="4" fill="hold" nodeType="withEffect">
                                  <p:stCondLst>
                                    <p:cond delay="0"/>
                                  </p:stCondLst>
                                  <p:childTnLst>
                                    <p:set>
                                      <p:cBhvr>
                                        <p:cTn id="49" dur="1" fill="hold">
                                          <p:stCondLst>
                                            <p:cond delay="0"/>
                                          </p:stCondLst>
                                        </p:cTn>
                                        <p:tgtEl>
                                          <p:spTgt spid="32"/>
                                        </p:tgtEl>
                                        <p:attrNameLst>
                                          <p:attrName>style.visibility</p:attrName>
                                        </p:attrNameLst>
                                      </p:cBhvr>
                                      <p:to>
                                        <p:strVal val="visible"/>
                                      </p:to>
                                    </p:set>
                                    <p:animEffect transition="in" filter="wipe(down)">
                                      <p:cBhvr>
                                        <p:cTn id="50" dur="500"/>
                                        <p:tgtEl>
                                          <p:spTgt spid="32"/>
                                        </p:tgtEl>
                                      </p:cBhvr>
                                    </p:animEffect>
                                  </p:childTnLst>
                                </p:cTn>
                              </p:par>
                              <p:par>
                                <p:cTn id="51" presetID="22" presetClass="entr" presetSubtype="4" fill="hold" nodeType="withEffect">
                                  <p:stCondLst>
                                    <p:cond delay="0"/>
                                  </p:stCondLst>
                                  <p:childTnLst>
                                    <p:set>
                                      <p:cBhvr>
                                        <p:cTn id="52" dur="1" fill="hold">
                                          <p:stCondLst>
                                            <p:cond delay="0"/>
                                          </p:stCondLst>
                                        </p:cTn>
                                        <p:tgtEl>
                                          <p:spTgt spid="35"/>
                                        </p:tgtEl>
                                        <p:attrNameLst>
                                          <p:attrName>style.visibility</p:attrName>
                                        </p:attrNameLst>
                                      </p:cBhvr>
                                      <p:to>
                                        <p:strVal val="visible"/>
                                      </p:to>
                                    </p:set>
                                    <p:animEffect transition="in" filter="wipe(down)">
                                      <p:cBhvr>
                                        <p:cTn id="53" dur="500"/>
                                        <p:tgtEl>
                                          <p:spTgt spid="35"/>
                                        </p:tgtEl>
                                      </p:cBhvr>
                                    </p:animEffect>
                                  </p:childTnLst>
                                </p:cTn>
                              </p:par>
                            </p:childTnLst>
                          </p:cTn>
                        </p:par>
                        <p:par>
                          <p:cTn id="54" fill="hold">
                            <p:stCondLst>
                              <p:cond delay="5000"/>
                            </p:stCondLst>
                            <p:childTnLst>
                              <p:par>
                                <p:cTn id="55" presetID="3" presetClass="entr" presetSubtype="10" fill="hold" grpId="0" nodeType="afterEffect">
                                  <p:stCondLst>
                                    <p:cond delay="0"/>
                                  </p:stCondLst>
                                  <p:childTnLst>
                                    <p:set>
                                      <p:cBhvr>
                                        <p:cTn id="56" dur="1" fill="hold">
                                          <p:stCondLst>
                                            <p:cond delay="0"/>
                                          </p:stCondLst>
                                        </p:cTn>
                                        <p:tgtEl>
                                          <p:spTgt spid="44"/>
                                        </p:tgtEl>
                                        <p:attrNameLst>
                                          <p:attrName>style.visibility</p:attrName>
                                        </p:attrNameLst>
                                      </p:cBhvr>
                                      <p:to>
                                        <p:strVal val="visible"/>
                                      </p:to>
                                    </p:set>
                                    <p:animEffect transition="in" filter="blinds(horizontal)">
                                      <p:cBhvr>
                                        <p:cTn id="57" dur="500"/>
                                        <p:tgtEl>
                                          <p:spTgt spid="44"/>
                                        </p:tgtEl>
                                      </p:cBhvr>
                                    </p:animEffect>
                                  </p:childTnLst>
                                </p:cTn>
                              </p:par>
                              <p:par>
                                <p:cTn id="58" presetID="3" presetClass="entr" presetSubtype="10" fill="hold" grpId="0" nodeType="withEffect">
                                  <p:stCondLst>
                                    <p:cond delay="0"/>
                                  </p:stCondLst>
                                  <p:childTnLst>
                                    <p:set>
                                      <p:cBhvr>
                                        <p:cTn id="59" dur="1" fill="hold">
                                          <p:stCondLst>
                                            <p:cond delay="0"/>
                                          </p:stCondLst>
                                        </p:cTn>
                                        <p:tgtEl>
                                          <p:spTgt spid="43"/>
                                        </p:tgtEl>
                                        <p:attrNameLst>
                                          <p:attrName>style.visibility</p:attrName>
                                        </p:attrNameLst>
                                      </p:cBhvr>
                                      <p:to>
                                        <p:strVal val="visible"/>
                                      </p:to>
                                    </p:set>
                                    <p:animEffect transition="in" filter="blinds(horizontal)">
                                      <p:cBhvr>
                                        <p:cTn id="60" dur="500"/>
                                        <p:tgtEl>
                                          <p:spTgt spid="43"/>
                                        </p:tgtEl>
                                      </p:cBhvr>
                                    </p:animEffect>
                                  </p:childTnLst>
                                </p:cTn>
                              </p:par>
                            </p:childTnLst>
                          </p:cTn>
                        </p:par>
                      </p:childTnLst>
                    </p:cTn>
                  </p:par>
                  <p:par>
                    <p:cTn id="61" fill="hold">
                      <p:stCondLst>
                        <p:cond delay="indefinite"/>
                      </p:stCondLst>
                      <p:childTnLst>
                        <p:par>
                          <p:cTn id="62" fill="hold">
                            <p:stCondLst>
                              <p:cond delay="0"/>
                            </p:stCondLst>
                            <p:childTnLst>
                              <p:par>
                                <p:cTn id="63" presetID="3" presetClass="entr" presetSubtype="10" fill="hold" nodeType="clickEffect">
                                  <p:stCondLst>
                                    <p:cond delay="0"/>
                                  </p:stCondLst>
                                  <p:childTnLst>
                                    <p:set>
                                      <p:cBhvr>
                                        <p:cTn id="64" dur="1" fill="hold">
                                          <p:stCondLst>
                                            <p:cond delay="0"/>
                                          </p:stCondLst>
                                        </p:cTn>
                                        <p:tgtEl>
                                          <p:spTgt spid="3">
                                            <p:txEl>
                                              <p:pRg st="3" end="3"/>
                                            </p:txEl>
                                          </p:spTgt>
                                        </p:tgtEl>
                                        <p:attrNameLst>
                                          <p:attrName>style.visibility</p:attrName>
                                        </p:attrNameLst>
                                      </p:cBhvr>
                                      <p:to>
                                        <p:strVal val="visible"/>
                                      </p:to>
                                    </p:set>
                                    <p:animEffect transition="in" filter="blinds(horizontal)">
                                      <p:cBhvr>
                                        <p:cTn id="65" dur="500"/>
                                        <p:tgtEl>
                                          <p:spTgt spid="3">
                                            <p:txEl>
                                              <p:pRg st="3" end="3"/>
                                            </p:txEl>
                                          </p:spTgt>
                                        </p:tgtEl>
                                      </p:cBhvr>
                                    </p:animEffect>
                                  </p:childTnLst>
                                </p:cTn>
                              </p:par>
                            </p:childTnLst>
                          </p:cTn>
                        </p:par>
                      </p:childTnLst>
                    </p:cTn>
                  </p:par>
                  <p:par>
                    <p:cTn id="66" fill="hold">
                      <p:stCondLst>
                        <p:cond delay="indefinite"/>
                      </p:stCondLst>
                      <p:childTnLst>
                        <p:par>
                          <p:cTn id="67" fill="hold">
                            <p:stCondLst>
                              <p:cond delay="0"/>
                            </p:stCondLst>
                            <p:childTnLst>
                              <p:par>
                                <p:cTn id="68" presetID="3" presetClass="entr" presetSubtype="10" fill="hold" nodeType="clickEffect">
                                  <p:stCondLst>
                                    <p:cond delay="0"/>
                                  </p:stCondLst>
                                  <p:childTnLst>
                                    <p:set>
                                      <p:cBhvr>
                                        <p:cTn id="69" dur="1" fill="hold">
                                          <p:stCondLst>
                                            <p:cond delay="0"/>
                                          </p:stCondLst>
                                        </p:cTn>
                                        <p:tgtEl>
                                          <p:spTgt spid="79880"/>
                                        </p:tgtEl>
                                        <p:attrNameLst>
                                          <p:attrName>style.visibility</p:attrName>
                                        </p:attrNameLst>
                                      </p:cBhvr>
                                      <p:to>
                                        <p:strVal val="visible"/>
                                      </p:to>
                                    </p:set>
                                    <p:animEffect transition="in" filter="blinds(horizontal)">
                                      <p:cBhvr>
                                        <p:cTn id="70" dur="500"/>
                                        <p:tgtEl>
                                          <p:spTgt spid="79880"/>
                                        </p:tgtEl>
                                      </p:cBhvr>
                                    </p:animEffect>
                                  </p:childTnLst>
                                </p:cTn>
                              </p:par>
                            </p:childTnLst>
                          </p:cTn>
                        </p:par>
                        <p:par>
                          <p:cTn id="71" fill="hold">
                            <p:stCondLst>
                              <p:cond delay="500"/>
                            </p:stCondLst>
                            <p:childTnLst>
                              <p:par>
                                <p:cTn id="72" presetID="22" presetClass="entr" presetSubtype="8" fill="hold" nodeType="afterEffect">
                                  <p:stCondLst>
                                    <p:cond delay="500"/>
                                  </p:stCondLst>
                                  <p:childTnLst>
                                    <p:set>
                                      <p:cBhvr>
                                        <p:cTn id="73" dur="1" fill="hold">
                                          <p:stCondLst>
                                            <p:cond delay="0"/>
                                          </p:stCondLst>
                                        </p:cTn>
                                        <p:tgtEl>
                                          <p:spTgt spid="49"/>
                                        </p:tgtEl>
                                        <p:attrNameLst>
                                          <p:attrName>style.visibility</p:attrName>
                                        </p:attrNameLst>
                                      </p:cBhvr>
                                      <p:to>
                                        <p:strVal val="visible"/>
                                      </p:to>
                                    </p:set>
                                    <p:animEffect transition="in" filter="wipe(left)">
                                      <p:cBhvr>
                                        <p:cTn id="74" dur="500"/>
                                        <p:tgtEl>
                                          <p:spTgt spid="49"/>
                                        </p:tgtEl>
                                      </p:cBhvr>
                                    </p:animEffect>
                                  </p:childTnLst>
                                </p:cTn>
                              </p:par>
                            </p:childTnLst>
                          </p:cTn>
                        </p:par>
                        <p:par>
                          <p:cTn id="75" fill="hold">
                            <p:stCondLst>
                              <p:cond delay="1500"/>
                            </p:stCondLst>
                            <p:childTnLst>
                              <p:par>
                                <p:cTn id="76" presetID="22" presetClass="entr" presetSubtype="8" fill="hold" nodeType="afterEffect">
                                  <p:stCondLst>
                                    <p:cond delay="500"/>
                                  </p:stCondLst>
                                  <p:childTnLst>
                                    <p:set>
                                      <p:cBhvr>
                                        <p:cTn id="77" dur="1" fill="hold">
                                          <p:stCondLst>
                                            <p:cond delay="0"/>
                                          </p:stCondLst>
                                        </p:cTn>
                                        <p:tgtEl>
                                          <p:spTgt spid="54"/>
                                        </p:tgtEl>
                                        <p:attrNameLst>
                                          <p:attrName>style.visibility</p:attrName>
                                        </p:attrNameLst>
                                      </p:cBhvr>
                                      <p:to>
                                        <p:strVal val="visible"/>
                                      </p:to>
                                    </p:set>
                                    <p:animEffect transition="in" filter="wipe(left)">
                                      <p:cBhvr>
                                        <p:cTn id="78" dur="500"/>
                                        <p:tgtEl>
                                          <p:spTgt spid="54"/>
                                        </p:tgtEl>
                                      </p:cBhvr>
                                    </p:animEffect>
                                  </p:childTnLst>
                                </p:cTn>
                              </p:par>
                            </p:childTnLst>
                          </p:cTn>
                        </p:par>
                        <p:par>
                          <p:cTn id="79" fill="hold">
                            <p:stCondLst>
                              <p:cond delay="2500"/>
                            </p:stCondLst>
                            <p:childTnLst>
                              <p:par>
                                <p:cTn id="80" presetID="22" presetClass="entr" presetSubtype="1" fill="hold" nodeType="afterEffect">
                                  <p:stCondLst>
                                    <p:cond delay="0"/>
                                  </p:stCondLst>
                                  <p:childTnLst>
                                    <p:set>
                                      <p:cBhvr>
                                        <p:cTn id="81" dur="1" fill="hold">
                                          <p:stCondLst>
                                            <p:cond delay="0"/>
                                          </p:stCondLst>
                                        </p:cTn>
                                        <p:tgtEl>
                                          <p:spTgt spid="51"/>
                                        </p:tgtEl>
                                        <p:attrNameLst>
                                          <p:attrName>style.visibility</p:attrName>
                                        </p:attrNameLst>
                                      </p:cBhvr>
                                      <p:to>
                                        <p:strVal val="visible"/>
                                      </p:to>
                                    </p:set>
                                    <p:animEffect transition="in" filter="wipe(up)">
                                      <p:cBhvr>
                                        <p:cTn id="82" dur="500"/>
                                        <p:tgtEl>
                                          <p:spTgt spid="51"/>
                                        </p:tgtEl>
                                      </p:cBhvr>
                                    </p:animEffect>
                                  </p:childTnLst>
                                </p:cTn>
                              </p:par>
                            </p:childTnLst>
                          </p:cTn>
                        </p:par>
                        <p:par>
                          <p:cTn id="83" fill="hold">
                            <p:stCondLst>
                              <p:cond delay="3000"/>
                            </p:stCondLst>
                            <p:childTnLst>
                              <p:par>
                                <p:cTn id="84" presetID="22" presetClass="entr" presetSubtype="1" fill="hold" nodeType="afterEffect">
                                  <p:stCondLst>
                                    <p:cond delay="0"/>
                                  </p:stCondLst>
                                  <p:childTnLst>
                                    <p:set>
                                      <p:cBhvr>
                                        <p:cTn id="85" dur="1" fill="hold">
                                          <p:stCondLst>
                                            <p:cond delay="0"/>
                                          </p:stCondLst>
                                        </p:cTn>
                                        <p:tgtEl>
                                          <p:spTgt spid="59"/>
                                        </p:tgtEl>
                                        <p:attrNameLst>
                                          <p:attrName>style.visibility</p:attrName>
                                        </p:attrNameLst>
                                      </p:cBhvr>
                                      <p:to>
                                        <p:strVal val="visible"/>
                                      </p:to>
                                    </p:set>
                                    <p:animEffect transition="in" filter="wipe(up)">
                                      <p:cBhvr>
                                        <p:cTn id="86" dur="500"/>
                                        <p:tgtEl>
                                          <p:spTgt spid="59"/>
                                        </p:tgtEl>
                                      </p:cBhvr>
                                    </p:animEffect>
                                  </p:childTnLst>
                                </p:cTn>
                              </p:par>
                            </p:childTnLst>
                          </p:cTn>
                        </p:par>
                      </p:childTnLst>
                    </p:cTn>
                  </p:par>
                  <p:par>
                    <p:cTn id="87" fill="hold">
                      <p:stCondLst>
                        <p:cond delay="indefinite"/>
                      </p:stCondLst>
                      <p:childTnLst>
                        <p:par>
                          <p:cTn id="88" fill="hold">
                            <p:stCondLst>
                              <p:cond delay="0"/>
                            </p:stCondLst>
                            <p:childTnLst>
                              <p:par>
                                <p:cTn id="89" presetID="3" presetClass="entr" presetSubtype="10" fill="hold" grpId="0" nodeType="clickEffect">
                                  <p:stCondLst>
                                    <p:cond delay="0"/>
                                  </p:stCondLst>
                                  <p:childTnLst>
                                    <p:set>
                                      <p:cBhvr>
                                        <p:cTn id="90" dur="1" fill="hold">
                                          <p:stCondLst>
                                            <p:cond delay="0"/>
                                          </p:stCondLst>
                                        </p:cTn>
                                        <p:tgtEl>
                                          <p:spTgt spid="62"/>
                                        </p:tgtEl>
                                        <p:attrNameLst>
                                          <p:attrName>style.visibility</p:attrName>
                                        </p:attrNameLst>
                                      </p:cBhvr>
                                      <p:to>
                                        <p:strVal val="visible"/>
                                      </p:to>
                                    </p:set>
                                    <p:animEffect transition="in" filter="blinds(horizontal)">
                                      <p:cBhvr>
                                        <p:cTn id="91" dur="500"/>
                                        <p:tgtEl>
                                          <p:spTgt spid="62"/>
                                        </p:tgtEl>
                                      </p:cBhvr>
                                    </p:animEffect>
                                  </p:childTnLst>
                                </p:cTn>
                              </p:par>
                            </p:childTnLst>
                          </p:cTn>
                        </p:par>
                        <p:par>
                          <p:cTn id="92" fill="hold">
                            <p:stCondLst>
                              <p:cond delay="500"/>
                            </p:stCondLst>
                            <p:childTnLst>
                              <p:par>
                                <p:cTn id="93" presetID="63" presetClass="path" presetSubtype="0" accel="50000" decel="50000" fill="hold" grpId="1" nodeType="afterEffect">
                                  <p:stCondLst>
                                    <p:cond delay="0"/>
                                  </p:stCondLst>
                                  <p:childTnLst>
                                    <p:animMotion origin="layout" path="M 3.33333E-6 -2.22222E-6 L 0.125 -2.22222E-6 " pathEditMode="relative" rAng="0" ptsTypes="AA">
                                      <p:cBhvr>
                                        <p:cTn id="94" dur="1000" fill="hold"/>
                                        <p:tgtEl>
                                          <p:spTgt spid="62"/>
                                        </p:tgtEl>
                                        <p:attrNameLst>
                                          <p:attrName>ppt_x</p:attrName>
                                          <p:attrName>ppt_y</p:attrName>
                                        </p:attrNameLst>
                                      </p:cBhvr>
                                      <p:rCtr x="63" y="0"/>
                                    </p:animMotion>
                                  </p:childTnLst>
                                </p:cTn>
                              </p:par>
                            </p:childTnLst>
                          </p:cTn>
                        </p:par>
                        <p:par>
                          <p:cTn id="95" fill="hold">
                            <p:stCondLst>
                              <p:cond delay="1500"/>
                            </p:stCondLst>
                            <p:childTnLst>
                              <p:par>
                                <p:cTn id="96" presetID="3" presetClass="entr" presetSubtype="10" fill="hold" grpId="0" nodeType="afterEffect">
                                  <p:stCondLst>
                                    <p:cond delay="0"/>
                                  </p:stCondLst>
                                  <p:childTnLst>
                                    <p:set>
                                      <p:cBhvr>
                                        <p:cTn id="97" dur="1" fill="hold">
                                          <p:stCondLst>
                                            <p:cond delay="0"/>
                                          </p:stCondLst>
                                        </p:cTn>
                                        <p:tgtEl>
                                          <p:spTgt spid="63"/>
                                        </p:tgtEl>
                                        <p:attrNameLst>
                                          <p:attrName>style.visibility</p:attrName>
                                        </p:attrNameLst>
                                      </p:cBhvr>
                                      <p:to>
                                        <p:strVal val="visible"/>
                                      </p:to>
                                    </p:set>
                                    <p:animEffect transition="in" filter="blinds(horizontal)">
                                      <p:cBhvr>
                                        <p:cTn id="98" dur="500"/>
                                        <p:tgtEl>
                                          <p:spTgt spid="63"/>
                                        </p:tgtEl>
                                      </p:cBhvr>
                                    </p:animEffect>
                                  </p:childTnLst>
                                </p:cTn>
                              </p:par>
                              <p:par>
                                <p:cTn id="99" presetID="63" presetClass="path" presetSubtype="0" accel="50000" decel="50000" fill="hold" grpId="1" nodeType="withEffect">
                                  <p:stCondLst>
                                    <p:cond delay="0"/>
                                  </p:stCondLst>
                                  <p:childTnLst>
                                    <p:animMotion origin="layout" path="M 3.33333E-6 -2.22222E-6 L 0.125 -2.22222E-6 " pathEditMode="relative" rAng="0" ptsTypes="AA">
                                      <p:cBhvr>
                                        <p:cTn id="100" dur="1000" fill="hold"/>
                                        <p:tgtEl>
                                          <p:spTgt spid="63"/>
                                        </p:tgtEl>
                                        <p:attrNameLst>
                                          <p:attrName>ppt_x</p:attrName>
                                          <p:attrName>ppt_y</p:attrName>
                                        </p:attrNameLst>
                                      </p:cBhvr>
                                      <p:rCtr x="63" y="0"/>
                                    </p:animMotion>
                                  </p:childTnLst>
                                </p:cTn>
                              </p:par>
                              <p:par>
                                <p:cTn id="101" presetID="3" presetClass="entr" presetSubtype="10" fill="hold" grpId="0" nodeType="withEffect">
                                  <p:stCondLst>
                                    <p:cond delay="0"/>
                                  </p:stCondLst>
                                  <p:childTnLst>
                                    <p:set>
                                      <p:cBhvr>
                                        <p:cTn id="102" dur="1" fill="hold">
                                          <p:stCondLst>
                                            <p:cond delay="0"/>
                                          </p:stCondLst>
                                        </p:cTn>
                                        <p:tgtEl>
                                          <p:spTgt spid="64"/>
                                        </p:tgtEl>
                                        <p:attrNameLst>
                                          <p:attrName>style.visibility</p:attrName>
                                        </p:attrNameLst>
                                      </p:cBhvr>
                                      <p:to>
                                        <p:strVal val="visible"/>
                                      </p:to>
                                    </p:set>
                                    <p:animEffect transition="in" filter="blinds(horizontal)">
                                      <p:cBhvr>
                                        <p:cTn id="103" dur="500"/>
                                        <p:tgtEl>
                                          <p:spTgt spid="64"/>
                                        </p:tgtEl>
                                      </p:cBhvr>
                                    </p:animEffect>
                                  </p:childTnLst>
                                </p:cTn>
                              </p:par>
                              <p:par>
                                <p:cTn id="104" presetID="63" presetClass="path" presetSubtype="0" accel="50000" decel="50000" fill="hold" grpId="1" nodeType="withEffect">
                                  <p:stCondLst>
                                    <p:cond delay="0"/>
                                  </p:stCondLst>
                                  <p:childTnLst>
                                    <p:animMotion origin="layout" path="M 0 -2.22222E-6 L 0 0.22222 " pathEditMode="relative" rAng="0" ptsTypes="AA">
                                      <p:cBhvr>
                                        <p:cTn id="105" dur="1000" fill="hold"/>
                                        <p:tgtEl>
                                          <p:spTgt spid="64"/>
                                        </p:tgtEl>
                                        <p:attrNameLst>
                                          <p:attrName>ppt_x</p:attrName>
                                          <p:attrName>ppt_y</p:attrName>
                                        </p:attrNameLst>
                                      </p:cBhvr>
                                      <p:rCtr x="0" y="111"/>
                                    </p:animMotion>
                                  </p:childTnLst>
                                </p:cTn>
                              </p:par>
                              <p:par>
                                <p:cTn id="106" presetID="3" presetClass="entr" presetSubtype="10" fill="hold" grpId="0" nodeType="withEffect">
                                  <p:stCondLst>
                                    <p:cond delay="0"/>
                                  </p:stCondLst>
                                  <p:childTnLst>
                                    <p:set>
                                      <p:cBhvr>
                                        <p:cTn id="107" dur="1" fill="hold">
                                          <p:stCondLst>
                                            <p:cond delay="0"/>
                                          </p:stCondLst>
                                        </p:cTn>
                                        <p:tgtEl>
                                          <p:spTgt spid="65"/>
                                        </p:tgtEl>
                                        <p:attrNameLst>
                                          <p:attrName>style.visibility</p:attrName>
                                        </p:attrNameLst>
                                      </p:cBhvr>
                                      <p:to>
                                        <p:strVal val="visible"/>
                                      </p:to>
                                    </p:set>
                                    <p:animEffect transition="in" filter="blinds(horizontal)">
                                      <p:cBhvr>
                                        <p:cTn id="108" dur="500"/>
                                        <p:tgtEl>
                                          <p:spTgt spid="65"/>
                                        </p:tgtEl>
                                      </p:cBhvr>
                                    </p:animEffect>
                                  </p:childTnLst>
                                </p:cTn>
                              </p:par>
                              <p:par>
                                <p:cTn id="109" presetID="63" presetClass="path" presetSubtype="0" accel="50000" decel="50000" fill="hold" grpId="1" nodeType="withEffect">
                                  <p:stCondLst>
                                    <p:cond delay="0"/>
                                  </p:stCondLst>
                                  <p:childTnLst>
                                    <p:animMotion origin="layout" path="M 3.33333E-6 -2.22222E-6 L 0.125 0.21111 " pathEditMode="relative" rAng="0" ptsTypes="AA">
                                      <p:cBhvr>
                                        <p:cTn id="110" dur="1000" fill="hold"/>
                                        <p:tgtEl>
                                          <p:spTgt spid="65"/>
                                        </p:tgtEl>
                                        <p:attrNameLst>
                                          <p:attrName>ppt_x</p:attrName>
                                          <p:attrName>ppt_y</p:attrName>
                                        </p:attrNameLst>
                                      </p:cBhvr>
                                      <p:rCtr x="63" y="106"/>
                                    </p:animMotion>
                                  </p:childTnLst>
                                </p:cTn>
                              </p:par>
                            </p:childTnLst>
                          </p:cTn>
                        </p:par>
                      </p:childTnLst>
                    </p:cTn>
                  </p:par>
                  <p:par>
                    <p:cTn id="111" fill="hold">
                      <p:stCondLst>
                        <p:cond delay="indefinite"/>
                      </p:stCondLst>
                      <p:childTnLst>
                        <p:par>
                          <p:cTn id="112" fill="hold">
                            <p:stCondLst>
                              <p:cond delay="0"/>
                            </p:stCondLst>
                            <p:childTnLst>
                              <p:par>
                                <p:cTn id="113" presetID="3" presetClass="exit" presetSubtype="10" fill="hold" nodeType="clickEffect">
                                  <p:stCondLst>
                                    <p:cond delay="0"/>
                                  </p:stCondLst>
                                  <p:childTnLst>
                                    <p:animEffect transition="out" filter="blinds(horizontal)">
                                      <p:cBhvr>
                                        <p:cTn id="114" dur="500"/>
                                        <p:tgtEl>
                                          <p:spTgt spid="54"/>
                                        </p:tgtEl>
                                      </p:cBhvr>
                                    </p:animEffect>
                                    <p:set>
                                      <p:cBhvr>
                                        <p:cTn id="115" dur="1" fill="hold">
                                          <p:stCondLst>
                                            <p:cond delay="499"/>
                                          </p:stCondLst>
                                        </p:cTn>
                                        <p:tgtEl>
                                          <p:spTgt spid="54"/>
                                        </p:tgtEl>
                                        <p:attrNameLst>
                                          <p:attrName>style.visibility</p:attrName>
                                        </p:attrNameLst>
                                      </p:cBhvr>
                                      <p:to>
                                        <p:strVal val="hidden"/>
                                      </p:to>
                                    </p:set>
                                  </p:childTnLst>
                                </p:cTn>
                              </p:par>
                              <p:par>
                                <p:cTn id="116" presetID="3" presetClass="exit" presetSubtype="10" fill="hold" nodeType="withEffect">
                                  <p:stCondLst>
                                    <p:cond delay="0"/>
                                  </p:stCondLst>
                                  <p:childTnLst>
                                    <p:animEffect transition="out" filter="blinds(horizontal)">
                                      <p:cBhvr>
                                        <p:cTn id="117" dur="500"/>
                                        <p:tgtEl>
                                          <p:spTgt spid="49"/>
                                        </p:tgtEl>
                                      </p:cBhvr>
                                    </p:animEffect>
                                    <p:set>
                                      <p:cBhvr>
                                        <p:cTn id="118" dur="1" fill="hold">
                                          <p:stCondLst>
                                            <p:cond delay="499"/>
                                          </p:stCondLst>
                                        </p:cTn>
                                        <p:tgtEl>
                                          <p:spTgt spid="49"/>
                                        </p:tgtEl>
                                        <p:attrNameLst>
                                          <p:attrName>style.visibility</p:attrName>
                                        </p:attrNameLst>
                                      </p:cBhvr>
                                      <p:to>
                                        <p:strVal val="hidden"/>
                                      </p:to>
                                    </p:set>
                                  </p:childTnLst>
                                </p:cTn>
                              </p:par>
                              <p:par>
                                <p:cTn id="119" presetID="3" presetClass="exit" presetSubtype="10" fill="hold" nodeType="withEffect">
                                  <p:stCondLst>
                                    <p:cond delay="0"/>
                                  </p:stCondLst>
                                  <p:childTnLst>
                                    <p:animEffect transition="out" filter="blinds(horizontal)">
                                      <p:cBhvr>
                                        <p:cTn id="120" dur="500"/>
                                        <p:tgtEl>
                                          <p:spTgt spid="79880"/>
                                        </p:tgtEl>
                                      </p:cBhvr>
                                    </p:animEffect>
                                    <p:set>
                                      <p:cBhvr>
                                        <p:cTn id="121" dur="1" fill="hold">
                                          <p:stCondLst>
                                            <p:cond delay="499"/>
                                          </p:stCondLst>
                                        </p:cTn>
                                        <p:tgtEl>
                                          <p:spTgt spid="79880"/>
                                        </p:tgtEl>
                                        <p:attrNameLst>
                                          <p:attrName>style.visibility</p:attrName>
                                        </p:attrNameLst>
                                      </p:cBhvr>
                                      <p:to>
                                        <p:strVal val="hidden"/>
                                      </p:to>
                                    </p:set>
                                  </p:childTnLst>
                                </p:cTn>
                              </p:par>
                              <p:par>
                                <p:cTn id="122" presetID="3" presetClass="exit" presetSubtype="10" fill="hold" nodeType="withEffect">
                                  <p:stCondLst>
                                    <p:cond delay="0"/>
                                  </p:stCondLst>
                                  <p:childTnLst>
                                    <p:animEffect transition="out" filter="blinds(horizontal)">
                                      <p:cBhvr>
                                        <p:cTn id="123" dur="500"/>
                                        <p:tgtEl>
                                          <p:spTgt spid="51"/>
                                        </p:tgtEl>
                                      </p:cBhvr>
                                    </p:animEffect>
                                    <p:set>
                                      <p:cBhvr>
                                        <p:cTn id="124" dur="1" fill="hold">
                                          <p:stCondLst>
                                            <p:cond delay="499"/>
                                          </p:stCondLst>
                                        </p:cTn>
                                        <p:tgtEl>
                                          <p:spTgt spid="51"/>
                                        </p:tgtEl>
                                        <p:attrNameLst>
                                          <p:attrName>style.visibility</p:attrName>
                                        </p:attrNameLst>
                                      </p:cBhvr>
                                      <p:to>
                                        <p:strVal val="hidden"/>
                                      </p:to>
                                    </p:set>
                                  </p:childTnLst>
                                </p:cTn>
                              </p:par>
                              <p:par>
                                <p:cTn id="125" presetID="3" presetClass="exit" presetSubtype="10" fill="hold" nodeType="withEffect">
                                  <p:stCondLst>
                                    <p:cond delay="0"/>
                                  </p:stCondLst>
                                  <p:childTnLst>
                                    <p:animEffect transition="out" filter="blinds(horizontal)">
                                      <p:cBhvr>
                                        <p:cTn id="126" dur="500"/>
                                        <p:tgtEl>
                                          <p:spTgt spid="59"/>
                                        </p:tgtEl>
                                      </p:cBhvr>
                                    </p:animEffect>
                                    <p:set>
                                      <p:cBhvr>
                                        <p:cTn id="127" dur="1" fill="hold">
                                          <p:stCondLst>
                                            <p:cond delay="499"/>
                                          </p:stCondLst>
                                        </p:cTn>
                                        <p:tgtEl>
                                          <p:spTgt spid="59"/>
                                        </p:tgtEl>
                                        <p:attrNameLst>
                                          <p:attrName>style.visibility</p:attrName>
                                        </p:attrNameLst>
                                      </p:cBhvr>
                                      <p:to>
                                        <p:strVal val="hidden"/>
                                      </p:to>
                                    </p:set>
                                  </p:childTnLst>
                                </p:cTn>
                              </p:par>
                              <p:par>
                                <p:cTn id="128" presetID="3" presetClass="exit" presetSubtype="10" fill="hold" grpId="2" nodeType="withEffect">
                                  <p:stCondLst>
                                    <p:cond delay="0"/>
                                  </p:stCondLst>
                                  <p:childTnLst>
                                    <p:animEffect transition="out" filter="blinds(horizontal)">
                                      <p:cBhvr>
                                        <p:cTn id="129" dur="500"/>
                                        <p:tgtEl>
                                          <p:spTgt spid="65"/>
                                        </p:tgtEl>
                                      </p:cBhvr>
                                    </p:animEffect>
                                    <p:set>
                                      <p:cBhvr>
                                        <p:cTn id="130" dur="1" fill="hold">
                                          <p:stCondLst>
                                            <p:cond delay="499"/>
                                          </p:stCondLst>
                                        </p:cTn>
                                        <p:tgtEl>
                                          <p:spTgt spid="65"/>
                                        </p:tgtEl>
                                        <p:attrNameLst>
                                          <p:attrName>style.visibility</p:attrName>
                                        </p:attrNameLst>
                                      </p:cBhvr>
                                      <p:to>
                                        <p:strVal val="hidden"/>
                                      </p:to>
                                    </p:set>
                                  </p:childTnLst>
                                </p:cTn>
                              </p:par>
                              <p:par>
                                <p:cTn id="131" presetID="3" presetClass="exit" presetSubtype="10" fill="hold" grpId="2" nodeType="withEffect">
                                  <p:stCondLst>
                                    <p:cond delay="0"/>
                                  </p:stCondLst>
                                  <p:childTnLst>
                                    <p:animEffect transition="out" filter="blinds(horizontal)">
                                      <p:cBhvr>
                                        <p:cTn id="132" dur="500"/>
                                        <p:tgtEl>
                                          <p:spTgt spid="64"/>
                                        </p:tgtEl>
                                      </p:cBhvr>
                                    </p:animEffect>
                                    <p:set>
                                      <p:cBhvr>
                                        <p:cTn id="133" dur="1" fill="hold">
                                          <p:stCondLst>
                                            <p:cond delay="499"/>
                                          </p:stCondLst>
                                        </p:cTn>
                                        <p:tgtEl>
                                          <p:spTgt spid="64"/>
                                        </p:tgtEl>
                                        <p:attrNameLst>
                                          <p:attrName>style.visibility</p:attrName>
                                        </p:attrNameLst>
                                      </p:cBhvr>
                                      <p:to>
                                        <p:strVal val="hidden"/>
                                      </p:to>
                                    </p:set>
                                  </p:childTnLst>
                                </p:cTn>
                              </p:par>
                              <p:par>
                                <p:cTn id="134" presetID="3" presetClass="exit" presetSubtype="10" fill="hold" grpId="2" nodeType="withEffect">
                                  <p:stCondLst>
                                    <p:cond delay="0"/>
                                  </p:stCondLst>
                                  <p:childTnLst>
                                    <p:animEffect transition="out" filter="blinds(horizontal)">
                                      <p:cBhvr>
                                        <p:cTn id="135" dur="500"/>
                                        <p:tgtEl>
                                          <p:spTgt spid="63"/>
                                        </p:tgtEl>
                                      </p:cBhvr>
                                    </p:animEffect>
                                    <p:set>
                                      <p:cBhvr>
                                        <p:cTn id="136" dur="1" fill="hold">
                                          <p:stCondLst>
                                            <p:cond delay="499"/>
                                          </p:stCondLst>
                                        </p:cTn>
                                        <p:tgtEl>
                                          <p:spTgt spid="63"/>
                                        </p:tgtEl>
                                        <p:attrNameLst>
                                          <p:attrName>style.visibility</p:attrName>
                                        </p:attrNameLst>
                                      </p:cBhvr>
                                      <p:to>
                                        <p:strVal val="hidden"/>
                                      </p:to>
                                    </p:set>
                                  </p:childTnLst>
                                </p:cTn>
                              </p:par>
                              <p:par>
                                <p:cTn id="137" presetID="3" presetClass="exit" presetSubtype="10" fill="hold" grpId="2" nodeType="withEffect">
                                  <p:stCondLst>
                                    <p:cond delay="0"/>
                                  </p:stCondLst>
                                  <p:childTnLst>
                                    <p:animEffect transition="out" filter="blinds(horizontal)">
                                      <p:cBhvr>
                                        <p:cTn id="138" dur="500"/>
                                        <p:tgtEl>
                                          <p:spTgt spid="62"/>
                                        </p:tgtEl>
                                      </p:cBhvr>
                                    </p:animEffect>
                                    <p:set>
                                      <p:cBhvr>
                                        <p:cTn id="139" dur="1" fill="hold">
                                          <p:stCondLst>
                                            <p:cond delay="499"/>
                                          </p:stCondLst>
                                        </p:cTn>
                                        <p:tgtEl>
                                          <p:spTgt spid="62"/>
                                        </p:tgtEl>
                                        <p:attrNameLst>
                                          <p:attrName>style.visibility</p:attrName>
                                        </p:attrNameLst>
                                      </p:cBhvr>
                                      <p:to>
                                        <p:strVal val="hidden"/>
                                      </p:to>
                                    </p:set>
                                  </p:childTnLst>
                                </p:cTn>
                              </p:par>
                              <p:par>
                                <p:cTn id="140" presetID="22" presetClass="entr" presetSubtype="1" fill="hold" grpId="0" nodeType="withEffect">
                                  <p:stCondLst>
                                    <p:cond delay="0"/>
                                  </p:stCondLst>
                                  <p:childTnLst>
                                    <p:set>
                                      <p:cBhvr>
                                        <p:cTn id="141" dur="1" fill="hold">
                                          <p:stCondLst>
                                            <p:cond delay="0"/>
                                          </p:stCondLst>
                                        </p:cTn>
                                        <p:tgtEl>
                                          <p:spTgt spid="68"/>
                                        </p:tgtEl>
                                        <p:attrNameLst>
                                          <p:attrName>style.visibility</p:attrName>
                                        </p:attrNameLst>
                                      </p:cBhvr>
                                      <p:to>
                                        <p:strVal val="visible"/>
                                      </p:to>
                                    </p:set>
                                    <p:animEffect transition="in" filter="wipe(up)">
                                      <p:cBhvr>
                                        <p:cTn id="142" dur="500"/>
                                        <p:tgtEl>
                                          <p:spTgt spid="68"/>
                                        </p:tgtEl>
                                      </p:cBhvr>
                                    </p:animEffect>
                                  </p:childTnLst>
                                </p:cTn>
                              </p:par>
                              <p:par>
                                <p:cTn id="143" presetID="3" presetClass="entr" presetSubtype="10" fill="hold" grpId="0" nodeType="withEffect">
                                  <p:stCondLst>
                                    <p:cond delay="0"/>
                                  </p:stCondLst>
                                  <p:childTnLst>
                                    <p:set>
                                      <p:cBhvr>
                                        <p:cTn id="144" dur="1" fill="hold">
                                          <p:stCondLst>
                                            <p:cond delay="0"/>
                                          </p:stCondLst>
                                        </p:cTn>
                                        <p:tgtEl>
                                          <p:spTgt spid="67"/>
                                        </p:tgtEl>
                                        <p:attrNameLst>
                                          <p:attrName>style.visibility</p:attrName>
                                        </p:attrNameLst>
                                      </p:cBhvr>
                                      <p:to>
                                        <p:strVal val="visible"/>
                                      </p:to>
                                    </p:set>
                                    <p:animEffect transition="in" filter="blinds(horizontal)">
                                      <p:cBhvr>
                                        <p:cTn id="145" dur="500"/>
                                        <p:tgtEl>
                                          <p:spTgt spid="67"/>
                                        </p:tgtEl>
                                      </p:cBhvr>
                                    </p:animEffect>
                                  </p:childTnLst>
                                </p:cTn>
                              </p:par>
                            </p:childTnLst>
                          </p:cTn>
                        </p:par>
                      </p:childTnLst>
                    </p:cTn>
                  </p:par>
                  <p:par>
                    <p:cTn id="146" fill="hold">
                      <p:stCondLst>
                        <p:cond delay="indefinite"/>
                      </p:stCondLst>
                      <p:childTnLst>
                        <p:par>
                          <p:cTn id="147" fill="hold">
                            <p:stCondLst>
                              <p:cond delay="0"/>
                            </p:stCondLst>
                            <p:childTnLst>
                              <p:par>
                                <p:cTn id="148" presetID="2" presetClass="exit" presetSubtype="8" fill="hold" nodeType="clickEffect">
                                  <p:stCondLst>
                                    <p:cond delay="0"/>
                                  </p:stCondLst>
                                  <p:childTnLst>
                                    <p:anim calcmode="lin" valueType="num">
                                      <p:cBhvr additive="base">
                                        <p:cTn id="149" dur="500"/>
                                        <p:tgtEl>
                                          <p:spTgt spid="79877"/>
                                        </p:tgtEl>
                                        <p:attrNameLst>
                                          <p:attrName>ppt_x</p:attrName>
                                        </p:attrNameLst>
                                      </p:cBhvr>
                                      <p:tavLst>
                                        <p:tav tm="0">
                                          <p:val>
                                            <p:strVal val="ppt_x"/>
                                          </p:val>
                                        </p:tav>
                                        <p:tav tm="100000">
                                          <p:val>
                                            <p:strVal val="0-ppt_w/2"/>
                                          </p:val>
                                        </p:tav>
                                      </p:tavLst>
                                    </p:anim>
                                    <p:anim calcmode="lin" valueType="num">
                                      <p:cBhvr additive="base">
                                        <p:cTn id="150" dur="500"/>
                                        <p:tgtEl>
                                          <p:spTgt spid="79877"/>
                                        </p:tgtEl>
                                        <p:attrNameLst>
                                          <p:attrName>ppt_y</p:attrName>
                                        </p:attrNameLst>
                                      </p:cBhvr>
                                      <p:tavLst>
                                        <p:tav tm="0">
                                          <p:val>
                                            <p:strVal val="ppt_y"/>
                                          </p:val>
                                        </p:tav>
                                        <p:tav tm="100000">
                                          <p:val>
                                            <p:strVal val="ppt_y"/>
                                          </p:val>
                                        </p:tav>
                                      </p:tavLst>
                                    </p:anim>
                                    <p:set>
                                      <p:cBhvr>
                                        <p:cTn id="151" dur="1" fill="hold">
                                          <p:stCondLst>
                                            <p:cond delay="499"/>
                                          </p:stCondLst>
                                        </p:cTn>
                                        <p:tgtEl>
                                          <p:spTgt spid="79877"/>
                                        </p:tgtEl>
                                        <p:attrNameLst>
                                          <p:attrName>style.visibility</p:attrName>
                                        </p:attrNameLst>
                                      </p:cBhvr>
                                      <p:to>
                                        <p:strVal val="hidden"/>
                                      </p:to>
                                    </p:set>
                                  </p:childTnLst>
                                </p:cTn>
                              </p:par>
                            </p:childTnLst>
                          </p:cTn>
                        </p:par>
                        <p:par>
                          <p:cTn id="152" fill="hold">
                            <p:stCondLst>
                              <p:cond delay="500"/>
                            </p:stCondLst>
                            <p:childTnLst>
                              <p:par>
                                <p:cTn id="153" presetID="3" presetClass="exit" presetSubtype="10" fill="hold" nodeType="afterEffect">
                                  <p:stCondLst>
                                    <p:cond delay="0"/>
                                  </p:stCondLst>
                                  <p:childTnLst>
                                    <p:animEffect transition="out" filter="blinds(horizontal)">
                                      <p:cBhvr>
                                        <p:cTn id="154" dur="500"/>
                                        <p:tgtEl>
                                          <p:spTgt spid="35"/>
                                        </p:tgtEl>
                                      </p:cBhvr>
                                    </p:animEffect>
                                    <p:set>
                                      <p:cBhvr>
                                        <p:cTn id="155" dur="1" fill="hold">
                                          <p:stCondLst>
                                            <p:cond delay="499"/>
                                          </p:stCondLst>
                                        </p:cTn>
                                        <p:tgtEl>
                                          <p:spTgt spid="35"/>
                                        </p:tgtEl>
                                        <p:attrNameLst>
                                          <p:attrName>style.visibility</p:attrName>
                                        </p:attrNameLst>
                                      </p:cBhvr>
                                      <p:to>
                                        <p:strVal val="hidden"/>
                                      </p:to>
                                    </p:set>
                                  </p:childTnLst>
                                </p:cTn>
                              </p:par>
                              <p:par>
                                <p:cTn id="156" presetID="3" presetClass="exit" presetSubtype="10" fill="hold" nodeType="withEffect">
                                  <p:stCondLst>
                                    <p:cond delay="0"/>
                                  </p:stCondLst>
                                  <p:childTnLst>
                                    <p:animEffect transition="out" filter="blinds(horizontal)">
                                      <p:cBhvr>
                                        <p:cTn id="157" dur="500"/>
                                        <p:tgtEl>
                                          <p:spTgt spid="26"/>
                                        </p:tgtEl>
                                      </p:cBhvr>
                                    </p:animEffect>
                                    <p:set>
                                      <p:cBhvr>
                                        <p:cTn id="158" dur="1" fill="hold">
                                          <p:stCondLst>
                                            <p:cond delay="499"/>
                                          </p:stCondLst>
                                        </p:cTn>
                                        <p:tgtEl>
                                          <p:spTgt spid="26"/>
                                        </p:tgtEl>
                                        <p:attrNameLst>
                                          <p:attrName>style.visibility</p:attrName>
                                        </p:attrNameLst>
                                      </p:cBhvr>
                                      <p:to>
                                        <p:strVal val="hidden"/>
                                      </p:to>
                                    </p:set>
                                  </p:childTnLst>
                                </p:cTn>
                              </p:par>
                              <p:par>
                                <p:cTn id="159" presetID="3" presetClass="exit" presetSubtype="10" fill="hold" nodeType="withEffect">
                                  <p:stCondLst>
                                    <p:cond delay="0"/>
                                  </p:stCondLst>
                                  <p:childTnLst>
                                    <p:animEffect transition="out" filter="blinds(horizontal)">
                                      <p:cBhvr>
                                        <p:cTn id="160" dur="500"/>
                                        <p:tgtEl>
                                          <p:spTgt spid="29"/>
                                        </p:tgtEl>
                                      </p:cBhvr>
                                    </p:animEffect>
                                    <p:set>
                                      <p:cBhvr>
                                        <p:cTn id="161" dur="1" fill="hold">
                                          <p:stCondLst>
                                            <p:cond delay="499"/>
                                          </p:stCondLst>
                                        </p:cTn>
                                        <p:tgtEl>
                                          <p:spTgt spid="29"/>
                                        </p:tgtEl>
                                        <p:attrNameLst>
                                          <p:attrName>style.visibility</p:attrName>
                                        </p:attrNameLst>
                                      </p:cBhvr>
                                      <p:to>
                                        <p:strVal val="hidden"/>
                                      </p:to>
                                    </p:set>
                                  </p:childTnLst>
                                </p:cTn>
                              </p:par>
                            </p:childTnLst>
                          </p:cTn>
                        </p:par>
                        <p:par>
                          <p:cTn id="162" fill="hold">
                            <p:stCondLst>
                              <p:cond delay="1000"/>
                            </p:stCondLst>
                            <p:childTnLst>
                              <p:par>
                                <p:cTn id="163" presetID="2" presetClass="exit" presetSubtype="8" fill="hold" nodeType="afterEffect">
                                  <p:stCondLst>
                                    <p:cond delay="500"/>
                                  </p:stCondLst>
                                  <p:childTnLst>
                                    <p:anim calcmode="lin" valueType="num">
                                      <p:cBhvr additive="base">
                                        <p:cTn id="164" dur="500"/>
                                        <p:tgtEl>
                                          <p:spTgt spid="23"/>
                                        </p:tgtEl>
                                        <p:attrNameLst>
                                          <p:attrName>ppt_x</p:attrName>
                                        </p:attrNameLst>
                                      </p:cBhvr>
                                      <p:tavLst>
                                        <p:tav tm="0">
                                          <p:val>
                                            <p:strVal val="ppt_x"/>
                                          </p:val>
                                        </p:tav>
                                        <p:tav tm="100000">
                                          <p:val>
                                            <p:strVal val="0-ppt_w/2"/>
                                          </p:val>
                                        </p:tav>
                                      </p:tavLst>
                                    </p:anim>
                                    <p:anim calcmode="lin" valueType="num">
                                      <p:cBhvr additive="base">
                                        <p:cTn id="165" dur="500"/>
                                        <p:tgtEl>
                                          <p:spTgt spid="23"/>
                                        </p:tgtEl>
                                        <p:attrNameLst>
                                          <p:attrName>ppt_y</p:attrName>
                                        </p:attrNameLst>
                                      </p:cBhvr>
                                      <p:tavLst>
                                        <p:tav tm="0">
                                          <p:val>
                                            <p:strVal val="ppt_y"/>
                                          </p:val>
                                        </p:tav>
                                        <p:tav tm="100000">
                                          <p:val>
                                            <p:strVal val="ppt_y"/>
                                          </p:val>
                                        </p:tav>
                                      </p:tavLst>
                                    </p:anim>
                                    <p:set>
                                      <p:cBhvr>
                                        <p:cTn id="166" dur="1" fill="hold">
                                          <p:stCondLst>
                                            <p:cond delay="499"/>
                                          </p:stCondLst>
                                        </p:cTn>
                                        <p:tgtEl>
                                          <p:spTgt spid="23"/>
                                        </p:tgtEl>
                                        <p:attrNameLst>
                                          <p:attrName>style.visibility</p:attrName>
                                        </p:attrNameLst>
                                      </p:cBhvr>
                                      <p:to>
                                        <p:strVal val="hidden"/>
                                      </p:to>
                                    </p:set>
                                  </p:childTnLst>
                                </p:cTn>
                              </p:par>
                            </p:childTnLst>
                          </p:cTn>
                        </p:par>
                        <p:par>
                          <p:cTn id="167" fill="hold">
                            <p:stCondLst>
                              <p:cond delay="2000"/>
                            </p:stCondLst>
                            <p:childTnLst>
                              <p:par>
                                <p:cTn id="168" presetID="3" presetClass="exit" presetSubtype="10" fill="hold" nodeType="afterEffect">
                                  <p:stCondLst>
                                    <p:cond delay="0"/>
                                  </p:stCondLst>
                                  <p:childTnLst>
                                    <p:animEffect transition="out" filter="blinds(horizontal)">
                                      <p:cBhvr>
                                        <p:cTn id="169" dur="500"/>
                                        <p:tgtEl>
                                          <p:spTgt spid="32"/>
                                        </p:tgtEl>
                                      </p:cBhvr>
                                    </p:animEffect>
                                    <p:set>
                                      <p:cBhvr>
                                        <p:cTn id="170" dur="1" fill="hold">
                                          <p:stCondLst>
                                            <p:cond delay="499"/>
                                          </p:stCondLst>
                                        </p:cTn>
                                        <p:tgtEl>
                                          <p:spTgt spid="32"/>
                                        </p:tgtEl>
                                        <p:attrNameLst>
                                          <p:attrName>style.visibility</p:attrName>
                                        </p:attrNameLst>
                                      </p:cBhvr>
                                      <p:to>
                                        <p:strVal val="hidden"/>
                                      </p:to>
                                    </p:set>
                                  </p:childTnLst>
                                </p:cTn>
                              </p:par>
                              <p:par>
                                <p:cTn id="171" presetID="3" presetClass="exit" presetSubtype="10" fill="hold" nodeType="withEffect">
                                  <p:stCondLst>
                                    <p:cond delay="0"/>
                                  </p:stCondLst>
                                  <p:childTnLst>
                                    <p:animEffect transition="out" filter="blinds(horizontal)">
                                      <p:cBhvr>
                                        <p:cTn id="172" dur="500"/>
                                        <p:tgtEl>
                                          <p:spTgt spid="38"/>
                                        </p:tgtEl>
                                      </p:cBhvr>
                                    </p:animEffect>
                                    <p:set>
                                      <p:cBhvr>
                                        <p:cTn id="173" dur="1" fill="hold">
                                          <p:stCondLst>
                                            <p:cond delay="499"/>
                                          </p:stCondLst>
                                        </p:cTn>
                                        <p:tgtEl>
                                          <p:spTgt spid="38"/>
                                        </p:tgtEl>
                                        <p:attrNameLst>
                                          <p:attrName>style.visibility</p:attrName>
                                        </p:attrNameLst>
                                      </p:cBhvr>
                                      <p:to>
                                        <p:strVal val="hidden"/>
                                      </p:to>
                                    </p:set>
                                  </p:childTnLst>
                                </p:cTn>
                              </p:par>
                            </p:childTnLst>
                          </p:cTn>
                        </p:par>
                        <p:par>
                          <p:cTn id="174" fill="hold">
                            <p:stCondLst>
                              <p:cond delay="2500"/>
                            </p:stCondLst>
                            <p:childTnLst>
                              <p:par>
                                <p:cTn id="175" presetID="2" presetClass="exit" presetSubtype="8" fill="hold" nodeType="afterEffect">
                                  <p:stCondLst>
                                    <p:cond delay="500"/>
                                  </p:stCondLst>
                                  <p:childTnLst>
                                    <p:anim calcmode="lin" valueType="num">
                                      <p:cBhvr additive="base">
                                        <p:cTn id="176" dur="500"/>
                                        <p:tgtEl>
                                          <p:spTgt spid="24"/>
                                        </p:tgtEl>
                                        <p:attrNameLst>
                                          <p:attrName>ppt_x</p:attrName>
                                        </p:attrNameLst>
                                      </p:cBhvr>
                                      <p:tavLst>
                                        <p:tav tm="0">
                                          <p:val>
                                            <p:strVal val="ppt_x"/>
                                          </p:val>
                                        </p:tav>
                                        <p:tav tm="100000">
                                          <p:val>
                                            <p:strVal val="0-ppt_w/2"/>
                                          </p:val>
                                        </p:tav>
                                      </p:tavLst>
                                    </p:anim>
                                    <p:anim calcmode="lin" valueType="num">
                                      <p:cBhvr additive="base">
                                        <p:cTn id="177" dur="500"/>
                                        <p:tgtEl>
                                          <p:spTgt spid="24"/>
                                        </p:tgtEl>
                                        <p:attrNameLst>
                                          <p:attrName>ppt_y</p:attrName>
                                        </p:attrNameLst>
                                      </p:cBhvr>
                                      <p:tavLst>
                                        <p:tav tm="0">
                                          <p:val>
                                            <p:strVal val="ppt_y"/>
                                          </p:val>
                                        </p:tav>
                                        <p:tav tm="100000">
                                          <p:val>
                                            <p:strVal val="ppt_y"/>
                                          </p:val>
                                        </p:tav>
                                      </p:tavLst>
                                    </p:anim>
                                    <p:set>
                                      <p:cBhvr>
                                        <p:cTn id="178" dur="1" fill="hold">
                                          <p:stCondLst>
                                            <p:cond delay="499"/>
                                          </p:stCondLst>
                                        </p:cTn>
                                        <p:tgtEl>
                                          <p:spTgt spid="24"/>
                                        </p:tgtEl>
                                        <p:attrNameLst>
                                          <p:attrName>style.visibility</p:attrName>
                                        </p:attrNameLst>
                                      </p:cBhvr>
                                      <p:to>
                                        <p:strVal val="hidden"/>
                                      </p:to>
                                    </p:set>
                                  </p:childTnLst>
                                </p:cTn>
                              </p:par>
                            </p:childTnLst>
                          </p:cTn>
                        </p:par>
                        <p:par>
                          <p:cTn id="179" fill="hold">
                            <p:stCondLst>
                              <p:cond delay="3500"/>
                            </p:stCondLst>
                            <p:childTnLst>
                              <p:par>
                                <p:cTn id="180" presetID="3" presetClass="exit" presetSubtype="10" fill="hold" nodeType="afterEffect">
                                  <p:stCondLst>
                                    <p:cond delay="0"/>
                                  </p:stCondLst>
                                  <p:childTnLst>
                                    <p:animEffect transition="out" filter="blinds(horizontal)">
                                      <p:cBhvr>
                                        <p:cTn id="181" dur="500"/>
                                        <p:tgtEl>
                                          <p:spTgt spid="28"/>
                                        </p:tgtEl>
                                      </p:cBhvr>
                                    </p:animEffect>
                                    <p:set>
                                      <p:cBhvr>
                                        <p:cTn id="182" dur="1" fill="hold">
                                          <p:stCondLst>
                                            <p:cond delay="499"/>
                                          </p:stCondLst>
                                        </p:cTn>
                                        <p:tgtEl>
                                          <p:spTgt spid="28"/>
                                        </p:tgtEl>
                                        <p:attrNameLst>
                                          <p:attrName>style.visibility</p:attrName>
                                        </p:attrNameLst>
                                      </p:cBhvr>
                                      <p:to>
                                        <p:strVal val="hidden"/>
                                      </p:to>
                                    </p:set>
                                  </p:childTnLst>
                                </p:cTn>
                              </p:par>
                            </p:childTnLst>
                          </p:cTn>
                        </p:par>
                        <p:par>
                          <p:cTn id="183" fill="hold">
                            <p:stCondLst>
                              <p:cond delay="4000"/>
                            </p:stCondLst>
                            <p:childTnLst>
                              <p:par>
                                <p:cTn id="184" presetID="2" presetClass="exit" presetSubtype="8" fill="hold" nodeType="afterEffect">
                                  <p:stCondLst>
                                    <p:cond delay="500"/>
                                  </p:stCondLst>
                                  <p:childTnLst>
                                    <p:anim calcmode="lin" valueType="num">
                                      <p:cBhvr additive="base">
                                        <p:cTn id="185" dur="500"/>
                                        <p:tgtEl>
                                          <p:spTgt spid="25"/>
                                        </p:tgtEl>
                                        <p:attrNameLst>
                                          <p:attrName>ppt_x</p:attrName>
                                        </p:attrNameLst>
                                      </p:cBhvr>
                                      <p:tavLst>
                                        <p:tav tm="0">
                                          <p:val>
                                            <p:strVal val="ppt_x"/>
                                          </p:val>
                                        </p:tav>
                                        <p:tav tm="100000">
                                          <p:val>
                                            <p:strVal val="0-ppt_w/2"/>
                                          </p:val>
                                        </p:tav>
                                      </p:tavLst>
                                    </p:anim>
                                    <p:anim calcmode="lin" valueType="num">
                                      <p:cBhvr additive="base">
                                        <p:cTn id="186" dur="500"/>
                                        <p:tgtEl>
                                          <p:spTgt spid="25"/>
                                        </p:tgtEl>
                                        <p:attrNameLst>
                                          <p:attrName>ppt_y</p:attrName>
                                        </p:attrNameLst>
                                      </p:cBhvr>
                                      <p:tavLst>
                                        <p:tav tm="0">
                                          <p:val>
                                            <p:strVal val="ppt_y"/>
                                          </p:val>
                                        </p:tav>
                                        <p:tav tm="100000">
                                          <p:val>
                                            <p:strVal val="ppt_y"/>
                                          </p:val>
                                        </p:tav>
                                      </p:tavLst>
                                    </p:anim>
                                    <p:set>
                                      <p:cBhvr>
                                        <p:cTn id="187" dur="1" fill="hold">
                                          <p:stCondLst>
                                            <p:cond delay="499"/>
                                          </p:stCondLst>
                                        </p:cTn>
                                        <p:tgtEl>
                                          <p:spTgt spid="25"/>
                                        </p:tgtEl>
                                        <p:attrNameLst>
                                          <p:attrName>style.visibility</p:attrName>
                                        </p:attrNameLst>
                                      </p:cBhvr>
                                      <p:to>
                                        <p:strVal val="hidden"/>
                                      </p:to>
                                    </p:set>
                                  </p:childTnLst>
                                </p:cTn>
                              </p:par>
                            </p:childTnLst>
                          </p:cTn>
                        </p:par>
                        <p:par>
                          <p:cTn id="188" fill="hold">
                            <p:stCondLst>
                              <p:cond delay="5000"/>
                            </p:stCondLst>
                            <p:childTnLst>
                              <p:par>
                                <p:cTn id="189" presetID="3" presetClass="exit" presetSubtype="10" fill="hold" grpId="1" nodeType="afterEffect">
                                  <p:stCondLst>
                                    <p:cond delay="1000"/>
                                  </p:stCondLst>
                                  <p:childTnLst>
                                    <p:animEffect transition="out" filter="blinds(horizontal)">
                                      <p:cBhvr>
                                        <p:cTn id="190" dur="500"/>
                                        <p:tgtEl>
                                          <p:spTgt spid="43"/>
                                        </p:tgtEl>
                                      </p:cBhvr>
                                    </p:animEffect>
                                    <p:set>
                                      <p:cBhvr>
                                        <p:cTn id="191" dur="1" fill="hold">
                                          <p:stCondLst>
                                            <p:cond delay="499"/>
                                          </p:stCondLst>
                                        </p:cTn>
                                        <p:tgtEl>
                                          <p:spTgt spid="43"/>
                                        </p:tgtEl>
                                        <p:attrNameLst>
                                          <p:attrName>style.visibility</p:attrName>
                                        </p:attrNameLst>
                                      </p:cBhvr>
                                      <p:to>
                                        <p:strVal val="hidden"/>
                                      </p:to>
                                    </p:set>
                                  </p:childTnLst>
                                </p:cTn>
                              </p:par>
                              <p:par>
                                <p:cTn id="192" presetID="3" presetClass="exit" presetSubtype="10" fill="hold" grpId="1" nodeType="withEffect">
                                  <p:stCondLst>
                                    <p:cond delay="0"/>
                                  </p:stCondLst>
                                  <p:childTnLst>
                                    <p:animEffect transition="out" filter="blinds(horizontal)">
                                      <p:cBhvr>
                                        <p:cTn id="193" dur="500"/>
                                        <p:tgtEl>
                                          <p:spTgt spid="44"/>
                                        </p:tgtEl>
                                      </p:cBhvr>
                                    </p:animEffect>
                                    <p:set>
                                      <p:cBhvr>
                                        <p:cTn id="194" dur="1" fill="hold">
                                          <p:stCondLst>
                                            <p:cond delay="499"/>
                                          </p:stCondLst>
                                        </p:cTn>
                                        <p:tgtEl>
                                          <p:spTgt spid="4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 grpId="0" animBg="1"/>
      <p:bldP spid="43" grpId="1" animBg="1"/>
      <p:bldP spid="44" grpId="0"/>
      <p:bldP spid="44" grpId="1"/>
      <p:bldP spid="62" grpId="0" animBg="1"/>
      <p:bldP spid="62" grpId="1" animBg="1"/>
      <p:bldP spid="62" grpId="2" animBg="1"/>
      <p:bldP spid="63" grpId="0" animBg="1"/>
      <p:bldP spid="63" grpId="1" animBg="1"/>
      <p:bldP spid="63" grpId="2" animBg="1"/>
      <p:bldP spid="64" grpId="0" animBg="1"/>
      <p:bldP spid="64" grpId="1" animBg="1"/>
      <p:bldP spid="64" grpId="2" animBg="1"/>
      <p:bldP spid="65" grpId="0" animBg="1"/>
      <p:bldP spid="65" grpId="1" animBg="1"/>
      <p:bldP spid="65" grpId="2" animBg="1"/>
      <p:bldP spid="66" grpId="1"/>
      <p:bldP spid="67" grpId="0"/>
      <p:bldP spid="68"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5" name="Picture 3"/>
          <p:cNvPicPr>
            <a:picLocks noChangeAspect="1" noChangeArrowheads="1"/>
          </p:cNvPicPr>
          <p:nvPr/>
        </p:nvPicPr>
        <p:blipFill>
          <a:blip r:embed="rId3" cstate="print"/>
          <a:srcRect/>
          <a:stretch>
            <a:fillRect/>
          </a:stretch>
        </p:blipFill>
        <p:spPr bwMode="auto">
          <a:xfrm>
            <a:off x="4486773" y="3619500"/>
            <a:ext cx="4504827" cy="2857500"/>
          </a:xfrm>
          <a:prstGeom prst="rect">
            <a:avLst/>
          </a:prstGeom>
          <a:noFill/>
          <a:ln w="0">
            <a:noFill/>
            <a:miter lim="800000"/>
            <a:headEnd/>
            <a:tailEnd/>
          </a:ln>
        </p:spPr>
      </p:pic>
      <p:pic>
        <p:nvPicPr>
          <p:cNvPr id="3074" name="Picture 2"/>
          <p:cNvPicPr>
            <a:picLocks noChangeAspect="1" noChangeArrowheads="1"/>
          </p:cNvPicPr>
          <p:nvPr/>
        </p:nvPicPr>
        <p:blipFill>
          <a:blip r:embed="rId4" cstate="print"/>
          <a:srcRect/>
          <a:stretch>
            <a:fillRect/>
          </a:stretch>
        </p:blipFill>
        <p:spPr bwMode="auto">
          <a:xfrm>
            <a:off x="685800" y="3371724"/>
            <a:ext cx="3276600" cy="3105275"/>
          </a:xfrm>
          <a:prstGeom prst="rect">
            <a:avLst/>
          </a:prstGeom>
          <a:noFill/>
          <a:ln w="0">
            <a:noFill/>
            <a:miter lim="800000"/>
            <a:headEnd/>
            <a:tailEnd/>
          </a:ln>
        </p:spPr>
      </p:pic>
      <p:sp>
        <p:nvSpPr>
          <p:cNvPr id="2" name="Title 1"/>
          <p:cNvSpPr>
            <a:spLocks noGrp="1"/>
          </p:cNvSpPr>
          <p:nvPr>
            <p:ph type="title"/>
          </p:nvPr>
        </p:nvSpPr>
        <p:spPr/>
        <p:txBody>
          <a:bodyPr/>
          <a:lstStyle/>
          <a:p>
            <a:r>
              <a:rPr lang="en-US" dirty="0" smtClean="0"/>
              <a:t>Transient Contact Pattern</a:t>
            </a:r>
            <a:endParaRPr lang="en-US" dirty="0"/>
          </a:p>
        </p:txBody>
      </p:sp>
      <p:sp>
        <p:nvSpPr>
          <p:cNvPr id="3" name="Content Placeholder 2"/>
          <p:cNvSpPr>
            <a:spLocks noGrp="1"/>
          </p:cNvSpPr>
          <p:nvPr>
            <p:ph idx="1"/>
          </p:nvPr>
        </p:nvSpPr>
        <p:spPr/>
        <p:txBody>
          <a:bodyPr/>
          <a:lstStyle/>
          <a:p>
            <a:r>
              <a:rPr lang="en-US" sz="2800" dirty="0" smtClean="0"/>
              <a:t>Node </a:t>
            </a:r>
            <a:r>
              <a:rPr lang="en-US" sz="2800" i="1" dirty="0" smtClean="0"/>
              <a:t>A</a:t>
            </a:r>
            <a:r>
              <a:rPr lang="en-US" sz="2800" dirty="0" smtClean="0"/>
              <a:t> sends data to a destination at 12pm with a 6-hour time constraint</a:t>
            </a:r>
          </a:p>
          <a:p>
            <a:pPr lvl="1"/>
            <a:r>
              <a:rPr lang="en-US" sz="2400" dirty="0" smtClean="0"/>
              <a:t>Valid time period: 12pm-18pm</a:t>
            </a:r>
          </a:p>
          <a:p>
            <a:pPr lvl="1"/>
            <a:r>
              <a:rPr lang="en-US" sz="2400" dirty="0" smtClean="0"/>
              <a:t>A node forwards data to another node with higher data forwarding metric</a:t>
            </a:r>
            <a:endParaRPr lang="en-US" sz="2400" dirty="0"/>
          </a:p>
        </p:txBody>
      </p:sp>
      <p:sp>
        <p:nvSpPr>
          <p:cNvPr id="6" name="圆角矩形 6"/>
          <p:cNvSpPr/>
          <p:nvPr/>
        </p:nvSpPr>
        <p:spPr>
          <a:xfrm>
            <a:off x="1752600" y="3352800"/>
            <a:ext cx="381000" cy="838200"/>
          </a:xfrm>
          <a:prstGeom prst="roundRect">
            <a:avLst/>
          </a:prstGeom>
          <a:solidFill>
            <a:schemeClr val="accent1">
              <a:alpha val="0"/>
            </a:schemeClr>
          </a:solidFill>
          <a:ln w="38100">
            <a:solidFill>
              <a:srgbClr val="0000FF"/>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圆角矩形 6"/>
          <p:cNvSpPr/>
          <p:nvPr/>
        </p:nvSpPr>
        <p:spPr>
          <a:xfrm>
            <a:off x="3200400" y="3352800"/>
            <a:ext cx="381000" cy="838200"/>
          </a:xfrm>
          <a:prstGeom prst="roundRect">
            <a:avLst/>
          </a:prstGeom>
          <a:solidFill>
            <a:schemeClr val="accent1">
              <a:alpha val="0"/>
            </a:schemeClr>
          </a:solidFill>
          <a:ln w="38100">
            <a:solidFill>
              <a:srgbClr val="0000FF"/>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圆角矩形 6"/>
          <p:cNvSpPr/>
          <p:nvPr/>
        </p:nvSpPr>
        <p:spPr>
          <a:xfrm>
            <a:off x="2514600" y="5257800"/>
            <a:ext cx="381000" cy="838200"/>
          </a:xfrm>
          <a:prstGeom prst="roundRect">
            <a:avLst/>
          </a:prstGeom>
          <a:solidFill>
            <a:schemeClr val="accent1">
              <a:alpha val="0"/>
            </a:schemeClr>
          </a:solidFill>
          <a:ln w="38100">
            <a:solidFill>
              <a:srgbClr val="0000FF"/>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0" y="4854714"/>
            <a:ext cx="1371600" cy="707886"/>
          </a:xfrm>
          <a:prstGeom prst="rect">
            <a:avLst/>
          </a:prstGeom>
          <a:noFill/>
          <a:ln w="0">
            <a:noFill/>
          </a:ln>
        </p:spPr>
        <p:txBody>
          <a:bodyPr wrap="square" rtlCol="0">
            <a:spAutoFit/>
          </a:bodyPr>
          <a:lstStyle/>
          <a:p>
            <a:r>
              <a:rPr lang="en-US" sz="2000" dirty="0" smtClean="0">
                <a:solidFill>
                  <a:srgbClr val="0000FF"/>
                </a:solidFill>
                <a:latin typeface="Times New Roman" pitchFamily="18" charset="0"/>
                <a:cs typeface="Times New Roman" pitchFamily="18" charset="0"/>
              </a:rPr>
              <a:t>Cumulative contact rate</a:t>
            </a:r>
            <a:endParaRPr lang="en-US" sz="2000" dirty="0">
              <a:solidFill>
                <a:srgbClr val="0000FF"/>
              </a:solidFill>
              <a:latin typeface="Times New Roman" pitchFamily="18" charset="0"/>
              <a:cs typeface="Times New Roman" pitchFamily="18" charset="0"/>
            </a:endParaRPr>
          </a:p>
        </p:txBody>
      </p:sp>
      <p:cxnSp>
        <p:nvCxnSpPr>
          <p:cNvPr id="11" name="Straight Connector 10"/>
          <p:cNvCxnSpPr/>
          <p:nvPr/>
        </p:nvCxnSpPr>
        <p:spPr bwMode="auto">
          <a:xfrm rot="10800000" flipV="1">
            <a:off x="1371600" y="4191000"/>
            <a:ext cx="1828802" cy="761999"/>
          </a:xfrm>
          <a:prstGeom prst="line">
            <a:avLst/>
          </a:prstGeom>
          <a:solidFill>
            <a:schemeClr val="accent1"/>
          </a:solidFill>
          <a:ln w="38100" cap="flat" cmpd="sng" algn="ctr">
            <a:solidFill>
              <a:srgbClr val="0000FF"/>
            </a:solidFill>
            <a:prstDash val="solid"/>
            <a:round/>
            <a:headEnd type="none" w="med" len="med"/>
            <a:tailEnd type="none" w="med" len="med"/>
          </a:ln>
          <a:effectLst/>
        </p:spPr>
      </p:cxnSp>
      <p:cxnSp>
        <p:nvCxnSpPr>
          <p:cNvPr id="12" name="Straight Connector 11"/>
          <p:cNvCxnSpPr>
            <a:stCxn id="6" idx="2"/>
          </p:cNvCxnSpPr>
          <p:nvPr/>
        </p:nvCxnSpPr>
        <p:spPr bwMode="auto">
          <a:xfrm rot="5400000">
            <a:off x="1238250" y="4171950"/>
            <a:ext cx="685800" cy="723900"/>
          </a:xfrm>
          <a:prstGeom prst="line">
            <a:avLst/>
          </a:prstGeom>
          <a:solidFill>
            <a:schemeClr val="accent1"/>
          </a:solidFill>
          <a:ln w="38100" cap="flat" cmpd="sng" algn="ctr">
            <a:solidFill>
              <a:srgbClr val="0000FF"/>
            </a:solidFill>
            <a:prstDash val="solid"/>
            <a:round/>
            <a:headEnd type="none" w="med" len="med"/>
            <a:tailEnd type="none" w="med" len="med"/>
          </a:ln>
          <a:effectLst/>
        </p:spPr>
      </p:cxnSp>
      <p:cxnSp>
        <p:nvCxnSpPr>
          <p:cNvPr id="13" name="Straight Connector 12"/>
          <p:cNvCxnSpPr/>
          <p:nvPr/>
        </p:nvCxnSpPr>
        <p:spPr bwMode="auto">
          <a:xfrm>
            <a:off x="1371600" y="5105400"/>
            <a:ext cx="1143000" cy="457200"/>
          </a:xfrm>
          <a:prstGeom prst="line">
            <a:avLst/>
          </a:prstGeom>
          <a:solidFill>
            <a:schemeClr val="accent1"/>
          </a:solidFill>
          <a:ln w="38100" cap="flat" cmpd="sng" algn="ctr">
            <a:solidFill>
              <a:srgbClr val="0000FF"/>
            </a:solidFill>
            <a:prstDash val="solid"/>
            <a:round/>
            <a:headEnd type="none" w="med" len="med"/>
            <a:tailEnd type="none" w="med" len="med"/>
          </a:ln>
          <a:effectLst/>
        </p:spPr>
      </p:cxnSp>
      <p:sp>
        <p:nvSpPr>
          <p:cNvPr id="14" name="Oval 24"/>
          <p:cNvSpPr>
            <a:spLocks noChangeArrowheads="1"/>
          </p:cNvSpPr>
          <p:nvPr/>
        </p:nvSpPr>
        <p:spPr bwMode="auto">
          <a:xfrm>
            <a:off x="1447800" y="4191000"/>
            <a:ext cx="457200" cy="457200"/>
          </a:xfrm>
          <a:prstGeom prst="ellipse">
            <a:avLst/>
          </a:prstGeom>
          <a:solidFill>
            <a:schemeClr val="bg1">
              <a:alpha val="0"/>
            </a:schemeClr>
          </a:solidFill>
          <a:ln w="38100">
            <a:solidFill>
              <a:srgbClr val="0000FF"/>
            </a:solidFill>
            <a:prstDash val="solid"/>
            <a:round/>
            <a:headEnd/>
            <a:tailEnd/>
          </a:ln>
          <a:effectLst/>
        </p:spPr>
        <p:txBody>
          <a:bodyPr wrap="none" anchor="ctr"/>
          <a:lstStyle/>
          <a:p>
            <a:endParaRPr lang="en-US"/>
          </a:p>
        </p:txBody>
      </p:sp>
      <p:sp>
        <p:nvSpPr>
          <p:cNvPr id="15" name="圆角矩形 6"/>
          <p:cNvSpPr/>
          <p:nvPr/>
        </p:nvSpPr>
        <p:spPr>
          <a:xfrm>
            <a:off x="914400" y="3810000"/>
            <a:ext cx="838200" cy="228600"/>
          </a:xfrm>
          <a:prstGeom prst="roundRect">
            <a:avLst/>
          </a:prstGeom>
          <a:solidFill>
            <a:schemeClr val="accent1">
              <a:alpha val="0"/>
            </a:schemeClr>
          </a:solidFill>
          <a:ln w="38100">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圆角矩形 6"/>
          <p:cNvSpPr/>
          <p:nvPr/>
        </p:nvSpPr>
        <p:spPr>
          <a:xfrm>
            <a:off x="2362200" y="3810000"/>
            <a:ext cx="838200" cy="228600"/>
          </a:xfrm>
          <a:prstGeom prst="roundRect">
            <a:avLst/>
          </a:prstGeom>
          <a:solidFill>
            <a:schemeClr val="accent1">
              <a:alpha val="0"/>
            </a:schemeClr>
          </a:solidFill>
          <a:ln w="38100">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圆角矩形 6"/>
          <p:cNvSpPr/>
          <p:nvPr/>
        </p:nvSpPr>
        <p:spPr>
          <a:xfrm>
            <a:off x="1676400" y="5715000"/>
            <a:ext cx="838200" cy="228600"/>
          </a:xfrm>
          <a:prstGeom prst="roundRect">
            <a:avLst/>
          </a:prstGeom>
          <a:solidFill>
            <a:schemeClr val="accent1">
              <a:alpha val="0"/>
            </a:schemeClr>
          </a:solidFill>
          <a:ln w="38100">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Box 22"/>
          <p:cNvSpPr txBox="1"/>
          <p:nvPr/>
        </p:nvSpPr>
        <p:spPr>
          <a:xfrm>
            <a:off x="3048000" y="5010090"/>
            <a:ext cx="1524000" cy="707886"/>
          </a:xfrm>
          <a:prstGeom prst="rect">
            <a:avLst/>
          </a:prstGeom>
          <a:noFill/>
          <a:ln w="0">
            <a:noFill/>
          </a:ln>
        </p:spPr>
        <p:txBody>
          <a:bodyPr wrap="square" rtlCol="0">
            <a:spAutoFit/>
          </a:bodyPr>
          <a:lstStyle/>
          <a:p>
            <a:r>
              <a:rPr lang="en-US" sz="2000" dirty="0" smtClean="0">
                <a:solidFill>
                  <a:srgbClr val="FF0000"/>
                </a:solidFill>
                <a:latin typeface="Times New Roman" pitchFamily="18" charset="0"/>
                <a:cs typeface="Times New Roman" pitchFamily="18" charset="0"/>
              </a:rPr>
              <a:t>Transient contact rate</a:t>
            </a:r>
            <a:endParaRPr lang="en-US" sz="2000" dirty="0">
              <a:solidFill>
                <a:srgbClr val="FF0000"/>
              </a:solidFill>
              <a:latin typeface="Times New Roman" pitchFamily="18" charset="0"/>
              <a:cs typeface="Times New Roman" pitchFamily="18" charset="0"/>
            </a:endParaRPr>
          </a:p>
        </p:txBody>
      </p:sp>
      <p:cxnSp>
        <p:nvCxnSpPr>
          <p:cNvPr id="24" name="Straight Connector 23"/>
          <p:cNvCxnSpPr/>
          <p:nvPr/>
        </p:nvCxnSpPr>
        <p:spPr bwMode="auto">
          <a:xfrm>
            <a:off x="1371601" y="4038600"/>
            <a:ext cx="1752599" cy="1066800"/>
          </a:xfrm>
          <a:prstGeom prst="line">
            <a:avLst/>
          </a:prstGeom>
          <a:solidFill>
            <a:schemeClr val="accent1"/>
          </a:solidFill>
          <a:ln w="38100" cap="flat" cmpd="sng" algn="ctr">
            <a:solidFill>
              <a:srgbClr val="FF0000"/>
            </a:solidFill>
            <a:prstDash val="solid"/>
            <a:round/>
            <a:headEnd type="none" w="med" len="med"/>
            <a:tailEnd type="none" w="med" len="med"/>
          </a:ln>
          <a:effectLst/>
        </p:spPr>
      </p:cxnSp>
      <p:cxnSp>
        <p:nvCxnSpPr>
          <p:cNvPr id="28" name="Straight Connector 27"/>
          <p:cNvCxnSpPr/>
          <p:nvPr/>
        </p:nvCxnSpPr>
        <p:spPr bwMode="auto">
          <a:xfrm rot="16200000" flipH="1">
            <a:off x="2514600" y="4343400"/>
            <a:ext cx="990600" cy="381000"/>
          </a:xfrm>
          <a:prstGeom prst="line">
            <a:avLst/>
          </a:prstGeom>
          <a:solidFill>
            <a:schemeClr val="accent1"/>
          </a:solidFill>
          <a:ln w="38100" cap="flat" cmpd="sng" algn="ctr">
            <a:solidFill>
              <a:srgbClr val="FF0000"/>
            </a:solidFill>
            <a:prstDash val="solid"/>
            <a:round/>
            <a:headEnd type="none" w="med" len="med"/>
            <a:tailEnd type="none" w="med" len="med"/>
          </a:ln>
          <a:effectLst/>
        </p:spPr>
      </p:cxnSp>
      <p:cxnSp>
        <p:nvCxnSpPr>
          <p:cNvPr id="30" name="Straight Connector 29"/>
          <p:cNvCxnSpPr/>
          <p:nvPr/>
        </p:nvCxnSpPr>
        <p:spPr bwMode="auto">
          <a:xfrm flipV="1">
            <a:off x="2438400" y="5257800"/>
            <a:ext cx="685800" cy="457200"/>
          </a:xfrm>
          <a:prstGeom prst="line">
            <a:avLst/>
          </a:prstGeom>
          <a:solidFill>
            <a:schemeClr val="accent1"/>
          </a:solidFill>
          <a:ln w="38100" cap="flat" cmpd="sng" algn="ctr">
            <a:solidFill>
              <a:srgbClr val="FF0000"/>
            </a:solidFill>
            <a:prstDash val="solid"/>
            <a:round/>
            <a:headEnd type="none" w="med" len="med"/>
            <a:tailEnd type="none" w="med" len="med"/>
          </a:ln>
          <a:effectLst/>
        </p:spPr>
      </p:cxnSp>
      <p:sp>
        <p:nvSpPr>
          <p:cNvPr id="34" name="Oval 24"/>
          <p:cNvSpPr>
            <a:spLocks noChangeArrowheads="1"/>
          </p:cNvSpPr>
          <p:nvPr/>
        </p:nvSpPr>
        <p:spPr bwMode="auto">
          <a:xfrm>
            <a:off x="2667000" y="4191000"/>
            <a:ext cx="457200" cy="457200"/>
          </a:xfrm>
          <a:prstGeom prst="ellipse">
            <a:avLst/>
          </a:prstGeom>
          <a:solidFill>
            <a:schemeClr val="bg1">
              <a:alpha val="0"/>
            </a:schemeClr>
          </a:solidFill>
          <a:ln w="38100">
            <a:solidFill>
              <a:srgbClr val="FF0000"/>
            </a:solidFill>
            <a:prstDash val="solid"/>
            <a:round/>
            <a:headEnd/>
            <a:tailEnd/>
          </a:ln>
          <a:effectLst/>
        </p:spPr>
        <p:txBody>
          <a:bodyPr wrap="none" anchor="ctr"/>
          <a:lstStyle/>
          <a:p>
            <a:endParaRPr lang="en-US"/>
          </a:p>
        </p:txBody>
      </p:sp>
      <p:sp>
        <p:nvSpPr>
          <p:cNvPr id="41" name="Oval 40"/>
          <p:cNvSpPr/>
          <p:nvPr/>
        </p:nvSpPr>
        <p:spPr bwMode="auto">
          <a:xfrm rot="20949301">
            <a:off x="4935265" y="3778256"/>
            <a:ext cx="538210" cy="555729"/>
          </a:xfrm>
          <a:prstGeom prst="ellipse">
            <a:avLst/>
          </a:prstGeom>
          <a:noFill/>
          <a:ln w="38100" cap="flat" cmpd="sng" algn="ctr">
            <a:solidFill>
              <a:srgbClr val="0000FF"/>
            </a:solidFill>
            <a:prstDash val="dash"/>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828675"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smtClean="0">
              <a:ln>
                <a:noFill/>
              </a:ln>
              <a:solidFill>
                <a:schemeClr val="tx1"/>
              </a:solidFill>
              <a:effectLst/>
              <a:latin typeface="Tahoma" pitchFamily="34" charset="0"/>
            </a:endParaRPr>
          </a:p>
        </p:txBody>
      </p:sp>
      <p:sp>
        <p:nvSpPr>
          <p:cNvPr id="42" name="Oval 41"/>
          <p:cNvSpPr/>
          <p:nvPr/>
        </p:nvSpPr>
        <p:spPr bwMode="auto">
          <a:xfrm rot="20949301">
            <a:off x="6010797" y="3808867"/>
            <a:ext cx="1310322" cy="645628"/>
          </a:xfrm>
          <a:prstGeom prst="ellipse">
            <a:avLst/>
          </a:prstGeom>
          <a:noFill/>
          <a:ln w="38100" cap="flat" cmpd="sng" algn="ctr">
            <a:solidFill>
              <a:srgbClr val="0000FF"/>
            </a:solidFill>
            <a:prstDash val="dash"/>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828675"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smtClean="0">
              <a:ln>
                <a:noFill/>
              </a:ln>
              <a:solidFill>
                <a:schemeClr val="tx1"/>
              </a:solidFill>
              <a:effectLst/>
              <a:latin typeface="Tahoma" pitchFamily="34" charset="0"/>
            </a:endParaRPr>
          </a:p>
        </p:txBody>
      </p:sp>
      <p:sp>
        <p:nvSpPr>
          <p:cNvPr id="43" name="Oval 42"/>
          <p:cNvSpPr/>
          <p:nvPr/>
        </p:nvSpPr>
        <p:spPr bwMode="auto">
          <a:xfrm rot="2059910">
            <a:off x="4463654" y="3340237"/>
            <a:ext cx="1550052" cy="2013475"/>
          </a:xfrm>
          <a:prstGeom prst="ellipse">
            <a:avLst/>
          </a:prstGeom>
          <a:noFill/>
          <a:ln w="38100" cap="flat" cmpd="sng" algn="ctr">
            <a:solidFill>
              <a:srgbClr val="FF0000"/>
            </a:solidFill>
            <a:prstDash val="dash"/>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828675"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smtClean="0">
              <a:ln>
                <a:noFill/>
              </a:ln>
              <a:solidFill>
                <a:schemeClr val="tx1"/>
              </a:solidFill>
              <a:effectLst/>
              <a:latin typeface="Tahoma" pitchFamily="34" charset="0"/>
            </a:endParaRPr>
          </a:p>
        </p:txBody>
      </p:sp>
      <p:cxnSp>
        <p:nvCxnSpPr>
          <p:cNvPr id="44" name="Straight Connector 43"/>
          <p:cNvCxnSpPr>
            <a:endCxn id="41" idx="6"/>
          </p:cNvCxnSpPr>
          <p:nvPr/>
        </p:nvCxnSpPr>
        <p:spPr bwMode="auto">
          <a:xfrm rot="10800000" flipV="1">
            <a:off x="5468670" y="3505200"/>
            <a:ext cx="1617931" cy="500288"/>
          </a:xfrm>
          <a:prstGeom prst="line">
            <a:avLst/>
          </a:prstGeom>
          <a:solidFill>
            <a:schemeClr val="accent1"/>
          </a:solidFill>
          <a:ln w="38100" cap="flat" cmpd="sng" algn="ctr">
            <a:solidFill>
              <a:srgbClr val="0000FF"/>
            </a:solidFill>
            <a:prstDash val="solid"/>
            <a:round/>
            <a:headEnd type="none" w="med" len="med"/>
            <a:tailEnd type="none" w="med" len="med"/>
          </a:ln>
          <a:effectLst/>
        </p:spPr>
      </p:cxnSp>
      <p:cxnSp>
        <p:nvCxnSpPr>
          <p:cNvPr id="45" name="Straight Connector 44"/>
          <p:cNvCxnSpPr/>
          <p:nvPr/>
        </p:nvCxnSpPr>
        <p:spPr bwMode="auto">
          <a:xfrm rot="5400000" flipH="1" flipV="1">
            <a:off x="7086600" y="3657600"/>
            <a:ext cx="152400" cy="152400"/>
          </a:xfrm>
          <a:prstGeom prst="line">
            <a:avLst/>
          </a:prstGeom>
          <a:solidFill>
            <a:schemeClr val="accent1"/>
          </a:solidFill>
          <a:ln w="38100" cap="flat" cmpd="sng" algn="ctr">
            <a:solidFill>
              <a:srgbClr val="0000FF"/>
            </a:solidFill>
            <a:prstDash val="solid"/>
            <a:round/>
            <a:headEnd type="none" w="med" len="med"/>
            <a:tailEnd type="none" w="med" len="med"/>
          </a:ln>
          <a:effectLst/>
        </p:spPr>
      </p:cxnSp>
      <p:sp>
        <p:nvSpPr>
          <p:cNvPr id="50" name="TextBox 49"/>
          <p:cNvSpPr txBox="1"/>
          <p:nvPr/>
        </p:nvSpPr>
        <p:spPr>
          <a:xfrm>
            <a:off x="7086600" y="3276600"/>
            <a:ext cx="1752600" cy="400110"/>
          </a:xfrm>
          <a:prstGeom prst="rect">
            <a:avLst/>
          </a:prstGeom>
          <a:noFill/>
          <a:ln w="0">
            <a:noFill/>
          </a:ln>
        </p:spPr>
        <p:txBody>
          <a:bodyPr wrap="square" rtlCol="0">
            <a:spAutoFit/>
          </a:bodyPr>
          <a:lstStyle/>
          <a:p>
            <a:r>
              <a:rPr lang="en-US" sz="2000" dirty="0" smtClean="0">
                <a:solidFill>
                  <a:srgbClr val="0000FF"/>
                </a:solidFill>
                <a:latin typeface="Times New Roman" pitchFamily="18" charset="0"/>
                <a:cs typeface="Times New Roman" pitchFamily="18" charset="0"/>
              </a:rPr>
              <a:t>Direct contact</a:t>
            </a:r>
            <a:endParaRPr lang="en-US" sz="2000" dirty="0">
              <a:solidFill>
                <a:srgbClr val="0000FF"/>
              </a:solidFill>
              <a:latin typeface="Times New Roman" pitchFamily="18" charset="0"/>
              <a:cs typeface="Times New Roman" pitchFamily="18" charset="0"/>
            </a:endParaRPr>
          </a:p>
        </p:txBody>
      </p:sp>
      <p:sp>
        <p:nvSpPr>
          <p:cNvPr id="51" name="TextBox 50"/>
          <p:cNvSpPr txBox="1"/>
          <p:nvPr/>
        </p:nvSpPr>
        <p:spPr>
          <a:xfrm>
            <a:off x="7010400" y="4419600"/>
            <a:ext cx="1981200" cy="707886"/>
          </a:xfrm>
          <a:prstGeom prst="rect">
            <a:avLst/>
          </a:prstGeom>
          <a:noFill/>
          <a:ln w="0">
            <a:noFill/>
          </a:ln>
        </p:spPr>
        <p:txBody>
          <a:bodyPr wrap="square" rtlCol="0">
            <a:spAutoFit/>
          </a:bodyPr>
          <a:lstStyle/>
          <a:p>
            <a:r>
              <a:rPr lang="en-US" sz="2000" dirty="0" smtClean="0">
                <a:solidFill>
                  <a:srgbClr val="FF0000"/>
                </a:solidFill>
                <a:latin typeface="Times New Roman" pitchFamily="18" charset="0"/>
                <a:cs typeface="Times New Roman" pitchFamily="18" charset="0"/>
              </a:rPr>
              <a:t>Transient connected subnet</a:t>
            </a:r>
            <a:endParaRPr lang="en-US" sz="2000" dirty="0">
              <a:solidFill>
                <a:srgbClr val="FF0000"/>
              </a:solidFill>
              <a:latin typeface="Times New Roman" pitchFamily="18" charset="0"/>
              <a:cs typeface="Times New Roman" pitchFamily="18" charset="0"/>
            </a:endParaRPr>
          </a:p>
        </p:txBody>
      </p:sp>
      <p:cxnSp>
        <p:nvCxnSpPr>
          <p:cNvPr id="52" name="Straight Connector 51"/>
          <p:cNvCxnSpPr>
            <a:stCxn id="43" idx="6"/>
          </p:cNvCxnSpPr>
          <p:nvPr/>
        </p:nvCxnSpPr>
        <p:spPr bwMode="auto">
          <a:xfrm>
            <a:off x="5878685" y="4784078"/>
            <a:ext cx="1131715" cy="16522"/>
          </a:xfrm>
          <a:prstGeom prst="line">
            <a:avLst/>
          </a:prstGeom>
          <a:solidFill>
            <a:schemeClr val="accent1"/>
          </a:solidFill>
          <a:ln w="38100" cap="flat" cmpd="sng" algn="ctr">
            <a:solidFill>
              <a:srgbClr val="FF0000"/>
            </a:solidFill>
            <a:prstDash val="solid"/>
            <a:round/>
            <a:headEnd type="none" w="med" len="med"/>
            <a:tailEnd type="none" w="med" len="med"/>
          </a:ln>
          <a:effectLst/>
        </p:spPr>
      </p:cxnSp>
      <p:sp>
        <p:nvSpPr>
          <p:cNvPr id="55" name="Oval 24"/>
          <p:cNvSpPr>
            <a:spLocks noChangeArrowheads="1"/>
          </p:cNvSpPr>
          <p:nvPr/>
        </p:nvSpPr>
        <p:spPr bwMode="auto">
          <a:xfrm>
            <a:off x="6248400" y="4800600"/>
            <a:ext cx="457200" cy="457200"/>
          </a:xfrm>
          <a:prstGeom prst="ellipse">
            <a:avLst/>
          </a:prstGeom>
          <a:solidFill>
            <a:schemeClr val="bg1">
              <a:alpha val="0"/>
            </a:schemeClr>
          </a:solidFill>
          <a:ln w="38100">
            <a:solidFill>
              <a:srgbClr val="0000FF"/>
            </a:solidFill>
            <a:prstDash val="solid"/>
            <a:round/>
            <a:headEnd/>
            <a:tailEnd/>
          </a:ln>
          <a:effectLst/>
        </p:spPr>
        <p:txBody>
          <a:bodyPr wrap="none" anchor="ctr"/>
          <a:lstStyle/>
          <a:p>
            <a:endParaRPr lang="en-US"/>
          </a:p>
        </p:txBody>
      </p:sp>
      <p:sp>
        <p:nvSpPr>
          <p:cNvPr id="56" name="Oval 24"/>
          <p:cNvSpPr>
            <a:spLocks noChangeArrowheads="1"/>
          </p:cNvSpPr>
          <p:nvPr/>
        </p:nvSpPr>
        <p:spPr bwMode="auto">
          <a:xfrm>
            <a:off x="5181600" y="4800600"/>
            <a:ext cx="457200" cy="457200"/>
          </a:xfrm>
          <a:prstGeom prst="ellipse">
            <a:avLst/>
          </a:prstGeom>
          <a:solidFill>
            <a:schemeClr val="bg1">
              <a:alpha val="0"/>
            </a:schemeClr>
          </a:solidFill>
          <a:ln w="38100">
            <a:solidFill>
              <a:srgbClr val="FF0000"/>
            </a:solidFill>
            <a:prstDash val="solid"/>
            <a:round/>
            <a:headEnd/>
            <a:tailEnd/>
          </a:ln>
          <a:effectLst/>
        </p:spPr>
        <p:txBody>
          <a:bodyPr wrap="none" anchor="ctr"/>
          <a:lstStyle/>
          <a:p>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074"/>
                                        </p:tgtEl>
                                        <p:attrNameLst>
                                          <p:attrName>style.visibility</p:attrName>
                                        </p:attrNameLst>
                                      </p:cBhvr>
                                      <p:to>
                                        <p:strVal val="visible"/>
                                      </p:to>
                                    </p:set>
                                    <p:animEffect transition="in" filter="blinds(horizontal)">
                                      <p:cBhvr>
                                        <p:cTn id="7" dur="500"/>
                                        <p:tgtEl>
                                          <p:spTgt spid="3074"/>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blinds(horizontal)">
                                      <p:cBhvr>
                                        <p:cTn id="12" dur="500"/>
                                        <p:tgtEl>
                                          <p:spTgt spid="10"/>
                                        </p:tgtEl>
                                      </p:cBhvr>
                                    </p:animEffect>
                                  </p:childTnLst>
                                </p:cTn>
                              </p:par>
                              <p:par>
                                <p:cTn id="13" presetID="3" presetClass="entr" presetSubtype="10" fill="hold" nodeType="with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blinds(horizontal)">
                                      <p:cBhvr>
                                        <p:cTn id="15" dur="500"/>
                                        <p:tgtEl>
                                          <p:spTgt spid="11"/>
                                        </p:tgtEl>
                                      </p:cBhvr>
                                    </p:animEffect>
                                  </p:childTnLst>
                                </p:cTn>
                              </p:par>
                              <p:par>
                                <p:cTn id="16" presetID="3" presetClass="entr" presetSubtype="10" fill="hold" nodeType="withEffect">
                                  <p:stCondLst>
                                    <p:cond delay="0"/>
                                  </p:stCondLst>
                                  <p:childTnLst>
                                    <p:set>
                                      <p:cBhvr>
                                        <p:cTn id="17" dur="1" fill="hold">
                                          <p:stCondLst>
                                            <p:cond delay="0"/>
                                          </p:stCondLst>
                                        </p:cTn>
                                        <p:tgtEl>
                                          <p:spTgt spid="12"/>
                                        </p:tgtEl>
                                        <p:attrNameLst>
                                          <p:attrName>style.visibility</p:attrName>
                                        </p:attrNameLst>
                                      </p:cBhvr>
                                      <p:to>
                                        <p:strVal val="visible"/>
                                      </p:to>
                                    </p:set>
                                    <p:animEffect transition="in" filter="blinds(horizontal)">
                                      <p:cBhvr>
                                        <p:cTn id="18" dur="500"/>
                                        <p:tgtEl>
                                          <p:spTgt spid="12"/>
                                        </p:tgtEl>
                                      </p:cBhvr>
                                    </p:animEffect>
                                  </p:childTnLst>
                                </p:cTn>
                              </p:par>
                              <p:par>
                                <p:cTn id="19" presetID="3" presetClass="entr" presetSubtype="10" fill="hold" nodeType="withEffect">
                                  <p:stCondLst>
                                    <p:cond delay="0"/>
                                  </p:stCondLst>
                                  <p:childTnLst>
                                    <p:set>
                                      <p:cBhvr>
                                        <p:cTn id="20" dur="1" fill="hold">
                                          <p:stCondLst>
                                            <p:cond delay="0"/>
                                          </p:stCondLst>
                                        </p:cTn>
                                        <p:tgtEl>
                                          <p:spTgt spid="13"/>
                                        </p:tgtEl>
                                        <p:attrNameLst>
                                          <p:attrName>style.visibility</p:attrName>
                                        </p:attrNameLst>
                                      </p:cBhvr>
                                      <p:to>
                                        <p:strVal val="visible"/>
                                      </p:to>
                                    </p:set>
                                    <p:animEffect transition="in" filter="blinds(horizontal)">
                                      <p:cBhvr>
                                        <p:cTn id="21" dur="500"/>
                                        <p:tgtEl>
                                          <p:spTgt spid="13"/>
                                        </p:tgtEl>
                                      </p:cBhvr>
                                    </p:animEffect>
                                  </p:childTnLst>
                                </p:cTn>
                              </p:par>
                              <p:par>
                                <p:cTn id="22" presetID="3" presetClass="entr" presetSubtype="10" fill="hold" grpId="0" nodeType="withEffect">
                                  <p:stCondLst>
                                    <p:cond delay="0"/>
                                  </p:stCondLst>
                                  <p:childTnLst>
                                    <p:set>
                                      <p:cBhvr>
                                        <p:cTn id="23" dur="1" fill="hold">
                                          <p:stCondLst>
                                            <p:cond delay="0"/>
                                          </p:stCondLst>
                                        </p:cTn>
                                        <p:tgtEl>
                                          <p:spTgt spid="6"/>
                                        </p:tgtEl>
                                        <p:attrNameLst>
                                          <p:attrName>style.visibility</p:attrName>
                                        </p:attrNameLst>
                                      </p:cBhvr>
                                      <p:to>
                                        <p:strVal val="visible"/>
                                      </p:to>
                                    </p:set>
                                    <p:animEffect transition="in" filter="blinds(horizontal)">
                                      <p:cBhvr>
                                        <p:cTn id="24" dur="500"/>
                                        <p:tgtEl>
                                          <p:spTgt spid="6"/>
                                        </p:tgtEl>
                                      </p:cBhvr>
                                    </p:animEffect>
                                  </p:childTnLst>
                                </p:cTn>
                              </p:par>
                              <p:par>
                                <p:cTn id="25" presetID="3" presetClass="entr" presetSubtype="10" fill="hold" grpId="0" nodeType="withEffect">
                                  <p:stCondLst>
                                    <p:cond delay="0"/>
                                  </p:stCondLst>
                                  <p:childTnLst>
                                    <p:set>
                                      <p:cBhvr>
                                        <p:cTn id="26" dur="1" fill="hold">
                                          <p:stCondLst>
                                            <p:cond delay="0"/>
                                          </p:stCondLst>
                                        </p:cTn>
                                        <p:tgtEl>
                                          <p:spTgt spid="7"/>
                                        </p:tgtEl>
                                        <p:attrNameLst>
                                          <p:attrName>style.visibility</p:attrName>
                                        </p:attrNameLst>
                                      </p:cBhvr>
                                      <p:to>
                                        <p:strVal val="visible"/>
                                      </p:to>
                                    </p:set>
                                    <p:animEffect transition="in" filter="blinds(horizontal)">
                                      <p:cBhvr>
                                        <p:cTn id="27" dur="500"/>
                                        <p:tgtEl>
                                          <p:spTgt spid="7"/>
                                        </p:tgtEl>
                                      </p:cBhvr>
                                    </p:animEffect>
                                  </p:childTnLst>
                                </p:cTn>
                              </p:par>
                              <p:par>
                                <p:cTn id="28" presetID="3" presetClass="entr" presetSubtype="10" fill="hold" grpId="0" nodeType="withEffect">
                                  <p:stCondLst>
                                    <p:cond delay="0"/>
                                  </p:stCondLst>
                                  <p:childTnLst>
                                    <p:set>
                                      <p:cBhvr>
                                        <p:cTn id="29" dur="1" fill="hold">
                                          <p:stCondLst>
                                            <p:cond delay="0"/>
                                          </p:stCondLst>
                                        </p:cTn>
                                        <p:tgtEl>
                                          <p:spTgt spid="8"/>
                                        </p:tgtEl>
                                        <p:attrNameLst>
                                          <p:attrName>style.visibility</p:attrName>
                                        </p:attrNameLst>
                                      </p:cBhvr>
                                      <p:to>
                                        <p:strVal val="visible"/>
                                      </p:to>
                                    </p:set>
                                    <p:animEffect transition="in" filter="blinds(horizontal)">
                                      <p:cBhvr>
                                        <p:cTn id="30" dur="500"/>
                                        <p:tgtEl>
                                          <p:spTgt spid="8"/>
                                        </p:tgtEl>
                                      </p:cBhvr>
                                    </p:animEffect>
                                  </p:childTnLst>
                                </p:cTn>
                              </p:par>
                            </p:childTnLst>
                          </p:cTn>
                        </p:par>
                      </p:childTnLst>
                    </p:cTn>
                  </p:par>
                  <p:par>
                    <p:cTn id="31" fill="hold">
                      <p:stCondLst>
                        <p:cond delay="indefinite"/>
                      </p:stCondLst>
                      <p:childTnLst>
                        <p:par>
                          <p:cTn id="32" fill="hold">
                            <p:stCondLst>
                              <p:cond delay="0"/>
                            </p:stCondLst>
                            <p:childTnLst>
                              <p:par>
                                <p:cTn id="33" presetID="3" presetClass="entr" presetSubtype="10" fill="hold" grpId="0" nodeType="clickEffect">
                                  <p:stCondLst>
                                    <p:cond delay="0"/>
                                  </p:stCondLst>
                                  <p:childTnLst>
                                    <p:set>
                                      <p:cBhvr>
                                        <p:cTn id="34" dur="1" fill="hold">
                                          <p:stCondLst>
                                            <p:cond delay="0"/>
                                          </p:stCondLst>
                                        </p:cTn>
                                        <p:tgtEl>
                                          <p:spTgt spid="14"/>
                                        </p:tgtEl>
                                        <p:attrNameLst>
                                          <p:attrName>style.visibility</p:attrName>
                                        </p:attrNameLst>
                                      </p:cBhvr>
                                      <p:to>
                                        <p:strVal val="visible"/>
                                      </p:to>
                                    </p:set>
                                    <p:animEffect transition="in" filter="blinds(horizontal)">
                                      <p:cBhvr>
                                        <p:cTn id="35" dur="500"/>
                                        <p:tgtEl>
                                          <p:spTgt spid="14"/>
                                        </p:tgtEl>
                                      </p:cBhvr>
                                    </p:animEffect>
                                  </p:childTnLst>
                                </p:cTn>
                              </p:par>
                            </p:childTnLst>
                          </p:cTn>
                        </p:par>
                      </p:childTnLst>
                    </p:cTn>
                  </p:par>
                  <p:par>
                    <p:cTn id="36" fill="hold">
                      <p:stCondLst>
                        <p:cond delay="indefinite"/>
                      </p:stCondLst>
                      <p:childTnLst>
                        <p:par>
                          <p:cTn id="37" fill="hold">
                            <p:stCondLst>
                              <p:cond delay="0"/>
                            </p:stCondLst>
                            <p:childTnLst>
                              <p:par>
                                <p:cTn id="38" presetID="3" presetClass="entr" presetSubtype="10" fill="hold" grpId="0" nodeType="clickEffect">
                                  <p:stCondLst>
                                    <p:cond delay="0"/>
                                  </p:stCondLst>
                                  <p:childTnLst>
                                    <p:set>
                                      <p:cBhvr>
                                        <p:cTn id="39" dur="1" fill="hold">
                                          <p:stCondLst>
                                            <p:cond delay="0"/>
                                          </p:stCondLst>
                                        </p:cTn>
                                        <p:tgtEl>
                                          <p:spTgt spid="15"/>
                                        </p:tgtEl>
                                        <p:attrNameLst>
                                          <p:attrName>style.visibility</p:attrName>
                                        </p:attrNameLst>
                                      </p:cBhvr>
                                      <p:to>
                                        <p:strVal val="visible"/>
                                      </p:to>
                                    </p:set>
                                    <p:animEffect transition="in" filter="blinds(horizontal)">
                                      <p:cBhvr>
                                        <p:cTn id="40" dur="500"/>
                                        <p:tgtEl>
                                          <p:spTgt spid="15"/>
                                        </p:tgtEl>
                                      </p:cBhvr>
                                    </p:animEffect>
                                  </p:childTnLst>
                                </p:cTn>
                              </p:par>
                              <p:par>
                                <p:cTn id="41" presetID="3" presetClass="entr" presetSubtype="10" fill="hold" grpId="0" nodeType="withEffect">
                                  <p:stCondLst>
                                    <p:cond delay="0"/>
                                  </p:stCondLst>
                                  <p:childTnLst>
                                    <p:set>
                                      <p:cBhvr>
                                        <p:cTn id="42" dur="1" fill="hold">
                                          <p:stCondLst>
                                            <p:cond delay="0"/>
                                          </p:stCondLst>
                                        </p:cTn>
                                        <p:tgtEl>
                                          <p:spTgt spid="21"/>
                                        </p:tgtEl>
                                        <p:attrNameLst>
                                          <p:attrName>style.visibility</p:attrName>
                                        </p:attrNameLst>
                                      </p:cBhvr>
                                      <p:to>
                                        <p:strVal val="visible"/>
                                      </p:to>
                                    </p:set>
                                    <p:animEffect transition="in" filter="blinds(horizontal)">
                                      <p:cBhvr>
                                        <p:cTn id="43" dur="500"/>
                                        <p:tgtEl>
                                          <p:spTgt spid="21"/>
                                        </p:tgtEl>
                                      </p:cBhvr>
                                    </p:animEffect>
                                  </p:childTnLst>
                                </p:cTn>
                              </p:par>
                              <p:par>
                                <p:cTn id="44" presetID="3" presetClass="entr" presetSubtype="10" fill="hold" grpId="0" nodeType="withEffect">
                                  <p:stCondLst>
                                    <p:cond delay="0"/>
                                  </p:stCondLst>
                                  <p:childTnLst>
                                    <p:set>
                                      <p:cBhvr>
                                        <p:cTn id="45" dur="1" fill="hold">
                                          <p:stCondLst>
                                            <p:cond delay="0"/>
                                          </p:stCondLst>
                                        </p:cTn>
                                        <p:tgtEl>
                                          <p:spTgt spid="22"/>
                                        </p:tgtEl>
                                        <p:attrNameLst>
                                          <p:attrName>style.visibility</p:attrName>
                                        </p:attrNameLst>
                                      </p:cBhvr>
                                      <p:to>
                                        <p:strVal val="visible"/>
                                      </p:to>
                                    </p:set>
                                    <p:animEffect transition="in" filter="blinds(horizontal)">
                                      <p:cBhvr>
                                        <p:cTn id="46" dur="500"/>
                                        <p:tgtEl>
                                          <p:spTgt spid="22"/>
                                        </p:tgtEl>
                                      </p:cBhvr>
                                    </p:animEffect>
                                  </p:childTnLst>
                                </p:cTn>
                              </p:par>
                              <p:par>
                                <p:cTn id="47" presetID="3" presetClass="entr" presetSubtype="10" fill="hold" grpId="0" nodeType="withEffect">
                                  <p:stCondLst>
                                    <p:cond delay="0"/>
                                  </p:stCondLst>
                                  <p:childTnLst>
                                    <p:set>
                                      <p:cBhvr>
                                        <p:cTn id="48" dur="1" fill="hold">
                                          <p:stCondLst>
                                            <p:cond delay="0"/>
                                          </p:stCondLst>
                                        </p:cTn>
                                        <p:tgtEl>
                                          <p:spTgt spid="23"/>
                                        </p:tgtEl>
                                        <p:attrNameLst>
                                          <p:attrName>style.visibility</p:attrName>
                                        </p:attrNameLst>
                                      </p:cBhvr>
                                      <p:to>
                                        <p:strVal val="visible"/>
                                      </p:to>
                                    </p:set>
                                    <p:animEffect transition="in" filter="blinds(horizontal)">
                                      <p:cBhvr>
                                        <p:cTn id="49" dur="500"/>
                                        <p:tgtEl>
                                          <p:spTgt spid="23"/>
                                        </p:tgtEl>
                                      </p:cBhvr>
                                    </p:animEffect>
                                  </p:childTnLst>
                                </p:cTn>
                              </p:par>
                              <p:par>
                                <p:cTn id="50" presetID="3" presetClass="entr" presetSubtype="10" fill="hold" nodeType="withEffect">
                                  <p:stCondLst>
                                    <p:cond delay="0"/>
                                  </p:stCondLst>
                                  <p:childTnLst>
                                    <p:set>
                                      <p:cBhvr>
                                        <p:cTn id="51" dur="1" fill="hold">
                                          <p:stCondLst>
                                            <p:cond delay="0"/>
                                          </p:stCondLst>
                                        </p:cTn>
                                        <p:tgtEl>
                                          <p:spTgt spid="24"/>
                                        </p:tgtEl>
                                        <p:attrNameLst>
                                          <p:attrName>style.visibility</p:attrName>
                                        </p:attrNameLst>
                                      </p:cBhvr>
                                      <p:to>
                                        <p:strVal val="visible"/>
                                      </p:to>
                                    </p:set>
                                    <p:animEffect transition="in" filter="blinds(horizontal)">
                                      <p:cBhvr>
                                        <p:cTn id="52" dur="500"/>
                                        <p:tgtEl>
                                          <p:spTgt spid="24"/>
                                        </p:tgtEl>
                                      </p:cBhvr>
                                    </p:animEffect>
                                  </p:childTnLst>
                                </p:cTn>
                              </p:par>
                              <p:par>
                                <p:cTn id="53" presetID="3" presetClass="entr" presetSubtype="10" fill="hold" nodeType="withEffect">
                                  <p:stCondLst>
                                    <p:cond delay="0"/>
                                  </p:stCondLst>
                                  <p:childTnLst>
                                    <p:set>
                                      <p:cBhvr>
                                        <p:cTn id="54" dur="1" fill="hold">
                                          <p:stCondLst>
                                            <p:cond delay="0"/>
                                          </p:stCondLst>
                                        </p:cTn>
                                        <p:tgtEl>
                                          <p:spTgt spid="28"/>
                                        </p:tgtEl>
                                        <p:attrNameLst>
                                          <p:attrName>style.visibility</p:attrName>
                                        </p:attrNameLst>
                                      </p:cBhvr>
                                      <p:to>
                                        <p:strVal val="visible"/>
                                      </p:to>
                                    </p:set>
                                    <p:animEffect transition="in" filter="blinds(horizontal)">
                                      <p:cBhvr>
                                        <p:cTn id="55" dur="500"/>
                                        <p:tgtEl>
                                          <p:spTgt spid="28"/>
                                        </p:tgtEl>
                                      </p:cBhvr>
                                    </p:animEffect>
                                  </p:childTnLst>
                                </p:cTn>
                              </p:par>
                              <p:par>
                                <p:cTn id="56" presetID="3" presetClass="entr" presetSubtype="10" fill="hold" nodeType="withEffect">
                                  <p:stCondLst>
                                    <p:cond delay="0"/>
                                  </p:stCondLst>
                                  <p:childTnLst>
                                    <p:set>
                                      <p:cBhvr>
                                        <p:cTn id="57" dur="1" fill="hold">
                                          <p:stCondLst>
                                            <p:cond delay="0"/>
                                          </p:stCondLst>
                                        </p:cTn>
                                        <p:tgtEl>
                                          <p:spTgt spid="30"/>
                                        </p:tgtEl>
                                        <p:attrNameLst>
                                          <p:attrName>style.visibility</p:attrName>
                                        </p:attrNameLst>
                                      </p:cBhvr>
                                      <p:to>
                                        <p:strVal val="visible"/>
                                      </p:to>
                                    </p:set>
                                    <p:animEffect transition="in" filter="blinds(horizontal)">
                                      <p:cBhvr>
                                        <p:cTn id="58" dur="500"/>
                                        <p:tgtEl>
                                          <p:spTgt spid="30"/>
                                        </p:tgtEl>
                                      </p:cBhvr>
                                    </p:animEffect>
                                  </p:childTnLst>
                                </p:cTn>
                              </p:par>
                            </p:childTnLst>
                          </p:cTn>
                        </p:par>
                      </p:childTnLst>
                    </p:cTn>
                  </p:par>
                  <p:par>
                    <p:cTn id="59" fill="hold">
                      <p:stCondLst>
                        <p:cond delay="indefinite"/>
                      </p:stCondLst>
                      <p:childTnLst>
                        <p:par>
                          <p:cTn id="60" fill="hold">
                            <p:stCondLst>
                              <p:cond delay="0"/>
                            </p:stCondLst>
                            <p:childTnLst>
                              <p:par>
                                <p:cTn id="61" presetID="3" presetClass="entr" presetSubtype="10" fill="hold" grpId="0" nodeType="clickEffect">
                                  <p:stCondLst>
                                    <p:cond delay="0"/>
                                  </p:stCondLst>
                                  <p:childTnLst>
                                    <p:set>
                                      <p:cBhvr>
                                        <p:cTn id="62" dur="1" fill="hold">
                                          <p:stCondLst>
                                            <p:cond delay="0"/>
                                          </p:stCondLst>
                                        </p:cTn>
                                        <p:tgtEl>
                                          <p:spTgt spid="34"/>
                                        </p:tgtEl>
                                        <p:attrNameLst>
                                          <p:attrName>style.visibility</p:attrName>
                                        </p:attrNameLst>
                                      </p:cBhvr>
                                      <p:to>
                                        <p:strVal val="visible"/>
                                      </p:to>
                                    </p:set>
                                    <p:animEffect transition="in" filter="blinds(horizontal)">
                                      <p:cBhvr>
                                        <p:cTn id="63" dur="500"/>
                                        <p:tgtEl>
                                          <p:spTgt spid="34"/>
                                        </p:tgtEl>
                                      </p:cBhvr>
                                    </p:animEffect>
                                  </p:childTnLst>
                                </p:cTn>
                              </p:par>
                            </p:childTnLst>
                          </p:cTn>
                        </p:par>
                      </p:childTnLst>
                    </p:cTn>
                  </p:par>
                  <p:par>
                    <p:cTn id="64" fill="hold">
                      <p:stCondLst>
                        <p:cond delay="indefinite"/>
                      </p:stCondLst>
                      <p:childTnLst>
                        <p:par>
                          <p:cTn id="65" fill="hold">
                            <p:stCondLst>
                              <p:cond delay="0"/>
                            </p:stCondLst>
                            <p:childTnLst>
                              <p:par>
                                <p:cTn id="66" presetID="3" presetClass="entr" presetSubtype="10" fill="hold" nodeType="clickEffect">
                                  <p:stCondLst>
                                    <p:cond delay="0"/>
                                  </p:stCondLst>
                                  <p:childTnLst>
                                    <p:set>
                                      <p:cBhvr>
                                        <p:cTn id="67" dur="1" fill="hold">
                                          <p:stCondLst>
                                            <p:cond delay="0"/>
                                          </p:stCondLst>
                                        </p:cTn>
                                        <p:tgtEl>
                                          <p:spTgt spid="3075"/>
                                        </p:tgtEl>
                                        <p:attrNameLst>
                                          <p:attrName>style.visibility</p:attrName>
                                        </p:attrNameLst>
                                      </p:cBhvr>
                                      <p:to>
                                        <p:strVal val="visible"/>
                                      </p:to>
                                    </p:set>
                                    <p:animEffect transition="in" filter="blinds(horizontal)">
                                      <p:cBhvr>
                                        <p:cTn id="68" dur="500"/>
                                        <p:tgtEl>
                                          <p:spTgt spid="3075"/>
                                        </p:tgtEl>
                                      </p:cBhvr>
                                    </p:animEffect>
                                  </p:childTnLst>
                                </p:cTn>
                              </p:par>
                            </p:childTnLst>
                          </p:cTn>
                        </p:par>
                      </p:childTnLst>
                    </p:cTn>
                  </p:par>
                  <p:par>
                    <p:cTn id="69" fill="hold">
                      <p:stCondLst>
                        <p:cond delay="indefinite"/>
                      </p:stCondLst>
                      <p:childTnLst>
                        <p:par>
                          <p:cTn id="70" fill="hold">
                            <p:stCondLst>
                              <p:cond delay="0"/>
                            </p:stCondLst>
                            <p:childTnLst>
                              <p:par>
                                <p:cTn id="71" presetID="3" presetClass="entr" presetSubtype="10" fill="hold" grpId="0" nodeType="clickEffect">
                                  <p:stCondLst>
                                    <p:cond delay="0"/>
                                  </p:stCondLst>
                                  <p:childTnLst>
                                    <p:set>
                                      <p:cBhvr>
                                        <p:cTn id="72" dur="1" fill="hold">
                                          <p:stCondLst>
                                            <p:cond delay="0"/>
                                          </p:stCondLst>
                                        </p:cTn>
                                        <p:tgtEl>
                                          <p:spTgt spid="50"/>
                                        </p:tgtEl>
                                        <p:attrNameLst>
                                          <p:attrName>style.visibility</p:attrName>
                                        </p:attrNameLst>
                                      </p:cBhvr>
                                      <p:to>
                                        <p:strVal val="visible"/>
                                      </p:to>
                                    </p:set>
                                    <p:animEffect transition="in" filter="blinds(horizontal)">
                                      <p:cBhvr>
                                        <p:cTn id="73" dur="500"/>
                                        <p:tgtEl>
                                          <p:spTgt spid="50"/>
                                        </p:tgtEl>
                                      </p:cBhvr>
                                    </p:animEffect>
                                  </p:childTnLst>
                                </p:cTn>
                              </p:par>
                              <p:par>
                                <p:cTn id="74" presetID="3" presetClass="entr" presetSubtype="10" fill="hold" nodeType="withEffect">
                                  <p:stCondLst>
                                    <p:cond delay="0"/>
                                  </p:stCondLst>
                                  <p:childTnLst>
                                    <p:set>
                                      <p:cBhvr>
                                        <p:cTn id="75" dur="1" fill="hold">
                                          <p:stCondLst>
                                            <p:cond delay="0"/>
                                          </p:stCondLst>
                                        </p:cTn>
                                        <p:tgtEl>
                                          <p:spTgt spid="44"/>
                                        </p:tgtEl>
                                        <p:attrNameLst>
                                          <p:attrName>style.visibility</p:attrName>
                                        </p:attrNameLst>
                                      </p:cBhvr>
                                      <p:to>
                                        <p:strVal val="visible"/>
                                      </p:to>
                                    </p:set>
                                    <p:animEffect transition="in" filter="blinds(horizontal)">
                                      <p:cBhvr>
                                        <p:cTn id="76" dur="500"/>
                                        <p:tgtEl>
                                          <p:spTgt spid="44"/>
                                        </p:tgtEl>
                                      </p:cBhvr>
                                    </p:animEffect>
                                  </p:childTnLst>
                                </p:cTn>
                              </p:par>
                              <p:par>
                                <p:cTn id="77" presetID="3" presetClass="entr" presetSubtype="10" fill="hold" nodeType="withEffect">
                                  <p:stCondLst>
                                    <p:cond delay="0"/>
                                  </p:stCondLst>
                                  <p:childTnLst>
                                    <p:set>
                                      <p:cBhvr>
                                        <p:cTn id="78" dur="1" fill="hold">
                                          <p:stCondLst>
                                            <p:cond delay="0"/>
                                          </p:stCondLst>
                                        </p:cTn>
                                        <p:tgtEl>
                                          <p:spTgt spid="45"/>
                                        </p:tgtEl>
                                        <p:attrNameLst>
                                          <p:attrName>style.visibility</p:attrName>
                                        </p:attrNameLst>
                                      </p:cBhvr>
                                      <p:to>
                                        <p:strVal val="visible"/>
                                      </p:to>
                                    </p:set>
                                    <p:animEffect transition="in" filter="blinds(horizontal)">
                                      <p:cBhvr>
                                        <p:cTn id="79" dur="500"/>
                                        <p:tgtEl>
                                          <p:spTgt spid="45"/>
                                        </p:tgtEl>
                                      </p:cBhvr>
                                    </p:animEffect>
                                  </p:childTnLst>
                                </p:cTn>
                              </p:par>
                              <p:par>
                                <p:cTn id="80" presetID="3" presetClass="entr" presetSubtype="10" fill="hold" grpId="0" nodeType="withEffect">
                                  <p:stCondLst>
                                    <p:cond delay="0"/>
                                  </p:stCondLst>
                                  <p:childTnLst>
                                    <p:set>
                                      <p:cBhvr>
                                        <p:cTn id="81" dur="1" fill="hold">
                                          <p:stCondLst>
                                            <p:cond delay="0"/>
                                          </p:stCondLst>
                                        </p:cTn>
                                        <p:tgtEl>
                                          <p:spTgt spid="42"/>
                                        </p:tgtEl>
                                        <p:attrNameLst>
                                          <p:attrName>style.visibility</p:attrName>
                                        </p:attrNameLst>
                                      </p:cBhvr>
                                      <p:to>
                                        <p:strVal val="visible"/>
                                      </p:to>
                                    </p:set>
                                    <p:animEffect transition="in" filter="blinds(horizontal)">
                                      <p:cBhvr>
                                        <p:cTn id="82" dur="500"/>
                                        <p:tgtEl>
                                          <p:spTgt spid="42"/>
                                        </p:tgtEl>
                                      </p:cBhvr>
                                    </p:animEffect>
                                  </p:childTnLst>
                                </p:cTn>
                              </p:par>
                              <p:par>
                                <p:cTn id="83" presetID="3" presetClass="entr" presetSubtype="10" fill="hold" grpId="0" nodeType="withEffect">
                                  <p:stCondLst>
                                    <p:cond delay="0"/>
                                  </p:stCondLst>
                                  <p:childTnLst>
                                    <p:set>
                                      <p:cBhvr>
                                        <p:cTn id="84" dur="1" fill="hold">
                                          <p:stCondLst>
                                            <p:cond delay="0"/>
                                          </p:stCondLst>
                                        </p:cTn>
                                        <p:tgtEl>
                                          <p:spTgt spid="41"/>
                                        </p:tgtEl>
                                        <p:attrNameLst>
                                          <p:attrName>style.visibility</p:attrName>
                                        </p:attrNameLst>
                                      </p:cBhvr>
                                      <p:to>
                                        <p:strVal val="visible"/>
                                      </p:to>
                                    </p:set>
                                    <p:animEffect transition="in" filter="blinds(horizontal)">
                                      <p:cBhvr>
                                        <p:cTn id="85" dur="500"/>
                                        <p:tgtEl>
                                          <p:spTgt spid="41"/>
                                        </p:tgtEl>
                                      </p:cBhvr>
                                    </p:animEffect>
                                  </p:childTnLst>
                                </p:cTn>
                              </p:par>
                            </p:childTnLst>
                          </p:cTn>
                        </p:par>
                      </p:childTnLst>
                    </p:cTn>
                  </p:par>
                  <p:par>
                    <p:cTn id="86" fill="hold">
                      <p:stCondLst>
                        <p:cond delay="indefinite"/>
                      </p:stCondLst>
                      <p:childTnLst>
                        <p:par>
                          <p:cTn id="87" fill="hold">
                            <p:stCondLst>
                              <p:cond delay="0"/>
                            </p:stCondLst>
                            <p:childTnLst>
                              <p:par>
                                <p:cTn id="88" presetID="3" presetClass="entr" presetSubtype="10" fill="hold" grpId="0" nodeType="clickEffect">
                                  <p:stCondLst>
                                    <p:cond delay="0"/>
                                  </p:stCondLst>
                                  <p:childTnLst>
                                    <p:set>
                                      <p:cBhvr>
                                        <p:cTn id="89" dur="1" fill="hold">
                                          <p:stCondLst>
                                            <p:cond delay="0"/>
                                          </p:stCondLst>
                                        </p:cTn>
                                        <p:tgtEl>
                                          <p:spTgt spid="55"/>
                                        </p:tgtEl>
                                        <p:attrNameLst>
                                          <p:attrName>style.visibility</p:attrName>
                                        </p:attrNameLst>
                                      </p:cBhvr>
                                      <p:to>
                                        <p:strVal val="visible"/>
                                      </p:to>
                                    </p:set>
                                    <p:animEffect transition="in" filter="blinds(horizontal)">
                                      <p:cBhvr>
                                        <p:cTn id="90" dur="500"/>
                                        <p:tgtEl>
                                          <p:spTgt spid="55"/>
                                        </p:tgtEl>
                                      </p:cBhvr>
                                    </p:animEffect>
                                  </p:childTnLst>
                                </p:cTn>
                              </p:par>
                            </p:childTnLst>
                          </p:cTn>
                        </p:par>
                      </p:childTnLst>
                    </p:cTn>
                  </p:par>
                  <p:par>
                    <p:cTn id="91" fill="hold">
                      <p:stCondLst>
                        <p:cond delay="indefinite"/>
                      </p:stCondLst>
                      <p:childTnLst>
                        <p:par>
                          <p:cTn id="92" fill="hold">
                            <p:stCondLst>
                              <p:cond delay="0"/>
                            </p:stCondLst>
                            <p:childTnLst>
                              <p:par>
                                <p:cTn id="93" presetID="3" presetClass="entr" presetSubtype="10" fill="hold" grpId="0" nodeType="clickEffect">
                                  <p:stCondLst>
                                    <p:cond delay="0"/>
                                  </p:stCondLst>
                                  <p:childTnLst>
                                    <p:set>
                                      <p:cBhvr>
                                        <p:cTn id="94" dur="1" fill="hold">
                                          <p:stCondLst>
                                            <p:cond delay="0"/>
                                          </p:stCondLst>
                                        </p:cTn>
                                        <p:tgtEl>
                                          <p:spTgt spid="43"/>
                                        </p:tgtEl>
                                        <p:attrNameLst>
                                          <p:attrName>style.visibility</p:attrName>
                                        </p:attrNameLst>
                                      </p:cBhvr>
                                      <p:to>
                                        <p:strVal val="visible"/>
                                      </p:to>
                                    </p:set>
                                    <p:animEffect transition="in" filter="blinds(horizontal)">
                                      <p:cBhvr>
                                        <p:cTn id="95" dur="500"/>
                                        <p:tgtEl>
                                          <p:spTgt spid="43"/>
                                        </p:tgtEl>
                                      </p:cBhvr>
                                    </p:animEffect>
                                  </p:childTnLst>
                                </p:cTn>
                              </p:par>
                              <p:par>
                                <p:cTn id="96" presetID="3" presetClass="entr" presetSubtype="10" fill="hold" grpId="0" nodeType="withEffect">
                                  <p:stCondLst>
                                    <p:cond delay="0"/>
                                  </p:stCondLst>
                                  <p:childTnLst>
                                    <p:set>
                                      <p:cBhvr>
                                        <p:cTn id="97" dur="1" fill="hold">
                                          <p:stCondLst>
                                            <p:cond delay="0"/>
                                          </p:stCondLst>
                                        </p:cTn>
                                        <p:tgtEl>
                                          <p:spTgt spid="51"/>
                                        </p:tgtEl>
                                        <p:attrNameLst>
                                          <p:attrName>style.visibility</p:attrName>
                                        </p:attrNameLst>
                                      </p:cBhvr>
                                      <p:to>
                                        <p:strVal val="visible"/>
                                      </p:to>
                                    </p:set>
                                    <p:animEffect transition="in" filter="blinds(horizontal)">
                                      <p:cBhvr>
                                        <p:cTn id="98" dur="500"/>
                                        <p:tgtEl>
                                          <p:spTgt spid="51"/>
                                        </p:tgtEl>
                                      </p:cBhvr>
                                    </p:animEffect>
                                  </p:childTnLst>
                                </p:cTn>
                              </p:par>
                              <p:par>
                                <p:cTn id="99" presetID="3" presetClass="entr" presetSubtype="10" fill="hold" nodeType="withEffect">
                                  <p:stCondLst>
                                    <p:cond delay="0"/>
                                  </p:stCondLst>
                                  <p:childTnLst>
                                    <p:set>
                                      <p:cBhvr>
                                        <p:cTn id="100" dur="1" fill="hold">
                                          <p:stCondLst>
                                            <p:cond delay="0"/>
                                          </p:stCondLst>
                                        </p:cTn>
                                        <p:tgtEl>
                                          <p:spTgt spid="52"/>
                                        </p:tgtEl>
                                        <p:attrNameLst>
                                          <p:attrName>style.visibility</p:attrName>
                                        </p:attrNameLst>
                                      </p:cBhvr>
                                      <p:to>
                                        <p:strVal val="visible"/>
                                      </p:to>
                                    </p:set>
                                    <p:animEffect transition="in" filter="blinds(horizontal)">
                                      <p:cBhvr>
                                        <p:cTn id="101" dur="500"/>
                                        <p:tgtEl>
                                          <p:spTgt spid="52"/>
                                        </p:tgtEl>
                                      </p:cBhvr>
                                    </p:animEffect>
                                  </p:childTnLst>
                                </p:cTn>
                              </p:par>
                            </p:childTnLst>
                          </p:cTn>
                        </p:par>
                      </p:childTnLst>
                    </p:cTn>
                  </p:par>
                  <p:par>
                    <p:cTn id="102" fill="hold">
                      <p:stCondLst>
                        <p:cond delay="indefinite"/>
                      </p:stCondLst>
                      <p:childTnLst>
                        <p:par>
                          <p:cTn id="103" fill="hold">
                            <p:stCondLst>
                              <p:cond delay="0"/>
                            </p:stCondLst>
                            <p:childTnLst>
                              <p:par>
                                <p:cTn id="104" presetID="3" presetClass="entr" presetSubtype="10" fill="hold" grpId="0" nodeType="clickEffect">
                                  <p:stCondLst>
                                    <p:cond delay="0"/>
                                  </p:stCondLst>
                                  <p:childTnLst>
                                    <p:set>
                                      <p:cBhvr>
                                        <p:cTn id="105" dur="1" fill="hold">
                                          <p:stCondLst>
                                            <p:cond delay="0"/>
                                          </p:stCondLst>
                                        </p:cTn>
                                        <p:tgtEl>
                                          <p:spTgt spid="56"/>
                                        </p:tgtEl>
                                        <p:attrNameLst>
                                          <p:attrName>style.visibility</p:attrName>
                                        </p:attrNameLst>
                                      </p:cBhvr>
                                      <p:to>
                                        <p:strVal val="visible"/>
                                      </p:to>
                                    </p:set>
                                    <p:animEffect transition="in" filter="blinds(horizontal)">
                                      <p:cBhvr>
                                        <p:cTn id="106" dur="500"/>
                                        <p:tgtEl>
                                          <p:spTgt spid="5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animBg="1"/>
      <p:bldP spid="10" grpId="0"/>
      <p:bldP spid="14" grpId="0" animBg="1"/>
      <p:bldP spid="15" grpId="0" animBg="1"/>
      <p:bldP spid="21" grpId="0" animBg="1"/>
      <p:bldP spid="22" grpId="0" animBg="1"/>
      <p:bldP spid="23" grpId="0"/>
      <p:bldP spid="34" grpId="0" animBg="1"/>
      <p:bldP spid="41" grpId="0" animBg="1"/>
      <p:bldP spid="42" grpId="0" animBg="1"/>
      <p:bldP spid="43" grpId="0" animBg="1"/>
      <p:bldP spid="50" grpId="0"/>
      <p:bldP spid="51" grpId="0"/>
      <p:bldP spid="55" grpId="0" animBg="1"/>
      <p:bldP spid="56"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Major Contributions</a:t>
            </a:r>
            <a:endParaRPr lang="en-US" dirty="0"/>
          </a:p>
        </p:txBody>
      </p:sp>
      <p:sp>
        <p:nvSpPr>
          <p:cNvPr id="3" name="Content Placeholder 2"/>
          <p:cNvSpPr>
            <a:spLocks noGrp="1"/>
          </p:cNvSpPr>
          <p:nvPr>
            <p:ph idx="1"/>
          </p:nvPr>
        </p:nvSpPr>
        <p:spPr/>
        <p:txBody>
          <a:bodyPr/>
          <a:lstStyle/>
          <a:p>
            <a:r>
              <a:rPr lang="en-US" dirty="0" smtClean="0"/>
              <a:t>Formulate transient node contact patterns based on realistic DTN traces</a:t>
            </a:r>
          </a:p>
          <a:p>
            <a:r>
              <a:rPr lang="en-US" dirty="0" smtClean="0"/>
              <a:t>Develop data forwarding metrics to analytically predict node contact capability with better accuracy</a:t>
            </a:r>
            <a:endParaRPr lang="en-US" dirty="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Outline</a:t>
            </a:r>
            <a:endParaRPr lang="en-US" dirty="0"/>
          </a:p>
        </p:txBody>
      </p:sp>
      <p:sp>
        <p:nvSpPr>
          <p:cNvPr id="3" name="Content Placeholder 2"/>
          <p:cNvSpPr>
            <a:spLocks noGrp="1"/>
          </p:cNvSpPr>
          <p:nvPr>
            <p:ph idx="1"/>
          </p:nvPr>
        </p:nvSpPr>
        <p:spPr/>
        <p:txBody>
          <a:bodyPr/>
          <a:lstStyle/>
          <a:p>
            <a:endParaRPr lang="en-US" dirty="0" smtClean="0"/>
          </a:p>
          <a:p>
            <a:r>
              <a:rPr lang="en-US" dirty="0" smtClean="0"/>
              <a:t>Introduction</a:t>
            </a:r>
          </a:p>
          <a:p>
            <a:r>
              <a:rPr lang="en-US" b="1" dirty="0" smtClean="0">
                <a:solidFill>
                  <a:srgbClr val="FF0000"/>
                </a:solidFill>
              </a:rPr>
              <a:t>Trace-based Pattern Formulation</a:t>
            </a:r>
          </a:p>
          <a:p>
            <a:r>
              <a:rPr lang="en-US" dirty="0" smtClean="0"/>
              <a:t>Data Forwarding Approach</a:t>
            </a:r>
          </a:p>
          <a:p>
            <a:r>
              <a:rPr lang="en-US" dirty="0" smtClean="0"/>
              <a:t>Performance Evaluation</a:t>
            </a:r>
          </a:p>
          <a:p>
            <a:r>
              <a:rPr lang="en-US" dirty="0" smtClean="0"/>
              <a:t>Summary &amp; Future Work</a:t>
            </a:r>
            <a:endParaRPr lang="en-US" dirty="0"/>
          </a:p>
        </p:txBody>
      </p:sp>
    </p:spTree>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TIMING" val="|0.9"/>
</p:tagLst>
</file>

<file path=ppt/theme/theme1.xml><?xml version="1.0" encoding="utf-8"?>
<a:theme xmlns:a="http://schemas.openxmlformats.org/drawingml/2006/main" name="Theme1">
  <a:themeElements>
    <a:clrScheme name="">
      <a:dk1>
        <a:srgbClr val="000000"/>
      </a:dk1>
      <a:lt1>
        <a:srgbClr val="FFFFFF"/>
      </a:lt1>
      <a:dk2>
        <a:srgbClr val="000000"/>
      </a:dk2>
      <a:lt2>
        <a:srgbClr val="FFFFFF"/>
      </a:lt2>
      <a:accent1>
        <a:srgbClr val="FF9900"/>
      </a:accent1>
      <a:accent2>
        <a:srgbClr val="6699CC"/>
      </a:accent2>
      <a:accent3>
        <a:srgbClr val="FFFFFF"/>
      </a:accent3>
      <a:accent4>
        <a:srgbClr val="000000"/>
      </a:accent4>
      <a:accent5>
        <a:srgbClr val="FFCAAA"/>
      </a:accent5>
      <a:accent6>
        <a:srgbClr val="5C8AB9"/>
      </a:accent6>
      <a:hlink>
        <a:srgbClr val="336699"/>
      </a:hlink>
      <a:folHlink>
        <a:srgbClr val="E1EBF6"/>
      </a:folHlink>
    </a:clrScheme>
    <a:fontScheme name="UPAtemplat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solidFill>
            <a:srgbClr val="0000FF"/>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828675" rtl="0" eaLnBrk="1" fontAlgn="base" latinLnBrk="0" hangingPunct="1">
          <a:lnSpc>
            <a:spcPct val="100000"/>
          </a:lnSpc>
          <a:spcBef>
            <a:spcPct val="0"/>
          </a:spcBef>
          <a:spcAft>
            <a:spcPct val="0"/>
          </a:spcAft>
          <a:buClrTx/>
          <a:buSzTx/>
          <a:buFontTx/>
          <a:buNone/>
          <a:tabLst/>
          <a:defRPr kumimoji="0" lang="en-US" sz="2800" b="0" i="0" u="none" strike="noStrike" cap="none" normalizeH="0" baseline="0" smtClean="0">
            <a:ln>
              <a:noFill/>
            </a:ln>
            <a:solidFill>
              <a:schemeClr val="tx1"/>
            </a:solidFill>
            <a:effectLst/>
            <a:latin typeface="Tahoma" pitchFamily="34" charset="0"/>
          </a:defRPr>
        </a:defPPr>
      </a:lstStyle>
    </a:spDef>
    <a:lnDef>
      <a:spPr bwMode="auto">
        <a:xfrm>
          <a:off x="0" y="0"/>
          <a:ext cx="1" cy="1"/>
        </a:xfrm>
        <a:custGeom>
          <a:avLst/>
          <a:gdLst/>
          <a:ahLst/>
          <a:cxnLst/>
          <a:rect l="0" t="0" r="0" b="0"/>
          <a:pathLst/>
        </a:custGeom>
        <a:solidFill>
          <a:schemeClr val="accent1"/>
        </a:solidFill>
        <a:ln w="12700" cap="flat" cmpd="sng" algn="ctr">
          <a:solidFill>
            <a:srgbClr val="0000FF"/>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828675" rtl="0" eaLnBrk="1" fontAlgn="base" latinLnBrk="0" hangingPunct="1">
          <a:lnSpc>
            <a:spcPct val="100000"/>
          </a:lnSpc>
          <a:spcBef>
            <a:spcPct val="0"/>
          </a:spcBef>
          <a:spcAft>
            <a:spcPct val="0"/>
          </a:spcAft>
          <a:buClrTx/>
          <a:buSzTx/>
          <a:buFontTx/>
          <a:buNone/>
          <a:tabLst/>
          <a:defRPr kumimoji="0" lang="en-US" sz="2800" b="0" i="0" u="none" strike="noStrike" cap="none" normalizeH="0" baseline="0" smtClean="0">
            <a:ln>
              <a:noFill/>
            </a:ln>
            <a:solidFill>
              <a:schemeClr val="tx1"/>
            </a:solidFill>
            <a:effectLst/>
            <a:latin typeface="Tahoma" pitchFamily="34" charset="0"/>
          </a:defRPr>
        </a:defPPr>
      </a:lstStyle>
    </a:lnDef>
  </a:objectDefaults>
  <a:extraClrSchemeLst>
    <a:extraClrScheme>
      <a:clrScheme name="UPAtemplate 1">
        <a:dk1>
          <a:srgbClr val="002B5D"/>
        </a:dk1>
        <a:lt1>
          <a:srgbClr val="FFFFFF"/>
        </a:lt1>
        <a:dk2>
          <a:srgbClr val="FF9B06"/>
        </a:dk2>
        <a:lt2>
          <a:srgbClr val="641014"/>
        </a:lt2>
        <a:accent1>
          <a:srgbClr val="ACCF00"/>
        </a:accent1>
        <a:accent2>
          <a:srgbClr val="C8DB57"/>
        </a:accent2>
        <a:accent3>
          <a:srgbClr val="FFFFFF"/>
        </a:accent3>
        <a:accent4>
          <a:srgbClr val="00234E"/>
        </a:accent4>
        <a:accent5>
          <a:srgbClr val="D2E4AA"/>
        </a:accent5>
        <a:accent6>
          <a:srgbClr val="B5C64E"/>
        </a:accent6>
        <a:hlink>
          <a:srgbClr val="D8DE91"/>
        </a:hlink>
        <a:folHlink>
          <a:srgbClr val="E4E8B4"/>
        </a:folHlink>
      </a:clrScheme>
      <a:clrMap bg1="lt1" tx1="dk1" bg2="lt2" tx2="dk2" accent1="accent1" accent2="accent2" accent3="accent3" accent4="accent4" accent5="accent5" accent6="accent6" hlink="hlink" folHlink="folHlink"/>
    </a:extraClrScheme>
    <a:extraClrScheme>
      <a:clrScheme name="UPAtemplate 2">
        <a:dk1>
          <a:srgbClr val="000000"/>
        </a:dk1>
        <a:lt1>
          <a:srgbClr val="FFFFFF"/>
        </a:lt1>
        <a:dk2>
          <a:srgbClr val="000000"/>
        </a:dk2>
        <a:lt2>
          <a:srgbClr val="FFFFFF"/>
        </a:lt2>
        <a:accent1>
          <a:srgbClr val="FF9900"/>
        </a:accent1>
        <a:accent2>
          <a:srgbClr val="FFCC99"/>
        </a:accent2>
        <a:accent3>
          <a:srgbClr val="FFFFFF"/>
        </a:accent3>
        <a:accent4>
          <a:srgbClr val="000000"/>
        </a:accent4>
        <a:accent5>
          <a:srgbClr val="FFCAAA"/>
        </a:accent5>
        <a:accent6>
          <a:srgbClr val="E7B98A"/>
        </a:accent6>
        <a:hlink>
          <a:srgbClr val="336699"/>
        </a:hlink>
        <a:folHlink>
          <a:srgbClr val="99CCFF"/>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Theme1</Template>
  <TotalTime>21153</TotalTime>
  <Words>3031</Words>
  <Application>Microsoft Office PowerPoint</Application>
  <PresentationFormat>On-screen Show (4:3)</PresentationFormat>
  <Paragraphs>380</Paragraphs>
  <Slides>33</Slides>
  <Notes>33</Notes>
  <HiddenSlides>0</HiddenSlides>
  <MMClips>0</MMClips>
  <ScaleCrop>false</ScaleCrop>
  <HeadingPairs>
    <vt:vector size="6" baseType="variant">
      <vt:variant>
        <vt:lpstr>Theme</vt:lpstr>
      </vt:variant>
      <vt:variant>
        <vt:i4>1</vt:i4>
      </vt:variant>
      <vt:variant>
        <vt:lpstr>Embedded OLE Servers</vt:lpstr>
      </vt:variant>
      <vt:variant>
        <vt:i4>2</vt:i4>
      </vt:variant>
      <vt:variant>
        <vt:lpstr>Slide Titles</vt:lpstr>
      </vt:variant>
      <vt:variant>
        <vt:i4>33</vt:i4>
      </vt:variant>
    </vt:vector>
  </HeadingPairs>
  <TitlesOfParts>
    <vt:vector size="36" baseType="lpstr">
      <vt:lpstr>Theme1</vt:lpstr>
      <vt:lpstr>Visio</vt:lpstr>
      <vt:lpstr>Formula</vt:lpstr>
      <vt:lpstr>On Exploiting Transient Contact Patterns for Data Forwarding in Delay Tolerant Networks</vt:lpstr>
      <vt:lpstr>Outline</vt:lpstr>
      <vt:lpstr>Data Forwarding in DTNs</vt:lpstr>
      <vt:lpstr>Our Focus</vt:lpstr>
      <vt:lpstr>Transient Contact Pattern</vt:lpstr>
      <vt:lpstr>Transient Contact Pattern</vt:lpstr>
      <vt:lpstr>Transient Contact Pattern</vt:lpstr>
      <vt:lpstr>Major Contributions</vt:lpstr>
      <vt:lpstr>Outline</vt:lpstr>
      <vt:lpstr>Traces</vt:lpstr>
      <vt:lpstr>Transient Contact Distribution</vt:lpstr>
      <vt:lpstr>Transient Contact Distribution</vt:lpstr>
      <vt:lpstr>Distribution of On/Off-Period Length</vt:lpstr>
      <vt:lpstr>Transient Connectivity</vt:lpstr>
      <vt:lpstr>Transient Connectivity</vt:lpstr>
      <vt:lpstr>Outline</vt:lpstr>
      <vt:lpstr>Data Forwarding Metric</vt:lpstr>
      <vt:lpstr>Pairwise Contact Probability</vt:lpstr>
      <vt:lpstr>Pairwise Contact Probability</vt:lpstr>
      <vt:lpstr>Pairwise Contact Probability</vt:lpstr>
      <vt:lpstr>Exploiting Transient Connectivity</vt:lpstr>
      <vt:lpstr>Outline</vt:lpstr>
      <vt:lpstr>Comparisons</vt:lpstr>
      <vt:lpstr>Performance Comparison</vt:lpstr>
      <vt:lpstr>Two Cases of Contacts</vt:lpstr>
      <vt:lpstr>Summary</vt:lpstr>
      <vt:lpstr>Thank you!</vt:lpstr>
      <vt:lpstr>Length Distribution of On/Off-Period</vt:lpstr>
      <vt:lpstr>Characterizing Transient Contact Pattern</vt:lpstr>
      <vt:lpstr>Prediction Error</vt:lpstr>
      <vt:lpstr>Different values of Ton</vt:lpstr>
      <vt:lpstr>Node Buffer Constraint</vt:lpstr>
      <vt:lpstr>Related Work</vt:lpstr>
    </vt:vector>
  </TitlesOfParts>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Social-Aware Data Dissemination in Opportunistic Mobile Networks</dc:title>
  <dc:creator/>
  <cp:lastModifiedBy>Lab Support</cp:lastModifiedBy>
  <cp:revision>736</cp:revision>
  <dcterms:created xsi:type="dcterms:W3CDTF">2006-08-16T00:00:00Z</dcterms:created>
  <dcterms:modified xsi:type="dcterms:W3CDTF">2010-10-07T07:06:53Z</dcterms:modified>
</cp:coreProperties>
</file>