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314" r:id="rId2"/>
    <p:sldId id="257" r:id="rId3"/>
    <p:sldId id="280" r:id="rId4"/>
    <p:sldId id="260" r:id="rId5"/>
    <p:sldId id="304" r:id="rId6"/>
    <p:sldId id="263" r:id="rId7"/>
    <p:sldId id="300" r:id="rId8"/>
    <p:sldId id="282" r:id="rId9"/>
    <p:sldId id="295" r:id="rId10"/>
    <p:sldId id="303" r:id="rId11"/>
    <p:sldId id="298" r:id="rId12"/>
    <p:sldId id="270" r:id="rId13"/>
    <p:sldId id="273" r:id="rId14"/>
    <p:sldId id="296" r:id="rId15"/>
    <p:sldId id="284" r:id="rId16"/>
    <p:sldId id="285" r:id="rId17"/>
    <p:sldId id="297" r:id="rId18"/>
    <p:sldId id="286" r:id="rId19"/>
    <p:sldId id="287" r:id="rId20"/>
    <p:sldId id="276" r:id="rId21"/>
    <p:sldId id="290" r:id="rId22"/>
    <p:sldId id="291" r:id="rId23"/>
    <p:sldId id="278" r:id="rId24"/>
    <p:sldId id="288" r:id="rId25"/>
    <p:sldId id="299" r:id="rId26"/>
    <p:sldId id="277" r:id="rId27"/>
    <p:sldId id="315" r:id="rId28"/>
    <p:sldId id="316" r:id="rId29"/>
    <p:sldId id="317" r:id="rId30"/>
    <p:sldId id="31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8459" autoAdjust="0"/>
  </p:normalViewPr>
  <p:slideViewPr>
    <p:cSldViewPr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2A96A-510C-4210-9CD9-756661D876D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F8513-6E2E-4314-A72D-1E9CBA0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6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4504C-4DAB-48C3-B6B4-2A970F8DDA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8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4504C-4DAB-48C3-B6B4-2A970F8DDA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17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8872A5-6AB0-4912-8DA1-5BA286E5C98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06954D-7B2F-4ACA-B139-319EF4A7DF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609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HUMAN RIGHTS AND HEALTH EQUITY:</a:t>
            </a:r>
            <a:br>
              <a:rPr lang="en-US" sz="20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IMPLICATIONS FOR ADVOCACY, </a:t>
            </a:r>
            <a:r>
              <a:rPr lang="en-US" sz="2000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ACTION </a:t>
            </a:r>
            <a:r>
              <a:rPr lang="en-US" sz="20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 GOVERNANCE</a:t>
            </a:r>
          </a:p>
        </p:txBody>
      </p:sp>
      <p:sp>
        <p:nvSpPr>
          <p:cNvPr id="7" name="Title 3"/>
          <p:cNvSpPr>
            <a:spLocks noGrp="1"/>
          </p:cNvSpPr>
          <p:nvPr>
            <p:ph type="ctrTitle"/>
          </p:nvPr>
        </p:nvSpPr>
        <p:spPr>
          <a:xfrm>
            <a:off x="914400" y="3048000"/>
            <a:ext cx="8077199" cy="2819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Session </a:t>
            </a:r>
            <a:r>
              <a:rPr lang="en-US" dirty="0" smtClean="0">
                <a:solidFill>
                  <a:schemeClr val="tx1"/>
                </a:solidFill>
              </a:rPr>
              <a:t>8.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how to enhance accountability?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Subtitle 6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Abdul Rehman Pirzado</a:t>
            </a:r>
            <a:br>
              <a:rPr lang="en-US" sz="28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MBBS,DCH.MSPH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29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467600" cy="1673225"/>
          </a:xfrm>
        </p:spPr>
        <p:txBody>
          <a:bodyPr>
            <a:normAutofit/>
          </a:bodyPr>
          <a:lstStyle/>
          <a:p>
            <a:r>
              <a:rPr lang="en-US" sz="4300" dirty="0"/>
              <a:t>What is the link between accountability </a:t>
            </a:r>
            <a:r>
              <a:rPr lang="en-US" sz="4300" dirty="0" smtClean="0"/>
              <a:t>and UHC?</a:t>
            </a:r>
            <a:endParaRPr lang="en-US" sz="4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47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EMR/RC60/R.2</a:t>
            </a:r>
            <a:r>
              <a:rPr lang="en-US" dirty="0"/>
              <a:t> (2013)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Universal </a:t>
            </a:r>
            <a:r>
              <a:rPr lang="en-US" dirty="0"/>
              <a:t>health </a:t>
            </a:r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81200"/>
            <a:ext cx="8153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“Ensure </a:t>
            </a:r>
            <a:r>
              <a:rPr lang="en-US" sz="3200" dirty="0"/>
              <a:t>sustained political commitment to universal health coverage in order to </a:t>
            </a:r>
            <a:r>
              <a:rPr lang="en-US" sz="3200" dirty="0">
                <a:solidFill>
                  <a:schemeClr val="accent2"/>
                </a:solidFill>
              </a:rPr>
              <a:t>ensure that </a:t>
            </a:r>
            <a:r>
              <a:rPr lang="en-US" sz="3200" b="1" dirty="0">
                <a:solidFill>
                  <a:schemeClr val="accent2"/>
                </a:solidFill>
              </a:rPr>
              <a:t>all people </a:t>
            </a:r>
            <a:r>
              <a:rPr lang="en-US" sz="3200" dirty="0">
                <a:solidFill>
                  <a:schemeClr val="accent2"/>
                </a:solidFill>
              </a:rPr>
              <a:t>have </a:t>
            </a:r>
            <a:r>
              <a:rPr lang="en-US" sz="3200" b="1" dirty="0">
                <a:solidFill>
                  <a:schemeClr val="accent2"/>
                </a:solidFill>
              </a:rPr>
              <a:t>access</a:t>
            </a:r>
            <a:r>
              <a:rPr lang="en-US" sz="3200" dirty="0">
                <a:solidFill>
                  <a:schemeClr val="accent2"/>
                </a:solidFill>
              </a:rPr>
              <a:t> to </a:t>
            </a:r>
            <a:r>
              <a:rPr lang="en-US" sz="3200" b="1" dirty="0">
                <a:solidFill>
                  <a:schemeClr val="accent2"/>
                </a:solidFill>
              </a:rPr>
              <a:t>essentia</a:t>
            </a:r>
            <a:r>
              <a:rPr lang="en-US" sz="3200" dirty="0">
                <a:solidFill>
                  <a:schemeClr val="accent2"/>
                </a:solidFill>
              </a:rPr>
              <a:t>l health services that are of </a:t>
            </a:r>
            <a:r>
              <a:rPr lang="en-US" sz="3200" b="1" dirty="0">
                <a:solidFill>
                  <a:schemeClr val="accent2"/>
                </a:solidFill>
              </a:rPr>
              <a:t>sufficient quality</a:t>
            </a:r>
            <a:r>
              <a:rPr lang="en-US" sz="3200" dirty="0">
                <a:solidFill>
                  <a:schemeClr val="accent2"/>
                </a:solidFill>
              </a:rPr>
              <a:t>, without the </a:t>
            </a:r>
            <a:r>
              <a:rPr lang="en-US" sz="3200" b="1" dirty="0">
                <a:solidFill>
                  <a:schemeClr val="accent2"/>
                </a:solidFill>
              </a:rPr>
              <a:t>risk of financial hardship</a:t>
            </a:r>
            <a:r>
              <a:rPr lang="en-US" sz="3200" dirty="0"/>
              <a:t>, and to achieve the </a:t>
            </a:r>
            <a:r>
              <a:rPr lang="en-US" sz="3200" b="1" dirty="0">
                <a:solidFill>
                  <a:schemeClr val="accent2"/>
                </a:solidFill>
              </a:rPr>
              <a:t>health system goals</a:t>
            </a:r>
            <a:r>
              <a:rPr lang="en-US" sz="3200" dirty="0" smtClean="0"/>
              <a:t>” 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6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Universal health coverage model: Is this enough to ensure HR and HE</a:t>
            </a:r>
            <a:endParaRPr lang="en-US" dirty="0"/>
          </a:p>
        </p:txBody>
      </p:sp>
      <p:pic>
        <p:nvPicPr>
          <p:cNvPr id="1026" name="Picture 2" descr="C:\Documents and Settings\esenamanovv\My Documents\My Pictures\UHC cu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49" y="1981200"/>
            <a:ext cx="7848599" cy="466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8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we focus on?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1"/>
            <a:ext cx="6742858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1" y="5583528"/>
            <a:ext cx="74676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Those with no adequate access to acceptable, affordable, quality health services and prevention programs are in focus! </a:t>
            </a: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sz="1100" b="1" dirty="0" smtClean="0"/>
              <a:t>Ref: </a:t>
            </a:r>
            <a:r>
              <a:rPr lang="en-US" sz="1100" b="1" i="1" dirty="0" err="1" smtClean="0"/>
              <a:t>Tanahashi</a:t>
            </a:r>
            <a:r>
              <a:rPr lang="en-US" sz="1100" b="1" i="1" dirty="0" smtClean="0"/>
              <a:t> framework for effective coverage (WHO, 2010; </a:t>
            </a:r>
            <a:r>
              <a:rPr lang="en-US" sz="1100" b="1" i="1" dirty="0" err="1" smtClean="0"/>
              <a:t>Tanahashi</a:t>
            </a:r>
            <a:r>
              <a:rPr lang="en-US" sz="1100" b="1" i="1" dirty="0" smtClean="0"/>
              <a:t>, 1978)</a:t>
            </a:r>
            <a:endParaRPr lang="en-US" sz="1100" b="1" i="1" dirty="0"/>
          </a:p>
        </p:txBody>
      </p:sp>
      <p:sp>
        <p:nvSpPr>
          <p:cNvPr id="6" name="Left Arrow 5"/>
          <p:cNvSpPr/>
          <p:nvPr/>
        </p:nvSpPr>
        <p:spPr>
          <a:xfrm>
            <a:off x="7467600" y="1752600"/>
            <a:ext cx="762000" cy="762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1" name="Picture 9" descr="C:\Documents and Settings\esenamanovv\Local Settings\Temporary Internet Files\Content.IE5\IX62LAL2\MC900442128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73" y="5486402"/>
            <a:ext cx="990601" cy="95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6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State’s commitments to UHC: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3886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WHA58.33(2005</a:t>
            </a:r>
            <a:r>
              <a:rPr lang="en-US" sz="2400" dirty="0" smtClean="0"/>
              <a:t>) </a:t>
            </a:r>
            <a:r>
              <a:rPr lang="en-US" sz="2400" b="1" dirty="0"/>
              <a:t>Sustainable health financing, universal coverage and social </a:t>
            </a:r>
            <a:r>
              <a:rPr lang="en-US" sz="2400" b="1" dirty="0" smtClean="0"/>
              <a:t>health insurance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WHA64.9(2011) </a:t>
            </a:r>
            <a:r>
              <a:rPr lang="en-US" sz="2400" b="1" dirty="0"/>
              <a:t>Sustainable health financing </a:t>
            </a:r>
            <a:r>
              <a:rPr lang="en-US" sz="2400" b="1" dirty="0" smtClean="0"/>
              <a:t>structures and </a:t>
            </a:r>
            <a:r>
              <a:rPr lang="en-US" sz="2400" b="1" dirty="0"/>
              <a:t>universal </a:t>
            </a:r>
            <a:r>
              <a:rPr lang="en-US" sz="2400" b="1" dirty="0" smtClean="0"/>
              <a:t>coverage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EMR/RC59/R.3 </a:t>
            </a:r>
            <a:r>
              <a:rPr lang="en-US" sz="2400" dirty="0"/>
              <a:t>(2013) </a:t>
            </a:r>
            <a:r>
              <a:rPr lang="en-US" sz="2400" b="1" dirty="0"/>
              <a:t>Health systems strengthening in countries of the Eastern Mediterranean Region: challenges, priorities and options for future </a:t>
            </a:r>
            <a:r>
              <a:rPr lang="en-US" sz="2400" b="1" dirty="0" smtClean="0"/>
              <a:t>action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EMR/RC60/R.2 (2013) </a:t>
            </a:r>
            <a:r>
              <a:rPr lang="en-US" sz="2400" b="1" dirty="0" smtClean="0"/>
              <a:t>Universal health coverage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UNGA </a:t>
            </a:r>
            <a:r>
              <a:rPr lang="en-US" sz="2400" dirty="0"/>
              <a:t>resolution A/RES/67/81 (2012</a:t>
            </a:r>
            <a:r>
              <a:rPr lang="en-US" sz="2400" dirty="0" smtClean="0"/>
              <a:t>) </a:t>
            </a:r>
            <a:r>
              <a:rPr lang="en-US" sz="2400" b="1" dirty="0" smtClean="0"/>
              <a:t>Global health and foreign policy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Rio+20: </a:t>
            </a:r>
            <a:r>
              <a:rPr lang="en-US" sz="2400" b="1" dirty="0"/>
              <a:t>The United Nations Conference on Sustainable Development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13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are the stakeholders?</a:t>
            </a:r>
          </a:p>
          <a:p>
            <a:r>
              <a:rPr lang="en-US" sz="4000" dirty="0" smtClean="0"/>
              <a:t>Who </a:t>
            </a:r>
            <a:r>
              <a:rPr lang="en-US" sz="4000" dirty="0"/>
              <a:t>is accountable to who?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Rights-holders</a:t>
            </a:r>
            <a:r>
              <a:rPr lang="en-US" dirty="0" smtClean="0"/>
              <a:t> and </a:t>
            </a:r>
            <a:r>
              <a:rPr lang="en-US" i="1" dirty="0" smtClean="0"/>
              <a:t>Duty-bearers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963634"/>
          </a:xfrm>
          <a:ln w="28575"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7000" dirty="0" smtClean="0">
                <a:solidFill>
                  <a:schemeClr val="accent1"/>
                </a:solidFill>
              </a:rPr>
              <a:t>Rights-holders</a:t>
            </a:r>
          </a:p>
          <a:p>
            <a:pPr>
              <a:buFont typeface="Wingdings" pitchFamily="2" charset="2"/>
              <a:buChar char="§"/>
            </a:pPr>
            <a:endParaRPr lang="en-US" sz="4500" dirty="0" smtClean="0"/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health service users/patients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w</a:t>
            </a:r>
            <a:r>
              <a:rPr lang="en-US" sz="4500" dirty="0" smtClean="0"/>
              <a:t>omen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female-headed households 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children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y</a:t>
            </a:r>
            <a:r>
              <a:rPr lang="en-US" sz="4500" dirty="0" smtClean="0"/>
              <a:t>oung people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elderly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people living with disabilities and special needs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refugees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migrants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internally displaced populations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p</a:t>
            </a:r>
            <a:r>
              <a:rPr lang="en-US" sz="4500" dirty="0" smtClean="0"/>
              <a:t>eople living with HIV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health care </a:t>
            </a:r>
            <a:r>
              <a:rPr lang="en-US" sz="4500" dirty="0" smtClean="0"/>
              <a:t>providers</a:t>
            </a:r>
            <a:endParaRPr lang="en-US" sz="4500" dirty="0"/>
          </a:p>
          <a:p>
            <a:pPr>
              <a:buFont typeface="Wingdings" pitchFamily="2" charset="2"/>
              <a:buChar char="§"/>
            </a:pPr>
            <a:endParaRPr lang="en-US" sz="4500" dirty="0" smtClean="0"/>
          </a:p>
          <a:p>
            <a:pPr>
              <a:buFont typeface="Wingdings" pitchFamily="2" charset="2"/>
              <a:buChar char="§"/>
            </a:pPr>
            <a:endParaRPr lang="en-US" sz="45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963634"/>
          </a:xfrm>
          <a:ln w="28575">
            <a:solidFill>
              <a:schemeClr val="accent2"/>
            </a:solidFill>
          </a:ln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7000" dirty="0" smtClean="0">
                <a:solidFill>
                  <a:schemeClr val="accent2"/>
                </a:solidFill>
              </a:rPr>
              <a:t>Duty-bearers</a:t>
            </a:r>
          </a:p>
          <a:p>
            <a:pPr>
              <a:buFont typeface="Wingdings" pitchFamily="2" charset="2"/>
              <a:buChar char="§"/>
            </a:pPr>
            <a:endParaRPr lang="en-US" sz="4500" dirty="0" smtClean="0"/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ministry </a:t>
            </a:r>
            <a:r>
              <a:rPr lang="en-US" sz="4500" dirty="0"/>
              <a:t>of </a:t>
            </a:r>
            <a:r>
              <a:rPr lang="en-US" sz="4500" dirty="0" smtClean="0"/>
              <a:t>health </a:t>
            </a:r>
            <a:endParaRPr lang="en-US" sz="4500" dirty="0"/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agencies of restraint and </a:t>
            </a:r>
            <a:r>
              <a:rPr lang="en-US" sz="4500" dirty="0" smtClean="0"/>
              <a:t>enforcement</a:t>
            </a:r>
            <a:endParaRPr lang="en-US" sz="4500" dirty="0"/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funding </a:t>
            </a:r>
            <a:r>
              <a:rPr lang="en-US" sz="4500" dirty="0" smtClean="0"/>
              <a:t>agencies </a:t>
            </a:r>
            <a:endParaRPr lang="en-US" sz="4500" dirty="0"/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p</a:t>
            </a:r>
            <a:r>
              <a:rPr lang="en-US" sz="4500" dirty="0" smtClean="0"/>
              <a:t>arliament/legislators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local </a:t>
            </a:r>
            <a:r>
              <a:rPr lang="en-US" sz="4500" dirty="0"/>
              <a:t>government </a:t>
            </a:r>
            <a:r>
              <a:rPr lang="en-US" sz="4500" dirty="0" smtClean="0"/>
              <a:t>officials </a:t>
            </a:r>
            <a:endParaRPr lang="en-US" sz="4500" dirty="0"/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nongovernmental </a:t>
            </a:r>
            <a:r>
              <a:rPr lang="en-US" sz="4500" dirty="0" smtClean="0"/>
              <a:t>organizations</a:t>
            </a:r>
            <a:endParaRPr lang="en-US" sz="4500" dirty="0"/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health councils and hospital </a:t>
            </a:r>
            <a:r>
              <a:rPr lang="en-US" sz="4500" dirty="0" smtClean="0"/>
              <a:t>boards </a:t>
            </a:r>
            <a:endParaRPr lang="en-US" sz="4500" dirty="0"/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professional associations and </a:t>
            </a:r>
            <a:r>
              <a:rPr lang="en-US" sz="4500" dirty="0" smtClean="0"/>
              <a:t>syndicates</a:t>
            </a:r>
            <a:endParaRPr lang="en-US" sz="4500" dirty="0"/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health care providers (facilities and individuals, public and private</a:t>
            </a:r>
            <a:r>
              <a:rPr lang="en-US" sz="45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4500" dirty="0" smtClean="0"/>
              <a:t>academic institutions </a:t>
            </a:r>
            <a:endParaRPr lang="en-US" sz="4500" dirty="0"/>
          </a:p>
          <a:p>
            <a:pPr>
              <a:buFont typeface="Wingdings" pitchFamily="2" charset="2"/>
              <a:buChar char="§"/>
            </a:pPr>
            <a:r>
              <a:rPr lang="en-US" sz="4500" dirty="0"/>
              <a:t>international </a:t>
            </a:r>
            <a:r>
              <a:rPr lang="en-US" sz="4500" dirty="0" smtClean="0"/>
              <a:t>donors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35505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4" y="304800"/>
            <a:ext cx="8963936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0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Governance for Health </a:t>
            </a: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i="1" dirty="0" smtClean="0"/>
              <a:t>Health Governance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i="1" dirty="0" smtClean="0">
                <a:solidFill>
                  <a:schemeClr val="accent2"/>
                </a:solidFill>
              </a:rPr>
              <a:t>Health governance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refers to the players and stakeholders within the health sector response (e.g. Ministries of social Affaires, of environment, planning, finances, sanitation, Trade), insurance, parliamentarians, legislators, public/private health sector, councils, civil society focusing on health issues, etc.)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i="1" dirty="0" smtClean="0">
                <a:solidFill>
                  <a:schemeClr val="accent2"/>
                </a:solidFill>
              </a:rPr>
              <a:t>Governance for health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includes sectors beyond health, but those with the contribution of non-health sectors to the population’s health (e.g. Head of state, Ministry of Interior, transportation, </a:t>
            </a:r>
            <a:r>
              <a:rPr lang="en-US" sz="2400" dirty="0"/>
              <a:t>u</a:t>
            </a:r>
            <a:r>
              <a:rPr lang="en-US" sz="2400" dirty="0" smtClean="0"/>
              <a:t>rban planning, communication, etc.)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24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What are the mechanisms for safeguarding accountability?  </a:t>
            </a:r>
            <a:endParaRPr lang="en-US" sz="4000" dirty="0" smtClean="0"/>
          </a:p>
          <a:p>
            <a:r>
              <a:rPr lang="en-US" sz="4000" dirty="0" smtClean="0"/>
              <a:t>Split to 4 groups and discuss</a:t>
            </a:r>
            <a:endParaRPr lang="en-US" sz="4000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4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1" y="2743200"/>
            <a:ext cx="7885113" cy="3886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Concept and definition of accountability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Relationship between accountability and the Right to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Rights-holders and duty-bearers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What are the mechanisms for safeguarding accountability </a:t>
            </a:r>
            <a:r>
              <a:rPr lang="en-US" sz="36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Common challenges to accountability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Types of accountability mechanisms: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Judicial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Quasi-judicial/oversight bodies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Political  </a:t>
            </a:r>
            <a:endParaRPr lang="en-US" sz="3600" dirty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Administrative </a:t>
            </a:r>
            <a:endParaRPr lang="en-US" sz="3600" dirty="0"/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Social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International</a:t>
            </a:r>
            <a:endParaRPr lang="en-US" sz="36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94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they accountable for? 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they accountable for?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solidFill>
                  <a:srgbClr val="FF0000"/>
                </a:solidFill>
              </a:rPr>
              <a:t>Regulatory Body and Supreme Health Council??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610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enforce the duty-bearers’ responsibility to be answerable for their decisions and actions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c</a:t>
            </a:r>
            <a:r>
              <a:rPr lang="en-US" sz="2800" dirty="0" smtClean="0"/>
              <a:t>oordinate/monitor progressive </a:t>
            </a:r>
            <a:r>
              <a:rPr lang="en-US" sz="2800" dirty="0"/>
              <a:t>realization of </a:t>
            </a:r>
            <a:r>
              <a:rPr lang="en-US" sz="2800" dirty="0" smtClean="0"/>
              <a:t>AAAQ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oversee adherence to international </a:t>
            </a:r>
            <a:r>
              <a:rPr lang="en-US" sz="2800" dirty="0"/>
              <a:t>right to health standards and norms 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promote </a:t>
            </a:r>
            <a:r>
              <a:rPr lang="en-US" sz="2800" dirty="0"/>
              <a:t>equity, non-discrimination and ethics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ensure the focus on </a:t>
            </a:r>
            <a:r>
              <a:rPr lang="en-US" sz="2800" dirty="0"/>
              <a:t>the most vulnerable segments of the population 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ensure inclusive participation of duty-bearers and rights-holders (beneficiaries) and transparency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11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elements: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What are the commitments?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What were the identified needs?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Who are in need of what and where?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Who’s at greater need or risk, and why?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What are the gaps, disparities, barriers, bottlenecks in measures to meet the needs/reduce the risk (in relation to coverage, AAAAQ) ?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Are the principles and values fulfilled</a:t>
            </a:r>
            <a:r>
              <a:rPr lang="en-US" sz="3600" dirty="0"/>
              <a:t> </a:t>
            </a:r>
            <a:r>
              <a:rPr lang="en-US" sz="3600" dirty="0" smtClean="0"/>
              <a:t>and  respected?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Who are the stakeholders?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Structural elements??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93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the challenges to accountability?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3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Challenges to </a:t>
            </a:r>
            <a:r>
              <a:rPr lang="en-US" dirty="0" smtClean="0"/>
              <a:t>accountability (1):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495800"/>
          </a:xfrm>
        </p:spPr>
        <p:txBody>
          <a:bodyPr>
            <a:noAutofit/>
          </a:bodyPr>
          <a:lstStyle/>
          <a:p>
            <a:r>
              <a:rPr lang="en-US" sz="3200" dirty="0"/>
              <a:t>Insufficient political commitments and “know how”</a:t>
            </a:r>
          </a:p>
          <a:p>
            <a:r>
              <a:rPr lang="en-US" sz="3200" dirty="0"/>
              <a:t>Unclear roles and mandates of different stakeholders and lack of cooperation and partnerships</a:t>
            </a:r>
          </a:p>
          <a:p>
            <a:r>
              <a:rPr lang="en-US" sz="3200" dirty="0"/>
              <a:t>Lack of public health legislations and legal frameworks </a:t>
            </a:r>
            <a:endParaRPr lang="en-US" sz="3200" dirty="0" smtClean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482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accountability: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3799" y="2133600"/>
            <a:ext cx="8378952" cy="5181600"/>
          </a:xfrm>
        </p:spPr>
        <p:txBody>
          <a:bodyPr>
            <a:normAutofit/>
          </a:bodyPr>
          <a:lstStyle/>
          <a:p>
            <a:r>
              <a:rPr lang="en-US" sz="3200" dirty="0"/>
              <a:t>Lack/conflicting health legislation</a:t>
            </a:r>
          </a:p>
          <a:p>
            <a:r>
              <a:rPr lang="en-US" sz="3200" dirty="0"/>
              <a:t>Unstable environment/conflict </a:t>
            </a:r>
          </a:p>
          <a:p>
            <a:r>
              <a:rPr lang="en-US" sz="3200" dirty="0"/>
              <a:t>Public and private conflict of interests </a:t>
            </a:r>
          </a:p>
          <a:p>
            <a:r>
              <a:rPr lang="en-US" sz="3200" dirty="0"/>
              <a:t>Duties and responsibilities and designated authority</a:t>
            </a:r>
          </a:p>
          <a:p>
            <a:r>
              <a:rPr lang="en-US" sz="3200" dirty="0"/>
              <a:t>Increasing proportion of trade and investment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2195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Role Play/ Case </a:t>
            </a:r>
            <a:r>
              <a:rPr lang="en-US" sz="3400" dirty="0"/>
              <a:t>Study: HCV and </a:t>
            </a:r>
            <a:r>
              <a:rPr lang="en-US" sz="3400" dirty="0" smtClean="0"/>
              <a:t>medication</a:t>
            </a: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HIV and inequalities:</a:t>
            </a:r>
          </a:p>
          <a:p>
            <a:pPr marL="0" indent="0">
              <a:buNone/>
            </a:pPr>
            <a:r>
              <a:rPr lang="en-US" b="1" dirty="0"/>
              <a:t>Low- and middle income countries: </a:t>
            </a:r>
          </a:p>
          <a:p>
            <a:pPr marL="0" indent="0">
              <a:buNone/>
            </a:pPr>
            <a:r>
              <a:rPr lang="en-US" dirty="0"/>
              <a:t>– Unsafe injection practices and procedures </a:t>
            </a:r>
          </a:p>
          <a:p>
            <a:pPr marL="0" indent="0">
              <a:buNone/>
            </a:pPr>
            <a:r>
              <a:rPr lang="en-US" dirty="0"/>
              <a:t>– Unscreened blood </a:t>
            </a:r>
          </a:p>
          <a:p>
            <a:pPr marL="0" indent="0">
              <a:buNone/>
            </a:pPr>
            <a:r>
              <a:rPr lang="en-US" dirty="0"/>
              <a:t>– Unsafe injecting drug practices </a:t>
            </a:r>
          </a:p>
          <a:p>
            <a:pPr marL="0" indent="0">
              <a:buNone/>
            </a:pPr>
            <a:r>
              <a:rPr lang="en-US" dirty="0"/>
              <a:t>– Unavailability of treatment </a:t>
            </a:r>
          </a:p>
          <a:p>
            <a:pPr marL="0" indent="0">
              <a:buNone/>
            </a:pPr>
            <a:r>
              <a:rPr lang="en-US" dirty="0"/>
              <a:t>– Inability to afford healthcare and treatment </a:t>
            </a:r>
          </a:p>
          <a:p>
            <a:pPr marL="0" indent="0">
              <a:buNone/>
            </a:pPr>
            <a:r>
              <a:rPr lang="en-US" dirty="0"/>
              <a:t>– Lack of health insurance or social insurance </a:t>
            </a:r>
          </a:p>
          <a:p>
            <a:pPr marL="0" indent="0">
              <a:buNone/>
            </a:pPr>
            <a:r>
              <a:rPr lang="en-US" b="1" dirty="0"/>
              <a:t>Gender: </a:t>
            </a:r>
          </a:p>
          <a:p>
            <a:pPr marL="0" indent="0">
              <a:buNone/>
            </a:pPr>
            <a:r>
              <a:rPr lang="en-US" dirty="0"/>
              <a:t>– Males: reluctant to express suffering, free life, increased risk of injecting drugs, unsafe sex, </a:t>
            </a:r>
          </a:p>
          <a:p>
            <a:pPr marL="0" indent="0">
              <a:buNone/>
            </a:pPr>
            <a:r>
              <a:rPr lang="en-US" dirty="0"/>
              <a:t>– Females: reluctant to seek healthcare, cannot negotiate safe sex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Role Play/ Case </a:t>
            </a:r>
            <a:r>
              <a:rPr lang="en-US" sz="3400" dirty="0"/>
              <a:t>Study: HCV and </a:t>
            </a:r>
            <a:r>
              <a:rPr lang="en-US" sz="3400" dirty="0" smtClean="0"/>
              <a:t>medication</a:t>
            </a: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Occupational exposure: </a:t>
            </a:r>
          </a:p>
          <a:p>
            <a:pPr marL="0" indent="0">
              <a:buNone/>
            </a:pPr>
            <a:r>
              <a:rPr lang="en-US" dirty="0"/>
              <a:t>– Healthcare professionals </a:t>
            </a:r>
          </a:p>
          <a:p>
            <a:pPr marL="0" indent="0">
              <a:buNone/>
            </a:pPr>
            <a:r>
              <a:rPr lang="en-US" dirty="0"/>
              <a:t>– Policy agents and army soldiers </a:t>
            </a:r>
          </a:p>
          <a:p>
            <a:pPr marL="0" indent="0">
              <a:buNone/>
            </a:pPr>
            <a:r>
              <a:rPr lang="en-US" b="1" dirty="0"/>
              <a:t>Geographic location : </a:t>
            </a:r>
          </a:p>
          <a:p>
            <a:pPr marL="0" indent="0">
              <a:buNone/>
            </a:pPr>
            <a:r>
              <a:rPr lang="en-US" dirty="0"/>
              <a:t>– Rural and remote areas were healthcare services are lacking </a:t>
            </a:r>
          </a:p>
          <a:p>
            <a:pPr marL="0" indent="0">
              <a:buNone/>
            </a:pPr>
            <a:r>
              <a:rPr lang="en-US" b="1" dirty="0"/>
              <a:t>Traditions:  </a:t>
            </a:r>
          </a:p>
          <a:p>
            <a:pPr marL="0" indent="0">
              <a:buNone/>
            </a:pPr>
            <a:r>
              <a:rPr lang="en-US" dirty="0"/>
              <a:t>– Unsafe female genital cutting </a:t>
            </a:r>
          </a:p>
          <a:p>
            <a:pPr marL="0" indent="0">
              <a:buNone/>
            </a:pPr>
            <a:r>
              <a:rPr lang="en-US" dirty="0"/>
              <a:t>– Unsafe male circumcision </a:t>
            </a:r>
          </a:p>
          <a:p>
            <a:pPr marL="0" indent="0">
              <a:buNone/>
            </a:pPr>
            <a:r>
              <a:rPr lang="en-US" dirty="0"/>
              <a:t>– Unsafe tattooing, piercing, scarification </a:t>
            </a:r>
          </a:p>
          <a:p>
            <a:pPr marL="0" indent="0">
              <a:buNone/>
            </a:pPr>
            <a:r>
              <a:rPr lang="en-US" dirty="0"/>
              <a:t>– Informal healthcare providers (barber shops, etc.) </a:t>
            </a:r>
          </a:p>
          <a:p>
            <a:pPr marL="0" indent="0">
              <a:buNone/>
            </a:pPr>
            <a:r>
              <a:rPr lang="en-US" dirty="0"/>
              <a:t>– Stigma towards disease status and risk behaviors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5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Role Play/ Case </a:t>
            </a:r>
            <a:r>
              <a:rPr lang="en-US" sz="3400" dirty="0"/>
              <a:t>Study: HCV and </a:t>
            </a:r>
            <a:r>
              <a:rPr lang="en-US" sz="3400" dirty="0" smtClean="0"/>
              <a:t>medication</a:t>
            </a: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Autofit/>
          </a:bodyPr>
          <a:lstStyle/>
          <a:p>
            <a:r>
              <a:rPr lang="en-US" sz="2000" dirty="0"/>
              <a:t>Country A is experiencing high prevalence of </a:t>
            </a:r>
            <a:r>
              <a:rPr lang="en-US" sz="2000" dirty="0" smtClean="0"/>
              <a:t>HCV</a:t>
            </a:r>
            <a:endParaRPr lang="en-US" sz="2000" dirty="0"/>
          </a:p>
          <a:p>
            <a:r>
              <a:rPr lang="en-US" sz="2000" dirty="0"/>
              <a:t>A pharmaceutical company is offering two medical treatment</a:t>
            </a:r>
          </a:p>
          <a:p>
            <a:pPr lvl="1"/>
            <a:r>
              <a:rPr lang="en-US" sz="2000" dirty="0"/>
              <a:t>High effective medication but high cost</a:t>
            </a:r>
          </a:p>
          <a:p>
            <a:pPr lvl="1"/>
            <a:r>
              <a:rPr lang="en-US" sz="2000" dirty="0"/>
              <a:t>Less effective medication and low </a:t>
            </a:r>
            <a:r>
              <a:rPr lang="en-US" sz="2000" dirty="0" smtClean="0"/>
              <a:t>cost</a:t>
            </a:r>
          </a:p>
          <a:p>
            <a:r>
              <a:rPr lang="en-US" sz="2000" dirty="0"/>
              <a:t>Main stakeholders are negotiating </a:t>
            </a:r>
          </a:p>
          <a:p>
            <a:pPr marL="457200" lvl="1" indent="0">
              <a:buNone/>
            </a:pPr>
            <a:r>
              <a:rPr lang="en-US" sz="2000" dirty="0"/>
              <a:t>Roles: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Ministry of Health Officials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Pharmaceutical company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NGO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Patient groups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Private sector physicians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Community members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Media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56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</a:t>
            </a:r>
            <a:r>
              <a:rPr lang="en-US" sz="4000" dirty="0" smtClean="0"/>
              <a:t>is accountability?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Group work/ Provincial action plan</a:t>
            </a: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/>
              <a:t>Step 1: 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en-US" sz="2800" dirty="0" smtClean="0"/>
              <a:t>Health</a:t>
            </a:r>
            <a:r>
              <a:rPr lang="en-GB" sz="2800" dirty="0"/>
              <a:t>challenges, roles of other sectors to address these challenges- how to assess progress</a:t>
            </a:r>
          </a:p>
          <a:p>
            <a:pPr marL="0" indent="0" algn="just">
              <a:buNone/>
            </a:pPr>
            <a:r>
              <a:rPr lang="en-GB" sz="2800" b="1" dirty="0"/>
              <a:t>Step 2: </a:t>
            </a:r>
            <a:endParaRPr lang="en-GB" sz="2800" b="1" dirty="0" smtClean="0"/>
          </a:p>
          <a:p>
            <a:pPr marL="0" indent="0" algn="just">
              <a:buNone/>
            </a:pPr>
            <a:r>
              <a:rPr lang="en-GB" sz="2800" dirty="0"/>
              <a:t>R</a:t>
            </a:r>
            <a:r>
              <a:rPr lang="en-GB" sz="2800" dirty="0" smtClean="0"/>
              <a:t>elevant </a:t>
            </a:r>
            <a:r>
              <a:rPr lang="en-GB" sz="2800" dirty="0"/>
              <a:t>policies; needed interventions</a:t>
            </a:r>
          </a:p>
          <a:p>
            <a:pPr marL="0" indent="0" algn="just">
              <a:buNone/>
            </a:pPr>
            <a:r>
              <a:rPr lang="en-GB" sz="2800" b="1" dirty="0"/>
              <a:t>Step 3: </a:t>
            </a:r>
            <a:endParaRPr lang="en-GB" sz="2800" b="1" dirty="0" smtClean="0"/>
          </a:p>
          <a:p>
            <a:pPr marL="0" indent="0" algn="just">
              <a:buNone/>
            </a:pPr>
            <a:r>
              <a:rPr lang="en-GB" sz="2800" dirty="0"/>
              <a:t>D</a:t>
            </a:r>
            <a:r>
              <a:rPr lang="en-GB" sz="2800" dirty="0" smtClean="0"/>
              <a:t>eveloping </a:t>
            </a:r>
            <a:r>
              <a:rPr lang="en-GB" sz="2800" dirty="0"/>
              <a:t>framework; identifying stakeholders; finalizing indicators; setting targets</a:t>
            </a:r>
          </a:p>
        </p:txBody>
      </p:sp>
    </p:spTree>
    <p:extLst>
      <p:ext uri="{BB962C8B-B14F-4D97-AF65-F5344CB8AC3E}">
        <p14:creationId xmlns:p14="http://schemas.microsoft.com/office/powerpoint/2010/main" val="338106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accountability: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362200"/>
            <a:ext cx="8153400" cy="3352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The essence of accountability is </a:t>
            </a:r>
            <a:r>
              <a:rPr lang="en-US" sz="2400" u="sng" dirty="0" smtClean="0">
                <a:solidFill>
                  <a:schemeClr val="accent2"/>
                </a:solidFill>
              </a:rPr>
              <a:t>answerability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400" dirty="0"/>
              <a:t>being accountable means having the </a:t>
            </a:r>
            <a:r>
              <a:rPr lang="en-US" sz="2400" u="sng" dirty="0">
                <a:solidFill>
                  <a:schemeClr val="accent2"/>
                </a:solidFill>
              </a:rPr>
              <a:t>obligation </a:t>
            </a:r>
            <a:r>
              <a:rPr lang="en-US" sz="2400" u="sng" dirty="0" smtClean="0">
                <a:solidFill>
                  <a:schemeClr val="accent2"/>
                </a:solidFill>
              </a:rPr>
              <a:t>to answer </a:t>
            </a:r>
            <a:r>
              <a:rPr lang="en-US" sz="2400" u="sng" dirty="0">
                <a:solidFill>
                  <a:schemeClr val="accent2"/>
                </a:solidFill>
              </a:rPr>
              <a:t>questions regarding decisions and/or actions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Schedler</a:t>
            </a:r>
            <a:r>
              <a:rPr lang="en-US" sz="2400" dirty="0" smtClean="0"/>
              <a:t> 1999)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In democratic governance accountability implies </a:t>
            </a:r>
            <a:r>
              <a:rPr lang="en-US" sz="2400" u="sng" dirty="0" smtClean="0">
                <a:solidFill>
                  <a:schemeClr val="accent2"/>
                </a:solidFill>
              </a:rPr>
              <a:t>transparency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WHO: accountability is linked to the notion of “</a:t>
            </a:r>
            <a:r>
              <a:rPr lang="en-US" sz="2400" u="sng" dirty="0" smtClean="0">
                <a:solidFill>
                  <a:schemeClr val="accent2"/>
                </a:solidFill>
              </a:rPr>
              <a:t>stewardship</a:t>
            </a:r>
            <a:r>
              <a:rPr lang="en-US" sz="2400" dirty="0" smtClean="0"/>
              <a:t>” (Travis </a:t>
            </a:r>
            <a:r>
              <a:rPr lang="en-US" sz="2400" dirty="0"/>
              <a:t>et al. 2002</a:t>
            </a:r>
            <a:r>
              <a:rPr lang="en-US" sz="2400" dirty="0" smtClean="0"/>
              <a:t>)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12674" y="196156"/>
            <a:ext cx="8242632" cy="776480"/>
          </a:xfrm>
        </p:spPr>
        <p:txBody>
          <a:bodyPr/>
          <a:lstStyle/>
          <a:p>
            <a:pPr algn="ctr"/>
            <a:r>
              <a:rPr lang="en-GB" altLang="en-US" dirty="0" smtClean="0"/>
              <a:t>The Accountability process</a:t>
            </a:r>
            <a:endParaRPr lang="en-US" altLang="en-US" dirty="0" smtClean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8560" y="2057402"/>
            <a:ext cx="7730861" cy="43480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1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 dimensions of accountability in health: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5181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financial </a:t>
            </a:r>
            <a:r>
              <a:rPr lang="en-US" sz="2800" dirty="0" smtClean="0">
                <a:solidFill>
                  <a:schemeClr val="accent2"/>
                </a:solidFill>
              </a:rPr>
              <a:t>accountability </a:t>
            </a:r>
            <a:r>
              <a:rPr lang="en-US" sz="2800" dirty="0" smtClean="0"/>
              <a:t>to </a:t>
            </a:r>
            <a:r>
              <a:rPr lang="en-US" sz="2800" dirty="0"/>
              <a:t>control the misuse and abuse of public </a:t>
            </a:r>
            <a:r>
              <a:rPr lang="en-US" sz="2800" dirty="0" smtClean="0"/>
              <a:t>resources/authority according 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 </a:t>
            </a:r>
            <a:r>
              <a:rPr lang="en-US" sz="2800" dirty="0"/>
              <a:t>appropriate </a:t>
            </a:r>
            <a:r>
              <a:rPr lang="en-US" sz="2800" dirty="0" smtClean="0"/>
              <a:t>legal </a:t>
            </a:r>
            <a:r>
              <a:rPr lang="en-US" sz="2800" dirty="0"/>
              <a:t>procedures,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professional </a:t>
            </a:r>
            <a:r>
              <a:rPr lang="en-US" sz="2800" dirty="0"/>
              <a:t>standards,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societal values,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 </a:t>
            </a:r>
            <a:r>
              <a:rPr lang="en-US" sz="2800" dirty="0" smtClean="0"/>
              <a:t>ensuring affordability of medical goods and services</a:t>
            </a:r>
          </a:p>
          <a:p>
            <a:endParaRPr lang="en-US" sz="2800" dirty="0" smtClean="0">
              <a:solidFill>
                <a:schemeClr val="accent2"/>
              </a:solidFill>
            </a:endParaRPr>
          </a:p>
          <a:p>
            <a:r>
              <a:rPr lang="en-US" sz="2800" dirty="0" smtClean="0">
                <a:solidFill>
                  <a:schemeClr val="accent2"/>
                </a:solidFill>
              </a:rPr>
              <a:t>performance accountability  </a:t>
            </a:r>
            <a:r>
              <a:rPr lang="en-US" sz="2800" dirty="0"/>
              <a:t>availability, accessibility, acceptability and quality </a:t>
            </a:r>
            <a:r>
              <a:rPr lang="en-US" sz="2800" dirty="0" smtClean="0"/>
              <a:t>(AAAQ) </a:t>
            </a:r>
          </a:p>
          <a:p>
            <a:pPr marL="514350" indent="-51435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96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4 dimensions of accountability in </a:t>
            </a:r>
            <a:r>
              <a:rPr lang="en-US" dirty="0" smtClean="0"/>
              <a:t>health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Political accountability</a:t>
            </a:r>
            <a:r>
              <a:rPr lang="en-US" sz="3200" dirty="0"/>
              <a:t> </a:t>
            </a:r>
            <a:r>
              <a:rPr lang="en-US" sz="3200" dirty="0" smtClean="0"/>
              <a:t>to deliver </a:t>
            </a:r>
            <a:r>
              <a:rPr lang="en-US" sz="3200" dirty="0"/>
              <a:t>on electoral </a:t>
            </a:r>
            <a:r>
              <a:rPr lang="en-US" sz="3200" dirty="0" smtClean="0"/>
              <a:t>promises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chemeClr val="accent2"/>
                </a:solidFill>
              </a:rPr>
              <a:t>Social accountability </a:t>
            </a:r>
            <a:r>
              <a:rPr lang="en-US" sz="3200" dirty="0" smtClean="0"/>
              <a:t>to </a:t>
            </a:r>
            <a:r>
              <a:rPr lang="en-US" sz="3200" dirty="0"/>
              <a:t>ensure that the duty-bearers timely and effectively respond to ongoing and emerging societal needs and concern  </a:t>
            </a:r>
            <a:r>
              <a:rPr lang="en-US" sz="3200" dirty="0" smtClean="0"/>
              <a:t> </a:t>
            </a:r>
            <a:endParaRPr lang="en-US" sz="3200" dirty="0"/>
          </a:p>
          <a:p>
            <a:pPr marL="514350" indent="-514350">
              <a:buAutoNum type="arabicPeriod"/>
            </a:pPr>
            <a:endParaRPr lang="en-US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7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467600" cy="1673225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/>
              <a:t>What is the link between accountability and the right to health?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Universal health coverage (UHC) and </a:t>
            </a:r>
            <a:br>
              <a:rPr lang="en-US" dirty="0" smtClean="0"/>
            </a:br>
            <a:r>
              <a:rPr lang="en-US" dirty="0" smtClean="0"/>
              <a:t>Right to Health and Equity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The </a:t>
            </a:r>
            <a:r>
              <a:rPr lang="en-US" sz="4000" dirty="0"/>
              <a:t>goal of </a:t>
            </a:r>
            <a:r>
              <a:rPr lang="en-US" sz="4000" dirty="0" smtClean="0"/>
              <a:t>UHC is </a:t>
            </a:r>
            <a:r>
              <a:rPr lang="en-US" sz="4000" dirty="0"/>
              <a:t>to ensure that all people obtain the health services they need without suffering financial hardship when paying for them. 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86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1132</Words>
  <Application>Microsoft Office PowerPoint</Application>
  <PresentationFormat>On-screen Show (4:3)</PresentationFormat>
  <Paragraphs>183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Calibri</vt:lpstr>
      <vt:lpstr>Tw Cen MT</vt:lpstr>
      <vt:lpstr>Wingdings</vt:lpstr>
      <vt:lpstr>Wingdings 2</vt:lpstr>
      <vt:lpstr>Median</vt:lpstr>
      <vt:lpstr>Session 8. how to enhance accountability?</vt:lpstr>
      <vt:lpstr>Outline:</vt:lpstr>
      <vt:lpstr>Question 1:</vt:lpstr>
      <vt:lpstr>Defining accountability:</vt:lpstr>
      <vt:lpstr>The Accountability process</vt:lpstr>
      <vt:lpstr>4 dimensions of accountability in health:</vt:lpstr>
      <vt:lpstr>4 dimensions of accountability in health (2)</vt:lpstr>
      <vt:lpstr>Question 2: </vt:lpstr>
      <vt:lpstr>Universal health coverage (UHC) and  Right to Health and Equity </vt:lpstr>
      <vt:lpstr>Question 2: </vt:lpstr>
      <vt:lpstr>EMR/RC60/R.2 (2013)  Universal health coverage</vt:lpstr>
      <vt:lpstr>Universal health coverage model: Is this enough to ensure HR and HE</vt:lpstr>
      <vt:lpstr>Who should we focus on?</vt:lpstr>
      <vt:lpstr>State’s commitments to UHC:</vt:lpstr>
      <vt:lpstr>Question 3:</vt:lpstr>
      <vt:lpstr>Rights-holders and Duty-bearers:</vt:lpstr>
      <vt:lpstr>PowerPoint Presentation</vt:lpstr>
      <vt:lpstr>Governance for Health &amp;  Health Governance:</vt:lpstr>
      <vt:lpstr>Question 4:</vt:lpstr>
      <vt:lpstr>Types of accountability mechanisms:</vt:lpstr>
      <vt:lpstr>Question 5:</vt:lpstr>
      <vt:lpstr>What are they accountable for? Regulatory Body and Supreme Health Council??</vt:lpstr>
      <vt:lpstr>Accountability elements:</vt:lpstr>
      <vt:lpstr>Question 6:</vt:lpstr>
      <vt:lpstr>Challenges to accountability (1):</vt:lpstr>
      <vt:lpstr>Challenges to accountability:</vt:lpstr>
      <vt:lpstr>Role Play/ Case Study: HCV and medication</vt:lpstr>
      <vt:lpstr>Role Play/ Case Study: HCV and medication</vt:lpstr>
      <vt:lpstr>Role Play/ Case Study: HCV and medication</vt:lpstr>
      <vt:lpstr>Group work/ Provincial action plan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Session:  accountability</dc:title>
  <dc:creator>ESENAMANOV, Mr Vasily    HSD/PHP</dc:creator>
  <cp:lastModifiedBy>Microsoft account</cp:lastModifiedBy>
  <cp:revision>199</cp:revision>
  <dcterms:created xsi:type="dcterms:W3CDTF">2014-10-27T12:47:53Z</dcterms:created>
  <dcterms:modified xsi:type="dcterms:W3CDTF">2023-04-08T04:42:47Z</dcterms:modified>
</cp:coreProperties>
</file>