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8" r:id="rId6"/>
    <p:sldId id="260" r:id="rId7"/>
    <p:sldId id="275" r:id="rId8"/>
    <p:sldId id="270" r:id="rId9"/>
    <p:sldId id="276" r:id="rId10"/>
    <p:sldId id="272" r:id="rId11"/>
    <p:sldId id="277" r:id="rId12"/>
    <p:sldId id="264" r:id="rId13"/>
    <p:sldId id="278" r:id="rId14"/>
    <p:sldId id="265" r:id="rId15"/>
    <p:sldId id="279" r:id="rId16"/>
    <p:sldId id="273" r:id="rId17"/>
    <p:sldId id="280" r:id="rId18"/>
    <p:sldId id="267" r:id="rId19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6853E"/>
    <a:srgbClr val="C16F34"/>
    <a:srgbClr val="6DBABE"/>
    <a:srgbClr val="515770"/>
    <a:srgbClr val="E8E8E8"/>
    <a:srgbClr val="596B18"/>
    <a:srgbClr val="8DA926"/>
    <a:srgbClr val="917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658" autoAdjust="0"/>
  </p:normalViewPr>
  <p:slideViewPr>
    <p:cSldViewPr snapToObjects="1">
      <p:cViewPr varScale="1">
        <p:scale>
          <a:sx n="70" d="100"/>
          <a:sy n="70" d="100"/>
        </p:scale>
        <p:origin x="152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AA78A94-2C60-48C8-A3FE-67E40CFDFFFA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BB4937F-59A5-41FA-A0C6-E838317126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5437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7CD34F2-E1D6-48EB-A32F-398CA4B60EB7}" type="datetimeFigureOut">
              <a:rPr lang="en-US"/>
              <a:pPr>
                <a:defRPr/>
              </a:pPr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5855DA1-23BB-4AF5-BAA4-8CC8937C69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037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2538E-774F-4C6E-BEC7-95FCDBB12CBD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29AB4-B34A-4ED6-9F75-2E06A0FBDA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4278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C6BCA-1610-4752-8E4E-55B7598014DE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3DCDF-1A73-4C4A-AB00-699C3B75BC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8521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34AB4-455C-4C8B-BFF7-BD38F328802E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D7CB8-7CF3-4E4C-8AA9-3BDA43CAE7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0449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B5A96-40A9-4F84-AAE8-1E87B7C2C5AD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04D5F-4771-423B-A360-71EB89F538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090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80C760-E7E1-43CF-AF5A-7D06E738F99C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C4CFF-6C9A-4093-AD93-DA6E8FB98F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1389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356B7-BA75-4EB2-95B3-1ED95612C590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B8249-9BD5-4DC7-83F6-EB01BD7572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62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169D5-B53E-41D5-89D8-B9A3F84B8F1F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80F87-1BDB-4A38-93E1-72C7D2DA5B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980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DEEE4-3330-48EA-8733-26BC50150F92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CBC360-5D32-4AB3-94E6-145E68556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360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438196-1163-4227-BEFE-ED65D5A6C64A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238B8-CB12-4100-B95F-BDE837A7EC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7970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86DB3-8545-4D75-AFEA-BBAC33237DCE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3EB561-22AF-4F61-A785-6431B4A3E8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8211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61C37-7609-46EF-AA5F-C347E5BFABE7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E6C24E-14D2-420B-B7A5-7160F9D4AB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23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715C6FB-90CB-4434-A2B6-B41DE2D8E785}" type="datetimeFigureOut">
              <a:rPr lang="en-US"/>
              <a:pPr>
                <a:defRPr/>
              </a:pPr>
              <a:t>4/8/2023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1249072-E7AD-4BD3-9E0B-19379E64B33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867400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15362" name="Group 10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80113"/>
            <a:ext cx="2120900" cy="76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6" descr="titl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-76200"/>
            <a:ext cx="7923213" cy="612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76800" y="5980113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>
                    <a:lumMod val="50000"/>
                  </a:schemeClr>
                </a:solidFill>
              </a:rPr>
              <a:t>Abdul Rehman Pirzado</a:t>
            </a:r>
          </a:p>
          <a:p>
            <a:r>
              <a:rPr lang="en-US" sz="2000" dirty="0" err="1" smtClean="0">
                <a:solidFill>
                  <a:schemeClr val="accent4">
                    <a:lumMod val="50000"/>
                  </a:schemeClr>
                </a:solidFill>
              </a:rPr>
              <a:t>MnCAH</a:t>
            </a:r>
            <a:r>
              <a:rPr lang="en-US" sz="2000" dirty="0" smtClean="0">
                <a:solidFill>
                  <a:schemeClr val="accent4">
                    <a:lumMod val="50000"/>
                  </a:schemeClr>
                </a:solidFill>
              </a:rPr>
              <a:t> Officer</a:t>
            </a:r>
            <a:endParaRPr lang="en-US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5" descr="WHO_012489.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1913"/>
            <a:ext cx="9070975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85800"/>
            <a:ext cx="6248400" cy="781050"/>
          </a:xfrm>
          <a:prstGeom prst="rect">
            <a:avLst/>
          </a:prstGeom>
          <a:solidFill>
            <a:srgbClr val="767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153400" cy="78105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pc="50" dirty="0" smtClean="0">
                <a:solidFill>
                  <a:schemeClr val="bg1"/>
                </a:solidFill>
                <a:cs typeface="Calibri"/>
              </a:rPr>
              <a:t>Increase use of contraception</a:t>
            </a:r>
            <a:endParaRPr lang="en-US" sz="3400" spc="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515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Text Placeholder 3"/>
          <p:cNvSpPr txBox="1">
            <a:spLocks/>
          </p:cNvSpPr>
          <p:nvPr/>
        </p:nvSpPr>
        <p:spPr>
          <a:xfrm>
            <a:off x="3733800" y="3543300"/>
            <a:ext cx="5334000" cy="12954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b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515770"/>
                </a:solidFill>
                <a:latin typeface="Calibri"/>
                <a:cs typeface="Calibri"/>
              </a:rPr>
              <a:t>Policy-Level Actions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Legislate access to contraceptive information and services</a:t>
            </a:r>
          </a:p>
          <a:p>
            <a:pPr marL="152400" indent="-1524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Reduce the cost of contraceptives to adolescents (conditional recommendation)</a:t>
            </a:r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3733800" y="4914900"/>
            <a:ext cx="533400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515770"/>
                </a:solidFill>
                <a:latin typeface="Calibri"/>
                <a:cs typeface="Calibri"/>
              </a:rPr>
              <a:t>Individual, Family &amp; Community-Level Actions</a:t>
            </a:r>
          </a:p>
          <a:p>
            <a:pPr marL="177800" indent="-1778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Educate adolescents about contraceptive use</a:t>
            </a:r>
          </a:p>
          <a:p>
            <a:pPr marL="152400" indent="-1524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Build community support for contraceptive provision to adolescents</a:t>
            </a:r>
          </a:p>
          <a:p>
            <a:pPr marL="177800" indent="-1778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Enable adolescents to obtain contraceptive services</a:t>
            </a:r>
          </a:p>
        </p:txBody>
      </p:sp>
      <p:sp>
        <p:nvSpPr>
          <p:cNvPr id="24583" name="TextBox 27"/>
          <p:cNvSpPr txBox="1">
            <a:spLocks noChangeArrowheads="1"/>
          </p:cNvSpPr>
          <p:nvPr/>
        </p:nvSpPr>
        <p:spPr bwMode="auto">
          <a:xfrm rot="-5400000">
            <a:off x="-519906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rgbClr val="595959"/>
                </a:solidFill>
              </a:rPr>
              <a:t>WHO</a:t>
            </a:r>
            <a:endParaRPr lang="en-US" altLang="en-US" sz="800" b="1">
              <a:solidFill>
                <a:srgbClr val="595959"/>
              </a:solidFill>
            </a:endParaRPr>
          </a:p>
        </p:txBody>
      </p:sp>
      <p:grpSp>
        <p:nvGrpSpPr>
          <p:cNvPr id="24584" name="Group 28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7" descr="WHO_012489.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61913"/>
            <a:ext cx="9070975" cy="671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85800"/>
            <a:ext cx="6248400" cy="781050"/>
          </a:xfrm>
          <a:prstGeom prst="rect">
            <a:avLst/>
          </a:prstGeom>
          <a:solidFill>
            <a:srgbClr val="767F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8153400" cy="78105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pc="50" dirty="0" smtClean="0">
                <a:solidFill>
                  <a:schemeClr val="bg1"/>
                </a:solidFill>
                <a:cs typeface="Calibri"/>
              </a:rPr>
              <a:t>Increase use of contraception</a:t>
            </a:r>
            <a:endParaRPr lang="en-US" sz="3400" spc="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51577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4" name="Text Placeholder 3"/>
          <p:cNvSpPr txBox="1">
            <a:spLocks/>
          </p:cNvSpPr>
          <p:nvPr/>
        </p:nvSpPr>
        <p:spPr>
          <a:xfrm>
            <a:off x="3340100" y="3619500"/>
            <a:ext cx="5715000" cy="28956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182880">
            <a:normAutofit/>
          </a:bodyPr>
          <a:lstStyle/>
          <a:p>
            <a:pPr>
              <a:spcAft>
                <a:spcPts val="200"/>
              </a:spcAft>
              <a:defRPr/>
            </a:pPr>
            <a:endParaRPr lang="en-US" sz="1500" b="1">
              <a:solidFill>
                <a:srgbClr val="515770"/>
              </a:solidFill>
              <a:latin typeface="Calibri" pitchFamily="34" charset="0"/>
              <a:cs typeface="Arial" charset="0"/>
            </a:endParaRPr>
          </a:p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515770"/>
                </a:solidFill>
                <a:latin typeface="Calibri" pitchFamily="34" charset="0"/>
                <a:cs typeface="Arial" charset="0"/>
              </a:rPr>
              <a:t>EVIDENCE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7 graded studies or systematic reviews, 26 ungraded studies, and the expert panel’s recommendations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Evidence from Bahamas, Belize, Brazil, Cameroon, Chile, China, India, Kenya, Madagascar, Mali, Mexico, Nepal, Nicaragua, Rwanda, Sierra Leone, South Africa, United Republic of Tanzania &amp; Thailand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Interventions included health system improvements, and community and stakeholder engagement.</a:t>
            </a:r>
          </a:p>
        </p:txBody>
      </p:sp>
      <p:grpSp>
        <p:nvGrpSpPr>
          <p:cNvPr id="25606" name="Group 28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3</a:t>
            </a:r>
          </a:p>
        </p:txBody>
      </p:sp>
      <p:sp>
        <p:nvSpPr>
          <p:cNvPr id="25608" name="TextBox 15"/>
          <p:cNvSpPr txBox="1">
            <a:spLocks noChangeArrowheads="1"/>
          </p:cNvSpPr>
          <p:nvPr/>
        </p:nvSpPr>
        <p:spPr bwMode="auto">
          <a:xfrm rot="-5400000">
            <a:off x="-519906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rgbClr val="595959"/>
                </a:solidFill>
              </a:rPr>
              <a:t>WHO</a:t>
            </a:r>
            <a:endParaRPr lang="en-US" altLang="en-US" sz="800" b="1"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5" descr="138317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0"/>
            <a:ext cx="89916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5800"/>
            <a:ext cx="4419600" cy="781050"/>
          </a:xfrm>
          <a:prstGeom prst="rect">
            <a:avLst/>
          </a:prstGeom>
          <a:solidFill>
            <a:srgbClr val="9C3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685800"/>
            <a:ext cx="81534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spc="50" dirty="0">
                <a:solidFill>
                  <a:schemeClr val="bg1"/>
                </a:solidFill>
                <a:latin typeface="Calibri"/>
                <a:ea typeface="+mj-ea"/>
                <a:cs typeface="Interstate-Regular"/>
              </a:rPr>
              <a:t>Reduce coerced sex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19063" y="4840288"/>
            <a:ext cx="4986337" cy="125571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4F1135"/>
                </a:solidFill>
                <a:latin typeface="Calibri"/>
                <a:cs typeface="Calibri"/>
              </a:rPr>
              <a:t>Individual, Family &amp; Community-Level Actions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Empower girls to resist coerced sex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Influence social norms that condone coerced sex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Engage men and boys to critically assess gender norms</a:t>
            </a: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19063" y="4002088"/>
            <a:ext cx="4986337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bIns="91440">
            <a:normAutofit/>
          </a:bodyPr>
          <a:lstStyle/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500" b="1" cap="all" dirty="0">
                <a:solidFill>
                  <a:srgbClr val="4F1135"/>
                </a:solidFill>
                <a:latin typeface="Calibri"/>
                <a:cs typeface="Calibri"/>
              </a:rPr>
              <a:t>Policy-Level Actions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Prohibit coerced sex</a:t>
            </a:r>
          </a:p>
        </p:txBody>
      </p:sp>
      <p:grpSp>
        <p:nvGrpSpPr>
          <p:cNvPr id="26631" name="Group 23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4</a:t>
            </a:r>
          </a:p>
        </p:txBody>
      </p:sp>
      <p:sp>
        <p:nvSpPr>
          <p:cNvPr id="26633" name="TextBox 17"/>
          <p:cNvSpPr txBox="1">
            <a:spLocks noChangeArrowheads="1"/>
          </p:cNvSpPr>
          <p:nvPr/>
        </p:nvSpPr>
        <p:spPr bwMode="auto">
          <a:xfrm rot="-5400000">
            <a:off x="8077994" y="58046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FFFFFF"/>
                </a:solidFill>
              </a:rPr>
              <a:t>UN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3" descr="138317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27000"/>
            <a:ext cx="8991600" cy="664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5800"/>
            <a:ext cx="4419600" cy="781050"/>
          </a:xfrm>
          <a:prstGeom prst="rect">
            <a:avLst/>
          </a:prstGeom>
          <a:solidFill>
            <a:srgbClr val="9C3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8600" y="685800"/>
            <a:ext cx="81534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spc="50" dirty="0">
                <a:solidFill>
                  <a:schemeClr val="bg1"/>
                </a:solidFill>
                <a:latin typeface="Calibri"/>
                <a:ea typeface="+mj-ea"/>
                <a:cs typeface="Interstate-Regular"/>
              </a:rPr>
              <a:t>Reduce coerced sex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 Placeholder 3"/>
          <p:cNvSpPr txBox="1">
            <a:spLocks/>
          </p:cNvSpPr>
          <p:nvPr/>
        </p:nvSpPr>
        <p:spPr>
          <a:xfrm>
            <a:off x="130175" y="4038600"/>
            <a:ext cx="5356225" cy="21336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274320">
            <a:normAutofit lnSpcReduction="10000"/>
          </a:bodyPr>
          <a:lstStyle/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4F1135"/>
                </a:solidFill>
                <a:latin typeface="Calibri" pitchFamily="34" charset="0"/>
                <a:cs typeface="Arial" charset="0"/>
              </a:rPr>
              <a:t>EVIDENCE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2 graded studies, 6 ungraded studies or reports &amp; expert panel’s recommendations 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 Evidence from Botswana, India, Kenya, South Africa, Tanzania, &amp; Zimbabwe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Interventions included communication directed at girls, boys and men &amp; the community members to influence knowledge, understanding &amp; attitudes on coerced sex</a:t>
            </a:r>
          </a:p>
        </p:txBody>
      </p:sp>
      <p:sp>
        <p:nvSpPr>
          <p:cNvPr id="27654" name="TextBox 22"/>
          <p:cNvSpPr txBox="1">
            <a:spLocks noChangeArrowheads="1"/>
          </p:cNvSpPr>
          <p:nvPr/>
        </p:nvSpPr>
        <p:spPr bwMode="auto">
          <a:xfrm rot="-5400000">
            <a:off x="8077994" y="58046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FFFFFF"/>
                </a:solidFill>
              </a:rPr>
              <a:t>UN</a:t>
            </a:r>
          </a:p>
        </p:txBody>
      </p:sp>
      <p:grpSp>
        <p:nvGrpSpPr>
          <p:cNvPr id="27655" name="Group 23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7" descr="sa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0693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81463" y="2860675"/>
            <a:ext cx="5029200" cy="990600"/>
          </a:xfr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bIns="91440" rtlCol="0">
            <a:normAutofit/>
          </a:bodyPr>
          <a:lstStyle/>
          <a:p>
            <a:pPr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500" b="1" cap="all" dirty="0" smtClean="0">
                <a:solidFill>
                  <a:srgbClr val="68523C"/>
                </a:solidFill>
                <a:cs typeface="Calibri"/>
              </a:rPr>
              <a:t>Policy-Level Actions</a:t>
            </a:r>
          </a:p>
          <a:p>
            <a:pPr marL="165100" indent="-165100" eaLnBrk="1" fontAlgn="auto" hangingPunct="1">
              <a:spcBef>
                <a:spcPts val="2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1600" dirty="0" smtClean="0">
                <a:cs typeface="Calibri"/>
              </a:rPr>
              <a:t>• Enable </a:t>
            </a:r>
            <a:r>
              <a:rPr lang="en-US" sz="1600" dirty="0">
                <a:cs typeface="Calibri"/>
              </a:rPr>
              <a:t>access to safe </a:t>
            </a:r>
            <a:r>
              <a:rPr lang="en-US" sz="1600" dirty="0" smtClean="0">
                <a:cs typeface="Calibri"/>
              </a:rPr>
              <a:t>abortion and </a:t>
            </a:r>
            <a:r>
              <a:rPr lang="en-US" sz="1600" dirty="0">
                <a:cs typeface="Calibri"/>
              </a:rPr>
              <a:t>post-abortion services </a:t>
            </a:r>
            <a:r>
              <a:rPr lang="en-US" sz="1600" dirty="0" smtClean="0">
                <a:cs typeface="Calibri"/>
              </a:rPr>
              <a:t>for adolescents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685800"/>
            <a:ext cx="5105400" cy="781050"/>
          </a:xfrm>
          <a:prstGeom prst="rect">
            <a:avLst/>
          </a:prstGeom>
          <a:solidFill>
            <a:srgbClr val="9172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685800"/>
            <a:ext cx="81534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latin typeface="Calibri"/>
                <a:ea typeface="+mj-ea"/>
                <a:cs typeface="Interstate-Regular"/>
              </a:rPr>
              <a:t>Reduce unsafe abortion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685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4081463" y="3927475"/>
            <a:ext cx="5029200" cy="178752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68523C"/>
                </a:solidFill>
                <a:latin typeface="Calibri" pitchFamily="34" charset="0"/>
                <a:cs typeface="Arial" charset="0"/>
              </a:rPr>
              <a:t>INDIVIDUAL, FAMILY, &amp; COMMUNITY-LEVEL ACTIONS</a:t>
            </a:r>
          </a:p>
          <a:p>
            <a:pPr>
              <a:spcAft>
                <a:spcPts val="2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Inform adolescents about dangers of unsafe abortion</a:t>
            </a:r>
          </a:p>
          <a:p>
            <a:pPr>
              <a:spcAft>
                <a:spcPts val="2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Inform adolescents about where they can obtain safe abortion services, where legal</a:t>
            </a:r>
          </a:p>
          <a:p>
            <a:pPr>
              <a:spcAft>
                <a:spcPts val="2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Increase community awareness of the dangers of unsafe abortion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081463" y="5791200"/>
            <a:ext cx="50292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68523C"/>
                </a:solidFill>
                <a:latin typeface="Calibri"/>
                <a:cs typeface="Calibri"/>
              </a:rPr>
              <a:t>Health system-Level Actions</a:t>
            </a:r>
          </a:p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Identify and remove barriers to safe abortion services</a:t>
            </a:r>
          </a:p>
        </p:txBody>
      </p:sp>
      <p:sp>
        <p:nvSpPr>
          <p:cNvPr id="28680" name="TextBox 23"/>
          <p:cNvSpPr txBox="1">
            <a:spLocks noChangeArrowheads="1"/>
          </p:cNvSpPr>
          <p:nvPr/>
        </p:nvSpPr>
        <p:spPr bwMode="auto">
          <a:xfrm rot="-5400000">
            <a:off x="-519907" y="5777707"/>
            <a:ext cx="1560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chemeClr val="bg1"/>
                </a:solidFill>
              </a:rPr>
              <a:t>UN</a:t>
            </a:r>
            <a:endParaRPr lang="en-US" altLang="en-US" sz="800" b="1">
              <a:solidFill>
                <a:schemeClr val="bg1"/>
              </a:solidFill>
            </a:endParaRPr>
          </a:p>
        </p:txBody>
      </p:sp>
      <p:grpSp>
        <p:nvGrpSpPr>
          <p:cNvPr id="28681" name="Group 24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7" descr="sa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313"/>
            <a:ext cx="9069388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85800"/>
            <a:ext cx="5105400" cy="781050"/>
          </a:xfrm>
          <a:prstGeom prst="rect">
            <a:avLst/>
          </a:prstGeom>
          <a:solidFill>
            <a:srgbClr val="91725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685800"/>
            <a:ext cx="81534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400" b="1" dirty="0">
                <a:solidFill>
                  <a:schemeClr val="bg1"/>
                </a:solidFill>
                <a:latin typeface="Calibri"/>
                <a:ea typeface="+mj-ea"/>
                <a:cs typeface="Interstate-Regular"/>
              </a:rPr>
              <a:t>Reduce unsafe abortion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6852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4846638" y="4114800"/>
            <a:ext cx="4178300" cy="12954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68523C"/>
                </a:solidFill>
                <a:latin typeface="Calibri" pitchFamily="34" charset="0"/>
                <a:cs typeface="Arial" charset="0"/>
              </a:rPr>
              <a:t>EVIDENCE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No available studies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Expert panel relied on its experience and judgment to inform the recommendations</a:t>
            </a:r>
          </a:p>
          <a:p>
            <a:pPr>
              <a:spcAft>
                <a:spcPts val="200"/>
              </a:spcAft>
              <a:defRPr/>
            </a:pPr>
            <a:endParaRPr lang="en-US" sz="1600">
              <a:latin typeface="Calibri" pitchFamily="34" charset="0"/>
              <a:cs typeface="Arial" charset="0"/>
            </a:endParaRPr>
          </a:p>
        </p:txBody>
      </p:sp>
      <p:sp>
        <p:nvSpPr>
          <p:cNvPr id="29702" name="TextBox 23"/>
          <p:cNvSpPr txBox="1">
            <a:spLocks noChangeArrowheads="1"/>
          </p:cNvSpPr>
          <p:nvPr/>
        </p:nvSpPr>
        <p:spPr bwMode="auto">
          <a:xfrm rot="-5400000">
            <a:off x="-519907" y="5777707"/>
            <a:ext cx="1560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chemeClr val="bg1"/>
                </a:solidFill>
              </a:rPr>
              <a:t>UN</a:t>
            </a:r>
            <a:endParaRPr lang="en-US" altLang="en-US" sz="800" b="1">
              <a:solidFill>
                <a:schemeClr val="bg1"/>
              </a:solidFill>
            </a:endParaRPr>
          </a:p>
        </p:txBody>
      </p:sp>
      <p:grpSp>
        <p:nvGrpSpPr>
          <p:cNvPr id="29703" name="Group 24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1" descr="WHO_002011.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36563"/>
            <a:ext cx="8991600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09600"/>
            <a:ext cx="6477000" cy="1219200"/>
          </a:xfrm>
          <a:prstGeom prst="rect">
            <a:avLst/>
          </a:prstGeom>
          <a:solidFill>
            <a:srgbClr val="8DA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723" name="Title 1"/>
          <p:cNvSpPr txBox="1">
            <a:spLocks/>
          </p:cNvSpPr>
          <p:nvPr/>
        </p:nvSpPr>
        <p:spPr bwMode="auto">
          <a:xfrm>
            <a:off x="228600" y="793750"/>
            <a:ext cx="6705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300" b="1">
                <a:solidFill>
                  <a:srgbClr val="FFFFFF"/>
                </a:solidFill>
                <a:latin typeface="Calibri" panose="020F0502020204030204" pitchFamily="34" charset="0"/>
                <a:ea typeface="Interstate-Regular"/>
                <a:cs typeface="Interstate-Regular"/>
              </a:rPr>
              <a:t>Increase use of skilled antenatal, </a:t>
            </a:r>
            <a:br>
              <a:rPr lang="en-US" altLang="en-US" sz="3300" b="1">
                <a:solidFill>
                  <a:srgbClr val="FFFFFF"/>
                </a:solidFill>
                <a:latin typeface="Calibri" panose="020F0502020204030204" pitchFamily="34" charset="0"/>
                <a:ea typeface="Interstate-Regular"/>
                <a:cs typeface="Interstate-Regular"/>
              </a:rPr>
            </a:br>
            <a:r>
              <a:rPr lang="en-US" altLang="en-US" sz="3300" b="1">
                <a:solidFill>
                  <a:srgbClr val="FFFFFF"/>
                </a:solidFill>
                <a:latin typeface="Calibri" panose="020F0502020204030204" pitchFamily="34" charset="0"/>
                <a:ea typeface="Interstate-Regular"/>
                <a:cs typeface="Interstate-Regular"/>
              </a:rPr>
              <a:t>childbirth, and postpartum care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596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" name="Text Placeholder 3"/>
          <p:cNvSpPr txBox="1">
            <a:spLocks/>
          </p:cNvSpPr>
          <p:nvPr/>
        </p:nvSpPr>
        <p:spPr>
          <a:xfrm>
            <a:off x="119063" y="3908425"/>
            <a:ext cx="4768850" cy="96837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182880" bIns="91440">
            <a:normAutofit fontScale="92500"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596B18"/>
                </a:solidFill>
                <a:latin typeface="+mn-lt"/>
                <a:cs typeface="Calibri"/>
              </a:rPr>
              <a:t>Individual, Family, &amp; Community-Level Actions</a:t>
            </a:r>
          </a:p>
          <a:p>
            <a:pPr marL="139700" indent="-1397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Calibri"/>
              </a:rPr>
              <a:t>• Inform adolescents and community members about the importance of skilled antenatal and childbirth care</a:t>
            </a: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119063" y="4953000"/>
            <a:ext cx="4768850" cy="16002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182880" bIns="91440">
            <a:normAutofit lnSpcReduction="10000"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596B18"/>
                </a:solidFill>
                <a:latin typeface="+mn-lt"/>
                <a:cs typeface="Calibri"/>
              </a:rPr>
              <a:t>Health system-Level Actions</a:t>
            </a:r>
          </a:p>
          <a:p>
            <a:pPr marL="152400" indent="-1524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Calibri"/>
              </a:rPr>
              <a:t>• Ensure that adolescents, families, and communities are well prepared for birth and birth-related emergencies</a:t>
            </a:r>
          </a:p>
          <a:p>
            <a:pPr marL="152400" indent="-152400"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+mn-lt"/>
                <a:cs typeface="Calibri"/>
              </a:rPr>
              <a:t>• Be sensitive and responsive to the needs of young mothers and mothers-to-be</a:t>
            </a:r>
          </a:p>
        </p:txBody>
      </p:sp>
      <p:sp>
        <p:nvSpPr>
          <p:cNvPr id="30727" name="TextBox 23"/>
          <p:cNvSpPr txBox="1">
            <a:spLocks noChangeArrowheads="1"/>
          </p:cNvSpPr>
          <p:nvPr/>
        </p:nvSpPr>
        <p:spPr bwMode="auto">
          <a:xfrm rot="-5400000">
            <a:off x="8090693" y="5777707"/>
            <a:ext cx="1560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rgbClr val="FFFFFF"/>
                </a:solidFill>
              </a:rPr>
              <a:t>WHO</a:t>
            </a:r>
            <a:endParaRPr lang="en-US" altLang="en-US" sz="800" b="1">
              <a:solidFill>
                <a:srgbClr val="FFFFFF"/>
              </a:solidFill>
            </a:endParaRPr>
          </a:p>
        </p:txBody>
      </p:sp>
      <p:grpSp>
        <p:nvGrpSpPr>
          <p:cNvPr id="30728" name="Group 24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prstClr val="white"/>
                </a:solidFill>
                <a:latin typeface="+mn-lt"/>
                <a:cs typeface="Calibri"/>
              </a:rPr>
              <a:t>Outcome </a:t>
            </a:r>
            <a:r>
              <a:rPr lang="en-US" sz="2200" b="1" cap="all" spc="100" dirty="0">
                <a:solidFill>
                  <a:prstClr val="white"/>
                </a:solidFill>
                <a:latin typeface="+mn-lt"/>
                <a:cs typeface="Calibri"/>
              </a:rPr>
              <a:t>6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119063" y="2211388"/>
            <a:ext cx="4768850" cy="162401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182880" bIns="91440">
            <a:normAutofit/>
          </a:bodyPr>
          <a:lstStyle/>
          <a:p>
            <a:pPr>
              <a:spcBef>
                <a:spcPts val="200"/>
              </a:spcBef>
              <a:buFont typeface="Arial" charset="0"/>
              <a:buNone/>
              <a:defRPr/>
            </a:pPr>
            <a:r>
              <a:rPr lang="en-US" sz="1500" b="1">
                <a:solidFill>
                  <a:srgbClr val="596B18"/>
                </a:solidFill>
                <a:latin typeface="Calibri" pitchFamily="34" charset="0"/>
                <a:cs typeface="Arial" charset="0"/>
              </a:rPr>
              <a:t>POLICY-LEVEL ACTIONS</a:t>
            </a:r>
          </a:p>
          <a:p>
            <a:pPr>
              <a:spcBef>
                <a:spcPts val="200"/>
              </a:spcBef>
              <a:buFont typeface="Arial" charset="0"/>
              <a:buNone/>
              <a:defRPr/>
            </a:pPr>
            <a:r>
              <a:rPr lang="en-US" sz="1500">
                <a:latin typeface="Calibri" pitchFamily="34" charset="0"/>
                <a:cs typeface="Arial" charset="0"/>
              </a:rPr>
              <a:t>• Expand access to skilled antenatal, childbirth, and postnatal care</a:t>
            </a:r>
          </a:p>
          <a:p>
            <a:pPr>
              <a:spcBef>
                <a:spcPts val="200"/>
              </a:spcBef>
              <a:buFont typeface="Arial" charset="0"/>
              <a:buNone/>
              <a:defRPr/>
            </a:pPr>
            <a:r>
              <a:rPr lang="en-US" sz="1500">
                <a:latin typeface="Calibri" pitchFamily="34" charset="0"/>
                <a:cs typeface="Arial" charset="0"/>
              </a:rPr>
              <a:t>• Expand access to Basic and Comprehensive Emergency Obstetric Care</a:t>
            </a:r>
          </a:p>
          <a:p>
            <a:pPr>
              <a:spcBef>
                <a:spcPts val="200"/>
              </a:spcBef>
              <a:buFont typeface="Arial" charset="0"/>
              <a:buChar char="•"/>
              <a:defRPr/>
            </a:pPr>
            <a:endParaRPr lang="en-US" sz="17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31" descr="WHO_002011.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11163"/>
            <a:ext cx="8991600" cy="642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09600"/>
            <a:ext cx="6477000" cy="1219200"/>
          </a:xfrm>
          <a:prstGeom prst="rect">
            <a:avLst/>
          </a:prstGeom>
          <a:solidFill>
            <a:srgbClr val="8DA9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596B1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3"/>
          <p:cNvSpPr txBox="1">
            <a:spLocks/>
          </p:cNvSpPr>
          <p:nvPr/>
        </p:nvSpPr>
        <p:spPr>
          <a:xfrm>
            <a:off x="127000" y="4030663"/>
            <a:ext cx="4597400" cy="214947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274320">
            <a:norm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596B18"/>
                </a:solidFill>
                <a:latin typeface="Calibri" pitchFamily="34" charset="0"/>
                <a:cs typeface="Arial" charset="0"/>
              </a:rPr>
              <a:t>EVIDENCE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solidFill>
                  <a:srgbClr val="000000"/>
                </a:solidFill>
                <a:latin typeface="Calibri" pitchFamily="34" charset="0"/>
                <a:cs typeface="Arial" charset="0"/>
              </a:rPr>
              <a:t>• </a:t>
            </a:r>
            <a:r>
              <a:rPr lang="en-US" sz="1600">
                <a:latin typeface="Calibri" pitchFamily="34" charset="0"/>
                <a:cs typeface="Arial" charset="0"/>
              </a:rPr>
              <a:t>1 graded study, 1 ungraded study, existing WHO guidelines &amp; expert panel’s recommendations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Studies from Chile and India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Interventions included home visits to adolescent mothers and a cash transfer scheme contingent upon health facility births</a:t>
            </a:r>
          </a:p>
        </p:txBody>
      </p:sp>
      <p:sp>
        <p:nvSpPr>
          <p:cNvPr id="31749" name="TextBox 23"/>
          <p:cNvSpPr txBox="1">
            <a:spLocks noChangeArrowheads="1"/>
          </p:cNvSpPr>
          <p:nvPr/>
        </p:nvSpPr>
        <p:spPr bwMode="auto">
          <a:xfrm rot="-5400000">
            <a:off x="8090693" y="5777707"/>
            <a:ext cx="15605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rgbClr val="FFFFFF"/>
                </a:solidFill>
              </a:rPr>
              <a:t>WHO</a:t>
            </a:r>
            <a:endParaRPr lang="en-US" altLang="en-US" sz="800" b="1">
              <a:solidFill>
                <a:srgbClr val="FFFFFF"/>
              </a:solidFill>
            </a:endParaRPr>
          </a:p>
        </p:txBody>
      </p:sp>
      <p:grpSp>
        <p:nvGrpSpPr>
          <p:cNvPr id="31750" name="Group 24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prstClr val="white"/>
                </a:solidFill>
                <a:latin typeface="+mn-lt"/>
                <a:cs typeface="Calibri"/>
              </a:rPr>
              <a:t>Outcome </a:t>
            </a:r>
            <a:r>
              <a:rPr lang="en-US" sz="2200" b="1" cap="all" spc="100" dirty="0">
                <a:solidFill>
                  <a:prstClr val="white"/>
                </a:solidFill>
                <a:latin typeface="+mn-lt"/>
                <a:cs typeface="Calibri"/>
              </a:rPr>
              <a:t>6</a:t>
            </a:r>
          </a:p>
        </p:txBody>
      </p:sp>
      <p:sp>
        <p:nvSpPr>
          <p:cNvPr id="31752" name="Title 1"/>
          <p:cNvSpPr txBox="1">
            <a:spLocks/>
          </p:cNvSpPr>
          <p:nvPr/>
        </p:nvSpPr>
        <p:spPr bwMode="auto">
          <a:xfrm>
            <a:off x="228600" y="793750"/>
            <a:ext cx="6705600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ts val="3200"/>
              </a:lnSpc>
            </a:pPr>
            <a:r>
              <a:rPr lang="en-US" altLang="en-US" sz="3300" b="1">
                <a:solidFill>
                  <a:srgbClr val="FFFFFF"/>
                </a:solidFill>
                <a:latin typeface="Calibri" panose="020F0502020204030204" pitchFamily="34" charset="0"/>
                <a:ea typeface="Interstate-Regular"/>
                <a:cs typeface="Interstate-Regular"/>
              </a:rPr>
              <a:t>Increase use of skilled antenatal, </a:t>
            </a:r>
            <a:br>
              <a:rPr lang="en-US" altLang="en-US" sz="3300" b="1">
                <a:solidFill>
                  <a:srgbClr val="FFFFFF"/>
                </a:solidFill>
                <a:latin typeface="Calibri" panose="020F0502020204030204" pitchFamily="34" charset="0"/>
                <a:ea typeface="Interstate-Regular"/>
                <a:cs typeface="Interstate-Regular"/>
              </a:rPr>
            </a:br>
            <a:r>
              <a:rPr lang="en-US" altLang="en-US" sz="3300" b="1">
                <a:solidFill>
                  <a:srgbClr val="FFFFFF"/>
                </a:solidFill>
                <a:latin typeface="Calibri" panose="020F0502020204030204" pitchFamily="34" charset="0"/>
                <a:ea typeface="Interstate-Regular"/>
                <a:cs typeface="Interstate-Regular"/>
              </a:rPr>
              <a:t>childbirth, and postpartum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1295400" y="1446213"/>
            <a:ext cx="6553200" cy="411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ts val="2800"/>
              </a:lnSpc>
              <a:spcAft>
                <a:spcPts val="800"/>
              </a:spcAft>
            </a:pPr>
            <a:r>
              <a:rPr lang="en-US" altLang="en-US" sz="2000">
                <a:solidFill>
                  <a:schemeClr val="bg1"/>
                </a:solidFill>
                <a:latin typeface="Calibri" panose="020F0502020204030204" pitchFamily="34" charset="0"/>
              </a:rPr>
              <a:t>“Educated and empowered women and girls can make informed decisions about their own health.”</a:t>
            </a:r>
            <a:endParaRPr lang="en-US" altLang="en-US">
              <a:solidFill>
                <a:schemeClr val="bg1"/>
              </a:solidFill>
              <a:latin typeface="Interstate-Regular"/>
              <a:ea typeface="Interstate-Regular"/>
              <a:cs typeface="Interstate-Regular"/>
            </a:endParaRPr>
          </a:p>
          <a:p>
            <a:pPr algn="ctr">
              <a:spcAft>
                <a:spcPts val="1000"/>
              </a:spcAft>
            </a:pPr>
            <a:r>
              <a:rPr lang="en-US" altLang="en-US" sz="1500">
                <a:solidFill>
                  <a:schemeClr val="bg1"/>
                </a:solidFill>
                <a:latin typeface="Calibri" panose="020F0502020204030204" pitchFamily="34" charset="0"/>
              </a:rPr>
              <a:t>— DR. MARGARET CHAN, DIRECTOR-GENERAL, WHO</a:t>
            </a:r>
          </a:p>
          <a:p>
            <a:pPr algn="ctr">
              <a:spcAft>
                <a:spcPts val="1000"/>
              </a:spcAft>
            </a:pPr>
            <a:endParaRPr lang="en-US" altLang="en-US" sz="15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endParaRPr lang="en-US" altLang="en-US" sz="15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800"/>
              </a:lnSpc>
              <a:spcAft>
                <a:spcPts val="800"/>
              </a:spcAft>
            </a:pPr>
            <a:r>
              <a:rPr lang="en-US" altLang="en-US" sz="2000">
                <a:solidFill>
                  <a:srgbClr val="FFFFFF"/>
                </a:solidFill>
                <a:latin typeface="Calibri" panose="020F0502020204030204" pitchFamily="34" charset="0"/>
              </a:rPr>
              <a:t>“When girls are educated, healthy and can avoid child marriage, unintended pregnancy and HIV, they can contribute fully to their societies’ battles against poverty.”</a:t>
            </a:r>
          </a:p>
          <a:p>
            <a:pPr algn="ctr">
              <a:spcAft>
                <a:spcPts val="1000"/>
              </a:spcAft>
            </a:pPr>
            <a:r>
              <a:rPr lang="en-US" altLang="en-US" sz="1500">
                <a:solidFill>
                  <a:srgbClr val="FFFFFF"/>
                </a:solidFill>
                <a:latin typeface="Calibri" panose="020F0502020204030204" pitchFamily="34" charset="0"/>
              </a:rPr>
              <a:t>— DR. BABATUNDE OSOTIMEHIN, EXECUTIVE DIRECTOR, UNFPA</a:t>
            </a:r>
          </a:p>
          <a:p>
            <a:pPr algn="ctr">
              <a:spcAft>
                <a:spcPts val="1000"/>
              </a:spcAft>
            </a:pPr>
            <a:endParaRPr lang="en-US" altLang="en-US" sz="150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algn="ctr">
              <a:lnSpc>
                <a:spcPts val="2800"/>
              </a:lnSpc>
              <a:spcAft>
                <a:spcPts val="800"/>
              </a:spcAft>
            </a:pPr>
            <a:endParaRPr lang="en-US" altLang="en-US">
              <a:solidFill>
                <a:srgbClr val="FFFFFF"/>
              </a:solidFill>
              <a:latin typeface="Interstate-Regular"/>
              <a:ea typeface="Interstate-Regular"/>
              <a:cs typeface="Interstate-Regular"/>
            </a:endParaRPr>
          </a:p>
          <a:p>
            <a:pPr algn="ctr">
              <a:spcAft>
                <a:spcPts val="1000"/>
              </a:spcAft>
            </a:pPr>
            <a:endParaRPr lang="en-US" altLang="en-US" sz="15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endParaRPr lang="en-US" altLang="en-US" sz="15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endParaRPr lang="en-US" altLang="en-US" sz="150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>
              <a:spcAft>
                <a:spcPts val="1000"/>
              </a:spcAft>
            </a:pPr>
            <a:r>
              <a:rPr lang="en-US" altLang="en-US" sz="150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en-US" altLang="en-US" sz="1500" i="1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32771" name="Group 14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16" name="Straight Connector 15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Straight Connector 12"/>
          <p:cNvCxnSpPr/>
          <p:nvPr/>
        </p:nvCxnSpPr>
        <p:spPr>
          <a:xfrm>
            <a:off x="2971800" y="3046413"/>
            <a:ext cx="3200400" cy="1587"/>
          </a:xfrm>
          <a:prstGeom prst="line">
            <a:avLst/>
          </a:prstGeom>
          <a:ln w="12700" cap="flat" cmpd="sng" algn="ctr">
            <a:solidFill>
              <a:schemeClr val="bg1"/>
            </a:solidFill>
            <a:prstDash val="dot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1400" y="0"/>
            <a:ext cx="5562600" cy="6858000"/>
          </a:xfrm>
          <a:prstGeom prst="rect">
            <a:avLst/>
          </a:prstGeom>
          <a:solidFill>
            <a:srgbClr val="9C3F7A"/>
          </a:solidFill>
          <a:ln>
            <a:solidFill>
              <a:srgbClr val="881D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6386" name="Picture Placeholder 6" descr="WHO_000020.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3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381000"/>
            <a:ext cx="9144000" cy="781050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388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981200"/>
            <a:ext cx="4267200" cy="3733800"/>
          </a:xfrm>
        </p:spPr>
        <p:txBody>
          <a:bodyPr/>
          <a:lstStyle/>
          <a:p>
            <a:pPr marL="177800" indent="-177800" eaLnBrk="1" hangingPunct="1">
              <a:tabLst>
                <a:tab pos="177800" algn="l"/>
              </a:tabLst>
            </a:pPr>
            <a:r>
              <a:rPr lang="es-AR" altLang="en-US" sz="1800" smtClean="0">
                <a:solidFill>
                  <a:srgbClr val="FFFFFF"/>
                </a:solidFill>
              </a:rPr>
              <a:t>• 16 million adolescent girls between 15  and 19 become mothers every year</a:t>
            </a:r>
          </a:p>
          <a:p>
            <a:pPr marL="177800" indent="-177800" eaLnBrk="1" hangingPunct="1">
              <a:tabLst>
                <a:tab pos="177800" algn="l"/>
              </a:tabLst>
            </a:pPr>
            <a:endParaRPr lang="es-AR" altLang="en-US" sz="1800" smtClean="0">
              <a:solidFill>
                <a:srgbClr val="FFFFFF"/>
              </a:solidFill>
            </a:endParaRPr>
          </a:p>
          <a:p>
            <a:pPr marL="177800" indent="-177800" eaLnBrk="1" hangingPunct="1">
              <a:tabLst>
                <a:tab pos="177800" algn="l"/>
              </a:tabLst>
            </a:pPr>
            <a:r>
              <a:rPr lang="es-AR" altLang="en-US" sz="1800" smtClean="0">
                <a:solidFill>
                  <a:srgbClr val="FFFFFF"/>
                </a:solidFill>
              </a:rPr>
              <a:t>• Adolescent pregnancies are most common among poor and less educated girls and those living in rural areas</a:t>
            </a:r>
          </a:p>
          <a:p>
            <a:pPr marL="177800" indent="-177800" eaLnBrk="1" hangingPunct="1">
              <a:tabLst>
                <a:tab pos="177800" algn="l"/>
              </a:tabLst>
            </a:pPr>
            <a:endParaRPr lang="en-US" altLang="en-US" smtClean="0"/>
          </a:p>
          <a:p>
            <a:pPr marL="177800" indent="-177800" eaLnBrk="1" hangingPunct="1">
              <a:tabLst>
                <a:tab pos="177800" algn="l"/>
              </a:tabLst>
            </a:pPr>
            <a:r>
              <a:rPr lang="es-AR" altLang="en-US" sz="1800" smtClean="0">
                <a:solidFill>
                  <a:srgbClr val="FFFFFF"/>
                </a:solidFill>
              </a:rPr>
              <a:t>• Despite progress, adolescent pregnancy continues to increase in some regions of the developing world </a:t>
            </a:r>
            <a:endParaRPr lang="en-US" altLang="en-US" sz="1800" smtClean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04800" y="381000"/>
            <a:ext cx="70866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At a glance</a:t>
            </a:r>
          </a:p>
        </p:txBody>
      </p:sp>
      <p:grpSp>
        <p:nvGrpSpPr>
          <p:cNvPr id="16390" name="Group 16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91" name="TextBox 12"/>
          <p:cNvSpPr txBox="1">
            <a:spLocks noChangeArrowheads="1"/>
          </p:cNvSpPr>
          <p:nvPr/>
        </p:nvSpPr>
        <p:spPr bwMode="auto">
          <a:xfrm rot="-5400000">
            <a:off x="-507206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</a:rPr>
              <a:t>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3F7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0" name="Picture Placeholder 4" descr="WHO_019254.ori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814"/>
          <a:stretch>
            <a:fillRect/>
          </a:stretch>
        </p:blipFill>
        <p:spPr bwMode="auto">
          <a:xfrm>
            <a:off x="5791200" y="-228600"/>
            <a:ext cx="3276600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81600" cy="4876800"/>
          </a:xfrm>
        </p:spPr>
        <p:txBody>
          <a:bodyPr/>
          <a:lstStyle/>
          <a:p>
            <a:pPr eaLnBrk="1" hangingPunct="1"/>
            <a:r>
              <a:rPr lang="en-US" altLang="en-US" sz="1800" b="1" smtClean="0">
                <a:solidFill>
                  <a:schemeClr val="bg1"/>
                </a:solidFill>
              </a:rPr>
              <a:t>Adolescent pregnancy and childbirth is associated with greater health risks for the mother: </a:t>
            </a:r>
            <a:r>
              <a:rPr lang="en-US" altLang="en-US" sz="1800" smtClean="0">
                <a:solidFill>
                  <a:schemeClr val="bg1"/>
                </a:solidFill>
              </a:rPr>
              <a:t>Complications of pregnancy and childbirth are the leading cause of death in adolescent girls aged 15-19 years in developing countries.</a:t>
            </a:r>
          </a:p>
          <a:p>
            <a:pPr eaLnBrk="1" hangingPunct="1">
              <a:spcBef>
                <a:spcPts val="2400"/>
              </a:spcBef>
            </a:pPr>
            <a:r>
              <a:rPr lang="en-US" altLang="en-US" sz="1800" b="1" smtClean="0">
                <a:solidFill>
                  <a:schemeClr val="bg1"/>
                </a:solidFill>
              </a:rPr>
              <a:t>Adolescent pregnancy is harmful to the health </a:t>
            </a:r>
            <a:br>
              <a:rPr lang="en-US" altLang="en-US" sz="1800" b="1" smtClean="0">
                <a:solidFill>
                  <a:schemeClr val="bg1"/>
                </a:solidFill>
              </a:rPr>
            </a:br>
            <a:r>
              <a:rPr lang="en-US" altLang="en-US" sz="1800" b="1" smtClean="0">
                <a:solidFill>
                  <a:schemeClr val="bg1"/>
                </a:solidFill>
              </a:rPr>
              <a:t>of infants: </a:t>
            </a:r>
            <a:r>
              <a:rPr lang="en-US" altLang="en-US" sz="1800" smtClean="0">
                <a:solidFill>
                  <a:schemeClr val="bg1"/>
                </a:solidFill>
              </a:rPr>
              <a:t>Babies of adolescent mothers are more likely to die, to have low birth weight, and to have long time ill effects. </a:t>
            </a:r>
          </a:p>
          <a:p>
            <a:pPr eaLnBrk="1" hangingPunct="1">
              <a:spcBef>
                <a:spcPts val="2400"/>
              </a:spcBef>
            </a:pPr>
            <a:r>
              <a:rPr lang="en-GB" altLang="en-US" sz="1800" b="1" smtClean="0">
                <a:solidFill>
                  <a:schemeClr val="bg1"/>
                </a:solidFill>
              </a:rPr>
              <a:t>Adolescent pregnancy reinforces the vicious cycle of poverty and ill health:</a:t>
            </a:r>
            <a:r>
              <a:rPr lang="en-US" altLang="en-US" sz="1800" b="1" smtClean="0">
                <a:solidFill>
                  <a:schemeClr val="bg1"/>
                </a:solidFill>
              </a:rPr>
              <a:t> </a:t>
            </a:r>
            <a:r>
              <a:rPr lang="en-GB" altLang="en-US" sz="1800" smtClean="0">
                <a:solidFill>
                  <a:schemeClr val="bg1"/>
                </a:solidFill>
              </a:rPr>
              <a:t>Adolescent mothers in many places leave or are made to leave school, and are less likely than their peers to develop vocational skills.</a:t>
            </a:r>
            <a:endParaRPr lang="en-US" altLang="en-US" sz="180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81000"/>
            <a:ext cx="9144000" cy="781050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381000"/>
            <a:ext cx="70866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pc="5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Consequences</a:t>
            </a:r>
          </a:p>
        </p:txBody>
      </p:sp>
      <p:grpSp>
        <p:nvGrpSpPr>
          <p:cNvPr id="17414" name="Group 23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15" name="TextBox 11"/>
          <p:cNvSpPr txBox="1">
            <a:spLocks noChangeArrowheads="1"/>
          </p:cNvSpPr>
          <p:nvPr/>
        </p:nvSpPr>
        <p:spPr bwMode="auto">
          <a:xfrm rot="-5400000">
            <a:off x="8103394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</a:rPr>
              <a:t>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3F7A"/>
          </a:solidFill>
          <a:ln>
            <a:solidFill>
              <a:srgbClr val="881D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5092700" cy="5029200"/>
          </a:xfrm>
        </p:spPr>
        <p:txBody>
          <a:bodyPr/>
          <a:lstStyle/>
          <a:p>
            <a:pPr eaLnBrk="1" hangingPunct="1"/>
            <a:r>
              <a:rPr lang="en-US" altLang="en-US" sz="1800" b="1" smtClean="0">
                <a:solidFill>
                  <a:schemeClr val="bg1"/>
                </a:solidFill>
              </a:rPr>
              <a:t>Based on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Thorough review of the evidence 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Practical experience of policy makers, programme managers, and front-line workers from countries around the world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1800" b="1" smtClean="0">
                <a:solidFill>
                  <a:schemeClr val="bg1"/>
                </a:solidFill>
              </a:rPr>
              <a:t>Developed in a systematic and transparent manner 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1800" b="1" smtClean="0">
                <a:solidFill>
                  <a:schemeClr val="bg1"/>
                </a:solidFill>
              </a:rPr>
              <a:t>In partnership with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Guttmacher Institute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International Center for Research on Women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FHI360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Population Council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Centro Rosarino de Estudios Perinatales (Argentina)</a:t>
            </a:r>
          </a:p>
          <a:p>
            <a:pPr eaLnBrk="1" hangingPunct="1">
              <a:spcBef>
                <a:spcPts val="1800"/>
              </a:spcBef>
            </a:pPr>
            <a:r>
              <a:rPr lang="en-US" altLang="en-US" sz="1800" b="1" smtClean="0">
                <a:solidFill>
                  <a:schemeClr val="bg1"/>
                </a:solidFill>
              </a:rPr>
              <a:t>Supported financially by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United Nations Population Fund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United States Agency for International Development</a:t>
            </a:r>
          </a:p>
          <a:p>
            <a:pPr eaLnBrk="1" hangingPunct="1"/>
            <a:r>
              <a:rPr lang="en-US" altLang="en-US" sz="1500" smtClean="0">
                <a:solidFill>
                  <a:schemeClr val="bg1"/>
                </a:solidFill>
              </a:rPr>
              <a:t>• International Planned Parenthood Federation</a:t>
            </a:r>
          </a:p>
          <a:p>
            <a:pPr eaLnBrk="1" hangingPunct="1"/>
            <a:endParaRPr lang="en-US" altLang="en-US" sz="1500" smtClean="0">
              <a:solidFill>
                <a:schemeClr val="bg1"/>
              </a:solidFill>
            </a:endParaRPr>
          </a:p>
        </p:txBody>
      </p:sp>
      <p:pic>
        <p:nvPicPr>
          <p:cNvPr id="18435" name="Picture Placeholder 6" descr="14957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03" b="-1091"/>
          <a:stretch>
            <a:fillRect/>
          </a:stretch>
        </p:blipFill>
        <p:spPr bwMode="auto">
          <a:xfrm>
            <a:off x="5473700" y="12700"/>
            <a:ext cx="3670300" cy="676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0" y="381000"/>
            <a:ext cx="9144000" cy="914400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9400" y="304800"/>
            <a:ext cx="8534400" cy="990600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ts val="2600"/>
              </a:lnSpc>
              <a:spcAft>
                <a:spcPts val="0"/>
              </a:spcAft>
              <a:defRPr/>
            </a:pPr>
            <a:r>
              <a:rPr lang="en-US" sz="2400" b="1" spc="50" dirty="0">
                <a:solidFill>
                  <a:schemeClr val="bg1"/>
                </a:solidFill>
                <a:latin typeface="+mn-lt"/>
                <a:ea typeface="+mj-ea"/>
                <a:cs typeface="Interstate-Regular"/>
              </a:rPr>
              <a:t>WHO Guidelines on preventing early pregnancy and poor reproductive outcomes in adolescents in developing countries</a:t>
            </a:r>
            <a:endParaRPr lang="en-US" sz="2400" b="1" spc="50" dirty="0">
              <a:solidFill>
                <a:schemeClr val="bg1"/>
              </a:solidFill>
              <a:latin typeface="Calibri"/>
              <a:ea typeface="+mj-ea"/>
              <a:cs typeface="Interstate-Regular"/>
            </a:endParaRPr>
          </a:p>
        </p:txBody>
      </p:sp>
      <p:grpSp>
        <p:nvGrpSpPr>
          <p:cNvPr id="18438" name="Group 12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9" name="TextBox 11"/>
          <p:cNvSpPr txBox="1">
            <a:spLocks noChangeArrowheads="1"/>
          </p:cNvSpPr>
          <p:nvPr/>
        </p:nvSpPr>
        <p:spPr bwMode="auto">
          <a:xfrm rot="-5400000">
            <a:off x="8089900" y="5816600"/>
            <a:ext cx="1560513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800" b="1">
                <a:solidFill>
                  <a:schemeClr val="bg1"/>
                </a:solidFill>
              </a:rPr>
              <a:t>UN</a:t>
            </a:r>
            <a:endParaRPr lang="en-US" altLang="en-US" sz="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3F7A"/>
          </a:solidFill>
          <a:ln>
            <a:solidFill>
              <a:srgbClr val="881D5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58" name="Picture 16" descr="-23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3"/>
            <a:ext cx="3722688" cy="400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Placeholder 3"/>
          <p:cNvSpPr>
            <a:spLocks noGrp="1"/>
          </p:cNvSpPr>
          <p:nvPr>
            <p:ph type="body" sz="half" idx="2"/>
          </p:nvPr>
        </p:nvSpPr>
        <p:spPr>
          <a:xfrm>
            <a:off x="4229100" y="1562100"/>
            <a:ext cx="4343400" cy="4648200"/>
          </a:xfrm>
        </p:spPr>
        <p:txBody>
          <a:bodyPr/>
          <a:lstStyle/>
          <a:p>
            <a:pPr eaLnBrk="1" hangingPunct="1"/>
            <a:r>
              <a:rPr lang="en-US" altLang="en-US" sz="1800" b="1" smtClean="0">
                <a:solidFill>
                  <a:srgbClr val="FFFFFF"/>
                </a:solidFill>
              </a:rPr>
              <a:t>Early pregnancy and poor reproductive outcomes among adolescents are determined by a web of micro- and macro-level factors: </a:t>
            </a:r>
          </a:p>
          <a:p>
            <a:pPr eaLnBrk="1" hangingPunct="1"/>
            <a:r>
              <a:rPr lang="en-US" altLang="en-US" sz="1600" smtClean="0">
                <a:solidFill>
                  <a:srgbClr val="FFFFFF"/>
                </a:solidFill>
              </a:rPr>
              <a:t>• Individuals make choices to engage in specific behaviours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1600" smtClean="0">
                <a:solidFill>
                  <a:srgbClr val="FFFFFF"/>
                </a:solidFill>
              </a:rPr>
              <a:t>• Family and community norms, traditions, and economic circumstances influence these choices </a:t>
            </a:r>
          </a:p>
          <a:p>
            <a:pPr eaLnBrk="1" hangingPunct="1">
              <a:spcBef>
                <a:spcPts val="800"/>
              </a:spcBef>
            </a:pPr>
            <a:r>
              <a:rPr lang="en-US" altLang="en-US" sz="1600" smtClean="0">
                <a:solidFill>
                  <a:srgbClr val="FFFFFF"/>
                </a:solidFill>
              </a:rPr>
              <a:t>• Policy and regulatory frameworks facilitate or hinder choices</a:t>
            </a:r>
          </a:p>
          <a:p>
            <a:pPr eaLnBrk="1" hangingPunct="1">
              <a:spcBef>
                <a:spcPts val="2100"/>
              </a:spcBef>
            </a:pPr>
            <a:r>
              <a:rPr lang="en-US" altLang="en-US" sz="1800" b="1" smtClean="0">
                <a:solidFill>
                  <a:srgbClr val="FFFFFF"/>
                </a:solidFill>
              </a:rPr>
              <a:t>Actions are needed at each of these levels by different sectors. </a:t>
            </a:r>
          </a:p>
          <a:p>
            <a:pPr eaLnBrk="1" hangingPunct="1"/>
            <a:r>
              <a:rPr lang="en-US" altLang="en-US" sz="1800" b="1" smtClean="0">
                <a:solidFill>
                  <a:srgbClr val="FFFFFF"/>
                </a:solidFill>
              </a:rPr>
              <a:t>Adolescents too have key roles to play.</a:t>
            </a:r>
          </a:p>
          <a:p>
            <a:pPr eaLnBrk="1" hangingPunct="1"/>
            <a:endParaRPr lang="es-ES" altLang="en-US" sz="1700" smtClean="0">
              <a:solidFill>
                <a:srgbClr val="FFFFFF"/>
              </a:solidFill>
            </a:endParaRPr>
          </a:p>
          <a:p>
            <a:pPr eaLnBrk="1" hangingPunct="1"/>
            <a:endParaRPr lang="en-US" altLang="en-US" sz="1700" smtClean="0">
              <a:solidFill>
                <a:srgbClr val="FFFFFF"/>
              </a:solidFill>
            </a:endParaRPr>
          </a:p>
        </p:txBody>
      </p:sp>
      <p:sp>
        <p:nvSpPr>
          <p:cNvPr id="19460" name="TextBox 11"/>
          <p:cNvSpPr txBox="1">
            <a:spLocks noChangeArrowheads="1"/>
          </p:cNvSpPr>
          <p:nvPr/>
        </p:nvSpPr>
        <p:spPr bwMode="auto">
          <a:xfrm rot="-5400000">
            <a:off x="-507206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chemeClr val="bg1"/>
                </a:solidFill>
              </a:rPr>
              <a:t>ONU</a:t>
            </a:r>
          </a:p>
        </p:txBody>
      </p:sp>
      <p:pic>
        <p:nvPicPr>
          <p:cNvPr id="19461" name="Picture 12" descr="-230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5613"/>
            <a:ext cx="3722688" cy="632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381000"/>
            <a:ext cx="9144000" cy="781050"/>
          </a:xfrm>
          <a:prstGeom prst="rect">
            <a:avLst/>
          </a:prstGeom>
          <a:solidFill>
            <a:srgbClr val="4F113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381000"/>
            <a:ext cx="8382000" cy="781050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spc="50" dirty="0">
                <a:solidFill>
                  <a:schemeClr val="bg1"/>
                </a:solidFill>
                <a:latin typeface="Calibri"/>
                <a:ea typeface="+mj-ea"/>
                <a:cs typeface="Interstate-Regular"/>
              </a:rPr>
              <a:t>Levels of Early Pregnancy Determinants</a:t>
            </a:r>
          </a:p>
        </p:txBody>
      </p:sp>
      <p:grpSp>
        <p:nvGrpSpPr>
          <p:cNvPr id="19464" name="Group 17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65" name="TextBox 23"/>
          <p:cNvSpPr txBox="1">
            <a:spLocks noChangeArrowheads="1"/>
          </p:cNvSpPr>
          <p:nvPr/>
        </p:nvSpPr>
        <p:spPr bwMode="auto">
          <a:xfrm rot="-5400000">
            <a:off x="-507206" y="58427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 b="1">
                <a:solidFill>
                  <a:srgbClr val="FFFFFF"/>
                </a:solidFill>
              </a:rPr>
              <a:t>JOEY O’LOUGHLIN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Placeholder 4" descr="WHO_012489.orig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2400"/>
            <a:ext cx="9144000" cy="6705600"/>
          </a:xfrm>
        </p:spPr>
      </p:pic>
      <p:pic>
        <p:nvPicPr>
          <p:cNvPr id="20482" name="Picture 24" descr="girl_w_plaidscarf_placehol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457200"/>
            <a:ext cx="9069388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5800"/>
            <a:ext cx="6553200" cy="781050"/>
          </a:xfrm>
          <a:prstGeom prst="rect">
            <a:avLst/>
          </a:prstGeom>
          <a:solidFill>
            <a:srgbClr val="6DBA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427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1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481513" y="4840288"/>
            <a:ext cx="4624387" cy="171291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27432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cap="all" dirty="0">
                <a:solidFill>
                  <a:srgbClr val="427274"/>
                </a:solidFill>
                <a:latin typeface="Calibri"/>
                <a:cs typeface="Calibri"/>
              </a:rPr>
              <a:t>Individual, Family &amp; Community-Level Actions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Inform and empower girls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Keep girls in school</a:t>
            </a:r>
          </a:p>
          <a:p>
            <a:pPr marL="139700" indent="-139700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Influence cultural norms that support early marriage</a:t>
            </a:r>
          </a:p>
        </p:txBody>
      </p:sp>
      <p:sp>
        <p:nvSpPr>
          <p:cNvPr id="13" name="Text Placeholder 3"/>
          <p:cNvSpPr txBox="1">
            <a:spLocks/>
          </p:cNvSpPr>
          <p:nvPr/>
        </p:nvSpPr>
        <p:spPr>
          <a:xfrm>
            <a:off x="4481513" y="3962400"/>
            <a:ext cx="462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b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cap="all" dirty="0">
                <a:solidFill>
                  <a:srgbClr val="427274"/>
                </a:solidFill>
                <a:latin typeface="Calibri"/>
                <a:cs typeface="Calibri"/>
              </a:rPr>
              <a:t>Policy-Level Actions</a:t>
            </a:r>
          </a:p>
          <a:p>
            <a:pPr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Prohibit early marriage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 rot="-5400000">
            <a:off x="-507206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FFFFF"/>
                </a:solidFill>
              </a:rPr>
              <a:t>UNFPA</a:t>
            </a:r>
          </a:p>
        </p:txBody>
      </p:sp>
      <p:grpSp>
        <p:nvGrpSpPr>
          <p:cNvPr id="20489" name="Group 18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086600" cy="78105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pc="50" dirty="0" smtClean="0">
                <a:solidFill>
                  <a:schemeClr val="bg1"/>
                </a:solidFill>
                <a:cs typeface="Calibri"/>
              </a:rPr>
              <a:t>Reduce marriage before age 18</a:t>
            </a:r>
            <a:endParaRPr lang="en-US" sz="3400" spc="50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5" descr="girl_w_plaidscarf_placeho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069388" cy="637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685800"/>
            <a:ext cx="6553200" cy="781050"/>
          </a:xfrm>
          <a:prstGeom prst="rect">
            <a:avLst/>
          </a:prstGeom>
          <a:solidFill>
            <a:srgbClr val="6DBA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4272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1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4419600" y="3811588"/>
            <a:ext cx="4670425" cy="26670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rIns="274320">
            <a:normAutofit/>
          </a:bodyPr>
          <a:lstStyle/>
          <a:p>
            <a:pPr>
              <a:spcAft>
                <a:spcPts val="200"/>
              </a:spcAft>
              <a:defRPr/>
            </a:pPr>
            <a:endParaRPr lang="en-US" sz="1500" b="1">
              <a:solidFill>
                <a:srgbClr val="427274"/>
              </a:solidFill>
              <a:latin typeface="Calibri" pitchFamily="34" charset="0"/>
              <a:cs typeface="Arial" charset="0"/>
            </a:endParaRPr>
          </a:p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427274"/>
                </a:solidFill>
                <a:latin typeface="Calibri" pitchFamily="34" charset="0"/>
                <a:cs typeface="Arial" charset="0"/>
              </a:rPr>
              <a:t>EVIDENCE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21 ungraded reports or studies, and the expert panel’s recommendations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Evidence from Afghanistan, Bangladesh, Egypt, Ethiopia, India, Kenya, Nepal, Senegal &amp; Yemen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Interventions included communicating targeting adolescents, community members, and other political decisions</a:t>
            </a:r>
          </a:p>
        </p:txBody>
      </p:sp>
      <p:sp>
        <p:nvSpPr>
          <p:cNvPr id="21510" name="TextBox 17"/>
          <p:cNvSpPr txBox="1">
            <a:spLocks noChangeArrowheads="1"/>
          </p:cNvSpPr>
          <p:nvPr/>
        </p:nvSpPr>
        <p:spPr bwMode="auto">
          <a:xfrm rot="-5400000">
            <a:off x="-507206" y="5817394"/>
            <a:ext cx="1560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00">
                <a:solidFill>
                  <a:srgbClr val="FFFFFF"/>
                </a:solidFill>
              </a:rPr>
              <a:t>UNFPA</a:t>
            </a:r>
          </a:p>
        </p:txBody>
      </p:sp>
      <p:grpSp>
        <p:nvGrpSpPr>
          <p:cNvPr id="21511" name="Group 18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8600" y="685800"/>
            <a:ext cx="7086600" cy="781050"/>
          </a:xfrm>
        </p:spPr>
        <p:txBody>
          <a:bodyPr rtlCol="0" anchor="ctr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400" spc="50" dirty="0" smtClean="0">
                <a:solidFill>
                  <a:schemeClr val="bg1"/>
                </a:solidFill>
                <a:cs typeface="Calibri"/>
              </a:rPr>
              <a:t>Reduce marriage before age 18</a:t>
            </a:r>
            <a:endParaRPr lang="en-US" sz="3400" spc="50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7" descr="IMG_8138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622300"/>
            <a:ext cx="8993187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0" y="647700"/>
            <a:ext cx="7848600" cy="1143000"/>
          </a:xfrm>
          <a:prstGeom prst="rect">
            <a:avLst/>
          </a:prstGeom>
          <a:solidFill>
            <a:srgbClr val="E685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23900"/>
            <a:ext cx="7620000" cy="1038225"/>
          </a:xfrm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en-US" sz="3000" spc="50" dirty="0" smtClean="0">
                <a:solidFill>
                  <a:schemeClr val="bg1"/>
                </a:solidFill>
                <a:cs typeface="Calibri"/>
              </a:rPr>
              <a:t>Create understanding and support to reduce pregnancy before the age of 20 years</a:t>
            </a:r>
            <a:endParaRPr lang="en-US" sz="3000" spc="50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C16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2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3783013" y="5410200"/>
            <a:ext cx="5335587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C16F34"/>
                </a:solidFill>
                <a:latin typeface="Calibri"/>
                <a:cs typeface="Calibri"/>
              </a:rPr>
              <a:t>Individual, Family &amp; Community-Level Actions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Educate girls and boys about sexuality</a:t>
            </a:r>
          </a:p>
          <a:p>
            <a:pPr fontAlgn="auto">
              <a:spcBef>
                <a:spcPts val="0"/>
              </a:spcBef>
              <a:spcAft>
                <a:spcPts val="30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Build community support for preventing early pregnancy</a:t>
            </a:r>
          </a:p>
        </p:txBody>
      </p:sp>
      <p:sp>
        <p:nvSpPr>
          <p:cNvPr id="17" name="Text Placeholder 3"/>
          <p:cNvSpPr txBox="1">
            <a:spLocks/>
          </p:cNvSpPr>
          <p:nvPr/>
        </p:nvSpPr>
        <p:spPr>
          <a:xfrm>
            <a:off x="3783013" y="4343400"/>
            <a:ext cx="5335587" cy="990600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 bIns="91440">
            <a:normAutofit/>
          </a:bodyPr>
          <a:lstStyle/>
          <a:p>
            <a:pPr fontAlgn="auto">
              <a:spcBef>
                <a:spcPts val="0"/>
              </a:spcBef>
              <a:spcAft>
                <a:spcPts val="200"/>
              </a:spcAft>
              <a:defRPr/>
            </a:pPr>
            <a:r>
              <a:rPr lang="en-US" sz="1500" b="1" cap="all" dirty="0">
                <a:solidFill>
                  <a:srgbClr val="C16F34"/>
                </a:solidFill>
                <a:latin typeface="Calibri"/>
                <a:cs typeface="Calibri"/>
              </a:rPr>
              <a:t>Policy-Level Actions</a:t>
            </a:r>
          </a:p>
          <a:p>
            <a:pPr marL="139700" indent="-139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latin typeface="Calibri"/>
                <a:cs typeface="Calibri"/>
              </a:rPr>
              <a:t>• Support pregnancy prevention </a:t>
            </a:r>
            <a:r>
              <a:rPr lang="en-US" sz="1600" dirty="0" err="1">
                <a:latin typeface="Calibri"/>
                <a:cs typeface="Calibri"/>
              </a:rPr>
              <a:t>programmes</a:t>
            </a:r>
            <a:r>
              <a:rPr lang="en-US" sz="1600" dirty="0">
                <a:latin typeface="Calibri"/>
                <a:cs typeface="Calibri"/>
              </a:rPr>
              <a:t> among adolescents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07206" y="5817394"/>
            <a:ext cx="15605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JOEY O’LOUGHLIN</a:t>
            </a:r>
          </a:p>
        </p:txBody>
      </p:sp>
      <p:grpSp>
        <p:nvGrpSpPr>
          <p:cNvPr id="22537" name="Group 21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7" descr="IMG_8138_edi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622300"/>
            <a:ext cx="8993187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0" y="647700"/>
            <a:ext cx="7848600" cy="1143000"/>
          </a:xfrm>
          <a:prstGeom prst="rect">
            <a:avLst/>
          </a:prstGeom>
          <a:solidFill>
            <a:srgbClr val="E685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-76200"/>
            <a:ext cx="9144000" cy="866775"/>
          </a:xfrm>
          <a:prstGeom prst="rect">
            <a:avLst/>
          </a:prstGeom>
          <a:solidFill>
            <a:srgbClr val="C16F3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28600" y="276225"/>
            <a:ext cx="2743200" cy="561975"/>
          </a:xfrm>
          <a:prstGeom prst="rect">
            <a:avLst/>
          </a:prstGeom>
        </p:spPr>
        <p:txBody>
          <a:bodyPr anchor="ctr"/>
          <a:lstStyle/>
          <a:p>
            <a:pPr fontAlgn="auto">
              <a:spcAft>
                <a:spcPts val="0"/>
              </a:spcAft>
              <a:defRPr/>
            </a:pPr>
            <a:r>
              <a:rPr lang="en-US" sz="2200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Outcome </a:t>
            </a:r>
            <a:r>
              <a:rPr lang="en-US" sz="2200" b="1" cap="all" spc="100" dirty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2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578100" y="4394200"/>
            <a:ext cx="6553200" cy="2111375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lIns="182880" tIns="91440">
            <a:normAutofit/>
          </a:bodyPr>
          <a:lstStyle/>
          <a:p>
            <a:pPr>
              <a:spcAft>
                <a:spcPts val="200"/>
              </a:spcAft>
              <a:defRPr/>
            </a:pPr>
            <a:r>
              <a:rPr lang="en-US" sz="1500" b="1">
                <a:solidFill>
                  <a:srgbClr val="C16F34"/>
                </a:solidFill>
                <a:latin typeface="Calibri" pitchFamily="34" charset="0"/>
                <a:cs typeface="Arial" charset="0"/>
              </a:rPr>
              <a:t>EVIDENCE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2 graded systematic reviews, 3 ungraded studies, and the expert panel's recommendations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Evidence from Mexico, Nigeria, and poor socioeconomic segments of developed countries</a:t>
            </a:r>
          </a:p>
          <a:p>
            <a:pPr>
              <a:spcAft>
                <a:spcPts val="400"/>
              </a:spcAft>
              <a:defRPr/>
            </a:pPr>
            <a:r>
              <a:rPr lang="en-US" sz="1600">
                <a:latin typeface="Calibri" pitchFamily="34" charset="0"/>
                <a:cs typeface="Arial" charset="0"/>
              </a:rPr>
              <a:t>• Interventions included sexuality education, cash transfer schemes, early childhood education &amp; youth development and life skills building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507206" y="5817394"/>
            <a:ext cx="1560512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chemeClr val="bg1">
                    <a:lumMod val="75000"/>
                  </a:schemeClr>
                </a:solidFill>
                <a:latin typeface="Arial"/>
                <a:cs typeface="Arial"/>
              </a:rPr>
              <a:t>JOEY O’LOUGHLIN</a:t>
            </a:r>
          </a:p>
        </p:txBody>
      </p:sp>
      <p:grpSp>
        <p:nvGrpSpPr>
          <p:cNvPr id="23559" name="Group 21"/>
          <p:cNvGrpSpPr>
            <a:grpSpLocks/>
          </p:cNvGrpSpPr>
          <p:nvPr/>
        </p:nvGrpSpPr>
        <p:grpSpPr bwMode="auto">
          <a:xfrm>
            <a:off x="0" y="0"/>
            <a:ext cx="9144000" cy="6783388"/>
            <a:chOff x="-1" y="0"/>
            <a:chExt cx="9144001" cy="678339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-1" y="0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-1" y="6781802"/>
              <a:ext cx="9144001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-3316289" y="3390901"/>
              <a:ext cx="6783390" cy="1587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 flipH="1" flipV="1">
              <a:off x="5676899" y="3390901"/>
              <a:ext cx="6783390" cy="1588"/>
            </a:xfrm>
            <a:prstGeom prst="line">
              <a:avLst/>
            </a:prstGeom>
            <a:ln w="1524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itle 1"/>
          <p:cNvSpPr>
            <a:spLocks noGrp="1"/>
          </p:cNvSpPr>
          <p:nvPr>
            <p:ph type="title"/>
          </p:nvPr>
        </p:nvSpPr>
        <p:spPr>
          <a:xfrm>
            <a:off x="228600" y="723900"/>
            <a:ext cx="7620000" cy="1038225"/>
          </a:xfrm>
        </p:spPr>
        <p:txBody>
          <a:bodyPr rtlCol="0" anchor="ctr">
            <a:noAutofit/>
          </a:bodyPr>
          <a:lstStyle/>
          <a:p>
            <a:pPr eaLnBrk="1" fontAlgn="auto" hangingPunct="1">
              <a:lnSpc>
                <a:spcPts val="3200"/>
              </a:lnSpc>
              <a:spcAft>
                <a:spcPts val="0"/>
              </a:spcAft>
              <a:defRPr/>
            </a:pPr>
            <a:r>
              <a:rPr lang="en-US" sz="3000" spc="50" dirty="0" smtClean="0">
                <a:solidFill>
                  <a:schemeClr val="bg1"/>
                </a:solidFill>
                <a:cs typeface="Calibri"/>
              </a:rPr>
              <a:t>Create understanding and support to reduce pregnancy before the age of 20 years</a:t>
            </a:r>
            <a:endParaRPr lang="en-US" sz="3000" spc="50" dirty="0">
              <a:solidFill>
                <a:schemeClr val="bg1"/>
              </a:solidFill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5666</TotalTime>
  <Words>983</Words>
  <Application>Microsoft Office PowerPoint</Application>
  <PresentationFormat>On-screen Show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Interstate-Regular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Reduce marriage before age 18</vt:lpstr>
      <vt:lpstr>Reduce marriage before age 18</vt:lpstr>
      <vt:lpstr>Create understanding and support to reduce pregnancy before the age of 20 years</vt:lpstr>
      <vt:lpstr>Create understanding and support to reduce pregnancy before the age of 20 years</vt:lpstr>
      <vt:lpstr>Increase use of contraception</vt:lpstr>
      <vt:lpstr>Increase use of contraception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Family Care International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Abdul Rehman Pirzado MD</dc:creator>
  <cp:lastModifiedBy>Microsoft account</cp:lastModifiedBy>
  <cp:revision>338</cp:revision>
  <cp:lastPrinted>2011-12-13T22:45:26Z</cp:lastPrinted>
  <dcterms:created xsi:type="dcterms:W3CDTF">2012-01-09T19:52:24Z</dcterms:created>
  <dcterms:modified xsi:type="dcterms:W3CDTF">2023-04-08T05:14:53Z</dcterms:modified>
</cp:coreProperties>
</file>