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16"/>
  </p:notesMasterIdLst>
  <p:sldIdLst>
    <p:sldId id="283" r:id="rId2"/>
    <p:sldId id="284" r:id="rId3"/>
    <p:sldId id="285" r:id="rId4"/>
    <p:sldId id="263" r:id="rId5"/>
    <p:sldId id="286" r:id="rId6"/>
    <p:sldId id="287" r:id="rId7"/>
    <p:sldId id="288" r:id="rId8"/>
    <p:sldId id="293" r:id="rId9"/>
    <p:sldId id="294" r:id="rId10"/>
    <p:sldId id="289" r:id="rId11"/>
    <p:sldId id="290" r:id="rId12"/>
    <p:sldId id="291" r:id="rId13"/>
    <p:sldId id="292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3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0CF108-A0C6-4FEC-922B-2463092136C4}" type="datetimeFigureOut">
              <a:rPr lang="en-GB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B9F96A-5533-46C3-BE4B-5221BF068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38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B8D31-1416-4F13-B526-80C6B6F2DCE2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CE1E7-55BB-44C3-8A7E-E436F041BE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4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71B14-8AAD-4690-8E56-D0582C94BD2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FE44-AD23-4DC5-AF21-0D2E5B0E3D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71B14-8AAD-4690-8E56-D0582C94BD2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FE44-AD23-4DC5-AF21-0D2E5B0E3D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708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71B14-8AAD-4690-8E56-D0582C94BD2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FE44-AD23-4DC5-AF21-0D2E5B0E3D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71B14-8AAD-4690-8E56-D0582C94BD2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FE44-AD23-4DC5-AF21-0D2E5B0E3D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40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71B14-8AAD-4690-8E56-D0582C94BD2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9FE44-AD23-4DC5-AF21-0D2E5B0E3D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1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FCB21-CFFB-43A6-A2E0-85FEFB12ED18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30330-AA0D-4134-8FB0-3A7C8C07CA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31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F3DAB-D67A-46CD-AEAB-76A821717A1E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3212C-DE27-49A6-B5DB-B29B7FAEFE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48B1A-237F-40F2-A037-C069C22665B6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1607D-0CFD-4EA2-B77F-7207CAF6DC4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12F1C-8614-49C3-B9AA-48D24C2A2F9D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44196-C5F0-4747-B0E1-558D4E4B11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6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7A1824-40D0-47AA-99CB-F54FD7918AA3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E255A-5B2B-4C7C-B086-6BDD5D72A0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4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4D2B4-7472-40E8-B8B8-0EE32B2DF45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D0AD3-6FF8-408B-95AB-1CD81A7BBA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E9B23-D4C7-4726-864D-C02B71F86745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481E2-388F-441F-B8FF-8C063D5464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9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3AA38-D88C-4278-B15D-73A7E2047EA7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AAAA0-89E4-4AD8-91A1-AFDA2FAE916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3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43BC4-269F-4C5B-9821-2EC3737EE149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F76CE-7A2F-4AF2-90CB-8CA2838255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F6FEB-FE67-41DE-AD58-35162589FE2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D4201-6774-44FD-A8BC-FA66D83829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99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571B14-8AAD-4690-8E56-D0582C94BD2B}" type="datetimeFigureOut">
              <a:rPr lang="en-GB" smtClean="0"/>
              <a:pPr>
                <a:defRPr/>
              </a:pPr>
              <a:t>08/04/2023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59FE44-AD23-4DC5-AF21-0D2E5B0E3D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2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  <p:sldLayoutId id="2147484026" r:id="rId15"/>
    <p:sldLayoutId id="21474840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340769"/>
            <a:ext cx="6768752" cy="18002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Infant and Young Child Feeding (IYCF)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4941168"/>
            <a:ext cx="4361953" cy="164592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Abdul Rehman Pirzado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MBBS,DCH,MSPH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9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91" y="332656"/>
            <a:ext cx="6696744" cy="576064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0070C0"/>
                </a:solidFill>
              </a:rPr>
              <a:t>Recommended Complementary Feeding Practices</a:t>
            </a:r>
            <a:endParaRPr lang="en-US" sz="23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84921"/>
              </p:ext>
            </p:extLst>
          </p:nvPr>
        </p:nvGraphicFramePr>
        <p:xfrm>
          <a:off x="467545" y="980728"/>
          <a:ext cx="668179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358"/>
                <a:gridCol w="1336358"/>
                <a:gridCol w="1336358"/>
                <a:gridCol w="1336358"/>
                <a:gridCol w="13363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Age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Frequency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Amount of food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Texture/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thickness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Varity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6-8 months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2 – 3 times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2-3 TSF </a:t>
                      </a:r>
                      <a:r>
                        <a:rPr lang="en-US" sz="160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    ½ cup</a:t>
                      </a:r>
                      <a:r>
                        <a:rPr lang="en-US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(250ml)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Thick porridge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Breastfeed +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Staple foods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9-11 months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times food &amp; snacks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¾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to 1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cup</a:t>
                      </a:r>
                      <a:r>
                        <a:rPr lang="en-US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(250ml)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Meshed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food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Breastfeed +</a:t>
                      </a:r>
                      <a:endParaRPr lang="en-US" sz="16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Staple foods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12-23 months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5 times food &amp; snacks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2cup</a:t>
                      </a:r>
                      <a:r>
                        <a:rPr lang="en-US" sz="10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(250ml)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Family food sliced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Breastfeed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Staple foods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If baby is not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breastfed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Add 1 to 2 extra servings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Add 1-2 cups of milk daily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 gridSpan="5"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Be patient and actively encourage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baby to eat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Feed you baby in a clean cup with spoon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Never use bottle for feeding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Wash your hands before feeding with soap and water before preparing food, eating and feeding your child</a:t>
                      </a:r>
                      <a:endParaRPr lang="en-US" sz="16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79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55576" y="476672"/>
            <a:ext cx="6120680" cy="5783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Ten Key Messages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755576" y="1073988"/>
            <a:ext cx="6696744" cy="53073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Breastfeeding for two years or longer helps a child to develop and grow strong and healthy</a:t>
            </a:r>
          </a:p>
          <a:p>
            <a:pPr fontAlgn="auto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Starting other foods in addition to breast milk at 6 completed months helps a child to grow well</a:t>
            </a:r>
          </a:p>
          <a:p>
            <a:pPr fontAlgn="auto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Foods that are thick enough to stay in the spoon give more energy to the child</a:t>
            </a:r>
          </a:p>
          <a:p>
            <a:pPr fontAlgn="auto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Animal-source foods are especially good for children, to help them grow strong and lively </a:t>
            </a:r>
          </a:p>
          <a:p>
            <a:pPr fontAlgn="auto"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Peas, beans, lentils, nuts and seeds are also good for children</a:t>
            </a:r>
          </a:p>
          <a:p>
            <a:pPr fontAlgn="auto">
              <a:lnSpc>
                <a:spcPct val="120000"/>
              </a:lnSpc>
            </a:pPr>
            <a:r>
              <a:rPr lang="en-US" dirty="0">
                <a:solidFill>
                  <a:srgbClr val="0070C0"/>
                </a:solidFill>
              </a:rPr>
              <a:t>Dark-green leaves and yellow-colored fruits and vegetables help a child to have healthy eyes and fewer </a:t>
            </a:r>
            <a:r>
              <a:rPr lang="en-US" dirty="0" smtClean="0">
                <a:solidFill>
                  <a:srgbClr val="0070C0"/>
                </a:solidFill>
              </a:rPr>
              <a:t>infections</a:t>
            </a:r>
          </a:p>
          <a:p>
            <a:pPr fontAlgn="auto">
              <a:lnSpc>
                <a:spcPct val="12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2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55576" y="476672"/>
            <a:ext cx="6120680" cy="5783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Ten Key Messages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755576" y="1073988"/>
            <a:ext cx="6552728" cy="53073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endParaRPr lang="en-US" sz="2000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sz="2000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sz="2000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sz="2000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11560" y="1243381"/>
            <a:ext cx="6696744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A growing child 6 – 8 months needs 2 – 3 meals a day </a:t>
            </a:r>
          </a:p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A growing child 9 – 24 months needs three to four meals a day Plus additional 1 – 2 snacks if the child is hungry: Give a variety of foods</a:t>
            </a:r>
          </a:p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A growing child needs increasing amounts of food</a:t>
            </a:r>
          </a:p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A young child needs to learn to eat: encourage and give help … with lots of patience </a:t>
            </a:r>
          </a:p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Encourage children to drink and eat during illness and provide extra food after illness to help them recover quickly</a:t>
            </a:r>
          </a:p>
          <a:p>
            <a:pPr fontAlgn="auto">
              <a:lnSpc>
                <a:spcPct val="150000"/>
              </a:lnSpc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5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90310" y="359779"/>
            <a:ext cx="7772400" cy="8367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500" dirty="0" smtClean="0">
                <a:solidFill>
                  <a:srgbClr val="0070C0"/>
                </a:solidFill>
              </a:rPr>
              <a:t>Three step counseling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67544" y="1180542"/>
            <a:ext cx="6840760" cy="525658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Help you to counsel with mothers for infant &amp; young child feeding</a:t>
            </a:r>
          </a:p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Step 1 ---- Assess ; Ask , Listen &amp; observe--- Assess age appropriate feeding practices &amp; health of child &amp; mother </a:t>
            </a:r>
          </a:p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 Step 2 ---- Analyze ;  identify difficulties &amp; prioritize the difficulties if more then than 1 difficulty, praise mother</a:t>
            </a:r>
          </a:p>
          <a:p>
            <a:pPr fontAlgn="auto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Step 3 ---- Act ; discuss , suggest small amount of relevant information, give option regarding feeding difficulty &amp; help mother to select one option .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Additional Support ---  Refer to health facility, IYCF support group in  community, Health worker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Thank the mother ,Set  next meeting</a:t>
            </a:r>
          </a:p>
          <a:p>
            <a:pPr fontAlgn="auto">
              <a:lnSpc>
                <a:spcPct val="15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9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Thanks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86605"/>
            <a:ext cx="6347714" cy="982156"/>
          </a:xfrm>
        </p:spPr>
        <p:txBody>
          <a:bodyPr anchor="ctr">
            <a:normAutofit/>
          </a:bodyPr>
          <a:lstStyle/>
          <a:p>
            <a:pPr algn="ctr"/>
            <a:r>
              <a:rPr lang="en-US" sz="2500" b="1" dirty="0" smtClean="0">
                <a:solidFill>
                  <a:srgbClr val="0070C0"/>
                </a:solidFill>
              </a:rPr>
              <a:t>Infant </a:t>
            </a:r>
            <a:r>
              <a:rPr lang="en-US" sz="2500" b="1" dirty="0">
                <a:solidFill>
                  <a:srgbClr val="0070C0"/>
                </a:solidFill>
              </a:rPr>
              <a:t>and Young Child </a:t>
            </a:r>
            <a:r>
              <a:rPr lang="en-US" sz="2500" b="1" dirty="0" smtClean="0">
                <a:solidFill>
                  <a:srgbClr val="0070C0"/>
                </a:solidFill>
              </a:rPr>
              <a:t>Feeding (IYCF)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6552728" cy="46085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Global strategy developed </a:t>
            </a:r>
            <a:r>
              <a:rPr lang="en-US" sz="2400" dirty="0">
                <a:solidFill>
                  <a:srgbClr val="0070C0"/>
                </a:solidFill>
              </a:rPr>
              <a:t>by WHO and UNICEF to revitalize world attention on the impact that feeding practices have on infants and young children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Malnutrition has been responsible, directly or indirectly, for over 50% of the 10.9 million deaths annually among children </a:t>
            </a:r>
            <a:r>
              <a:rPr lang="en-US" sz="2400" dirty="0" smtClean="0">
                <a:solidFill>
                  <a:srgbClr val="0070C0"/>
                </a:solidFill>
              </a:rPr>
              <a:t>under5 years of age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Over two-thirds of these deaths occur in the first year of life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6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266473" cy="792088"/>
          </a:xfrm>
        </p:spPr>
        <p:txBody>
          <a:bodyPr anchor="ctr">
            <a:normAutofit/>
          </a:bodyPr>
          <a:lstStyle/>
          <a:p>
            <a:r>
              <a:rPr lang="en-US" sz="2500" dirty="0">
                <a:solidFill>
                  <a:srgbClr val="0070C0"/>
                </a:solidFill>
              </a:rPr>
              <a:t>Global </a:t>
            </a:r>
            <a:r>
              <a:rPr lang="en-US" sz="2500" dirty="0" smtClean="0">
                <a:solidFill>
                  <a:srgbClr val="0070C0"/>
                </a:solidFill>
              </a:rPr>
              <a:t>situation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6408712" cy="4680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7.6 million  children U5 </a:t>
            </a:r>
            <a:r>
              <a:rPr lang="en-US" sz="2000" dirty="0" smtClean="0">
                <a:solidFill>
                  <a:srgbClr val="0070C0"/>
                </a:solidFill>
              </a:rPr>
              <a:t>years die </a:t>
            </a:r>
            <a:r>
              <a:rPr lang="en-US" sz="2000" dirty="0">
                <a:solidFill>
                  <a:srgbClr val="0070C0"/>
                </a:solidFill>
              </a:rPr>
              <a:t>/year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2.6 million (35%) ---- malnutrition---1/3</a:t>
            </a:r>
            <a:r>
              <a:rPr lang="en-US" sz="2000" baseline="30000" dirty="0">
                <a:solidFill>
                  <a:srgbClr val="0070C0"/>
                </a:solidFill>
              </a:rPr>
              <a:t>rd</a:t>
            </a:r>
            <a:r>
              <a:rPr lang="en-US" sz="2000" dirty="0">
                <a:solidFill>
                  <a:srgbClr val="0070C0"/>
                </a:solidFill>
              </a:rPr>
              <a:t> (10%) of these deaths are due to micronutrient deficiencies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170 million (27% of all children globally )--- </a:t>
            </a:r>
            <a:r>
              <a:rPr lang="en-US" sz="2000" dirty="0" smtClean="0">
                <a:solidFill>
                  <a:srgbClr val="0070C0"/>
                </a:solidFill>
              </a:rPr>
              <a:t>stunted </a:t>
            </a:r>
            <a:r>
              <a:rPr lang="en-US" sz="2000" dirty="0" smtClean="0">
                <a:solidFill>
                  <a:srgbClr val="0070C0"/>
                </a:solidFill>
              </a:rPr>
              <a:t>(low </a:t>
            </a:r>
            <a:r>
              <a:rPr lang="en-US" sz="2000" dirty="0" err="1" smtClean="0">
                <a:solidFill>
                  <a:srgbClr val="0070C0"/>
                </a:solidFill>
              </a:rPr>
              <a:t>Ht</a:t>
            </a:r>
            <a:r>
              <a:rPr lang="en-US" sz="2000" dirty="0" smtClean="0">
                <a:solidFill>
                  <a:srgbClr val="0070C0"/>
                </a:solidFill>
              </a:rPr>
              <a:t>/age),100 </a:t>
            </a:r>
            <a:r>
              <a:rPr lang="en-US" sz="2000" dirty="0">
                <a:solidFill>
                  <a:srgbClr val="0070C0"/>
                </a:solidFill>
              </a:rPr>
              <a:t>million </a:t>
            </a:r>
            <a:r>
              <a:rPr lang="en-US" sz="2000" dirty="0" smtClean="0">
                <a:solidFill>
                  <a:srgbClr val="0070C0"/>
                </a:solidFill>
              </a:rPr>
              <a:t>of </a:t>
            </a:r>
            <a:r>
              <a:rPr lang="en-US" sz="2000" dirty="0">
                <a:solidFill>
                  <a:srgbClr val="0070C0"/>
                </a:solidFill>
              </a:rPr>
              <a:t>total in Asia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100 million --- under weight (Low </a:t>
            </a:r>
            <a:r>
              <a:rPr lang="en-US" sz="2000" dirty="0" err="1">
                <a:solidFill>
                  <a:srgbClr val="0070C0"/>
                </a:solidFill>
              </a:rPr>
              <a:t>wt</a:t>
            </a:r>
            <a:r>
              <a:rPr lang="en-US" sz="2000" dirty="0">
                <a:solidFill>
                  <a:srgbClr val="0070C0"/>
                </a:solidFill>
              </a:rPr>
              <a:t>/age)---19% of child death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60 million ---wasted (low </a:t>
            </a:r>
            <a:r>
              <a:rPr lang="en-US" sz="2000" dirty="0" err="1">
                <a:solidFill>
                  <a:srgbClr val="0070C0"/>
                </a:solidFill>
              </a:rPr>
              <a:t>wt</a:t>
            </a:r>
            <a:r>
              <a:rPr lang="en-US" sz="2000" dirty="0">
                <a:solidFill>
                  <a:srgbClr val="0070C0"/>
                </a:solidFill>
              </a:rPr>
              <a:t>/</a:t>
            </a:r>
            <a:r>
              <a:rPr lang="en-US" sz="2000" dirty="0" err="1">
                <a:solidFill>
                  <a:srgbClr val="0070C0"/>
                </a:solidFill>
              </a:rPr>
              <a:t>ht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</a:rPr>
              <a:t>20 million/</a:t>
            </a:r>
            <a:r>
              <a:rPr lang="en-US" sz="2000" dirty="0" err="1">
                <a:solidFill>
                  <a:srgbClr val="0070C0"/>
                </a:solidFill>
              </a:rPr>
              <a:t>yr</a:t>
            </a:r>
            <a:r>
              <a:rPr lang="en-US" sz="2000" dirty="0">
                <a:solidFill>
                  <a:srgbClr val="0070C0"/>
                </a:solidFill>
              </a:rPr>
              <a:t> ---LBW (&lt;2.5 kg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165304"/>
            <a:ext cx="3266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Save </a:t>
            </a:r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dirty="0" smtClean="0">
                <a:solidFill>
                  <a:srgbClr val="0070C0"/>
                </a:solidFill>
              </a:rPr>
              <a:t>Children-2012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879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3204"/>
            <a:ext cx="7772400" cy="1143000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Malnutrition in Pakistan </a:t>
            </a:r>
            <a:r>
              <a:rPr lang="en-US" sz="2500" b="1" dirty="0" smtClean="0">
                <a:solidFill>
                  <a:srgbClr val="0070C0"/>
                </a:solidFill>
              </a:rPr>
              <a:t>(</a:t>
            </a:r>
            <a:r>
              <a:rPr lang="en-US" sz="2500" b="1" dirty="0">
                <a:solidFill>
                  <a:srgbClr val="0070C0"/>
                </a:solidFill>
              </a:rPr>
              <a:t>NNS 2011)</a:t>
            </a:r>
            <a:br>
              <a:rPr lang="en-US" sz="2500" b="1" dirty="0">
                <a:solidFill>
                  <a:srgbClr val="0070C0"/>
                </a:solidFill>
              </a:rPr>
            </a:b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16561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In </a:t>
            </a:r>
            <a:r>
              <a:rPr lang="en-US" sz="2200" dirty="0">
                <a:solidFill>
                  <a:srgbClr val="0070C0"/>
                </a:solidFill>
              </a:rPr>
              <a:t>Pakistan, the nutritional status of children under </a:t>
            </a:r>
            <a:r>
              <a:rPr lang="en-US" sz="2200" dirty="0" smtClean="0">
                <a:solidFill>
                  <a:srgbClr val="0070C0"/>
                </a:solidFill>
              </a:rPr>
              <a:t>5 </a:t>
            </a:r>
            <a:r>
              <a:rPr lang="en-US" sz="2200" dirty="0">
                <a:solidFill>
                  <a:srgbClr val="0070C0"/>
                </a:solidFill>
              </a:rPr>
              <a:t>years of age is extremely </a:t>
            </a:r>
            <a:r>
              <a:rPr lang="en-US" sz="2200" dirty="0" smtClean="0">
                <a:solidFill>
                  <a:srgbClr val="0070C0"/>
                </a:solidFill>
              </a:rPr>
              <a:t>poor.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70C0"/>
                </a:solidFill>
              </a:rPr>
              <a:t>Child </a:t>
            </a:r>
            <a:r>
              <a:rPr lang="en-US" sz="2200" dirty="0">
                <a:solidFill>
                  <a:srgbClr val="0070C0"/>
                </a:solidFill>
              </a:rPr>
              <a:t>Malnutrition rates in Pakistan is significantly </a:t>
            </a:r>
            <a:r>
              <a:rPr lang="en-US" sz="2200" dirty="0" smtClean="0">
                <a:solidFill>
                  <a:srgbClr val="0070C0"/>
                </a:solidFill>
              </a:rPr>
              <a:t>high.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3608" y="2996952"/>
            <a:ext cx="7416824" cy="338894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Types of  Malnutrition                                                    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</a:rPr>
              <a:t>Stunting         --- 43.7%                 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</a:rPr>
              <a:t>Under weight --- 31.5%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</a:rPr>
              <a:t>Wasting         --- 15.1%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Micronutrient  deficiency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</a:rPr>
              <a:t>Anemia --- 61.9%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</a:rPr>
              <a:t>Vitamin A deficiency --- 54%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</a:rPr>
              <a:t>Vitamin D deficiency --- 40%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</a:rPr>
              <a:t>Zinc deficiency --- 39.2%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4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91344" y="593812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500" dirty="0" smtClean="0">
                <a:solidFill>
                  <a:srgbClr val="0070C0"/>
                </a:solidFill>
              </a:rPr>
              <a:t>Appropriate diet during pregnancy &amp; lactation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91344" y="1736812"/>
            <a:ext cx="3096344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dirty="0" smtClean="0">
                <a:solidFill>
                  <a:srgbClr val="0070C0"/>
                </a:solidFill>
              </a:rPr>
              <a:t>During Pregnancy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Women does not need more food during pregnancy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3 meals each day plus one extra small meal or snack in between meals</a:t>
            </a:r>
          </a:p>
          <a:p>
            <a:pPr fontAlgn="auto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995936" y="1747002"/>
            <a:ext cx="324036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dirty="0" smtClean="0">
                <a:solidFill>
                  <a:srgbClr val="0070C0"/>
                </a:solidFill>
              </a:rPr>
              <a:t>During</a:t>
            </a:r>
            <a:r>
              <a:rPr lang="en-US" dirty="0" smtClean="0">
                <a:solidFill>
                  <a:srgbClr val="0070C0"/>
                </a:solidFill>
              </a:rPr>
              <a:t> Lactation 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Three meals each day plus two extra small meals or snacks in between meals to sustain energy and better take care of child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Peas, lentils , beans, oil, green vegetables or fruit and meat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Never stay thirsty; use of juice, soups etc. should be increased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51720" y="1988840"/>
            <a:ext cx="5688632" cy="33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342900">
              <a:spcBef>
                <a:spcPct val="15000"/>
              </a:spcBef>
            </a:pPr>
            <a:r>
              <a:rPr lang="en-GB" dirty="0">
                <a:solidFill>
                  <a:srgbClr val="0070C0"/>
                </a:solidFill>
              </a:rPr>
              <a:t>1.   Have a written breastfeeding policy that is routinely communicated to all health care staff. </a:t>
            </a:r>
          </a:p>
          <a:p>
            <a:pPr marL="273050" indent="-342900">
              <a:spcBef>
                <a:spcPct val="100000"/>
              </a:spcBef>
            </a:pPr>
            <a:r>
              <a:rPr lang="en-GB" dirty="0">
                <a:solidFill>
                  <a:srgbClr val="0070C0"/>
                </a:solidFill>
              </a:rPr>
              <a:t>2.  Train all health care staff in skills necessary to implement this policy.</a:t>
            </a:r>
          </a:p>
          <a:p>
            <a:pPr marL="273050" indent="-342900">
              <a:spcBef>
                <a:spcPct val="100000"/>
              </a:spcBef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3.  Inform all pregnant women about the benefits and management of breastfeeding. </a:t>
            </a:r>
          </a:p>
          <a:p>
            <a:pPr marL="273050" indent="-342900">
              <a:spcBef>
                <a:spcPct val="100000"/>
              </a:spcBef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4.  Help mothers initiate breastfeeding within an half hour of birth. </a:t>
            </a:r>
          </a:p>
          <a:p>
            <a:pPr marL="273050" indent="-342900">
              <a:spcBef>
                <a:spcPct val="100000"/>
              </a:spcBef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5.  Show mothers how to breastfeed, and how to maintain lactation even if they should be separated from their infants.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03648" y="156163"/>
            <a:ext cx="5544616" cy="5191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hardMod BT" pitchFamily="18" charset="0"/>
              </a:rPr>
              <a:t>The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hardMod BT" pitchFamily="18" charset="0"/>
              </a:rPr>
              <a:t> Baby-Friendly Way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3" y="800522"/>
            <a:ext cx="69847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</a:rPr>
              <a:t>TEN </a:t>
            </a:r>
            <a:r>
              <a:rPr lang="en-GB" sz="2000" b="1" dirty="0" smtClean="0">
                <a:solidFill>
                  <a:srgbClr val="0070C0"/>
                </a:solidFill>
              </a:rPr>
              <a:t>STEPS </a:t>
            </a:r>
            <a:r>
              <a:rPr lang="en-GB" sz="2000" b="1" dirty="0">
                <a:solidFill>
                  <a:srgbClr val="0070C0"/>
                </a:solidFill>
              </a:rPr>
              <a:t>TO SUCCESSFUL BREASTFEEDING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152400" y="1864013"/>
            <a:ext cx="2030413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91680" y="1361893"/>
            <a:ext cx="561662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GB" sz="1700" b="1" dirty="0">
                <a:solidFill>
                  <a:srgbClr val="0070C0"/>
                </a:solidFill>
              </a:rPr>
              <a:t>Every facility providing maternity </a:t>
            </a:r>
            <a:r>
              <a:rPr lang="en-GB" sz="2000" b="1" dirty="0">
                <a:solidFill>
                  <a:srgbClr val="0070C0"/>
                </a:solidFill>
              </a:rPr>
              <a:t>services</a:t>
            </a:r>
            <a:r>
              <a:rPr lang="en-GB" sz="1700" b="1" dirty="0">
                <a:solidFill>
                  <a:srgbClr val="0070C0"/>
                </a:solidFill>
              </a:rPr>
              <a:t> and care for newborn infants should: </a:t>
            </a:r>
          </a:p>
        </p:txBody>
      </p:sp>
    </p:spTree>
    <p:extLst>
      <p:ext uri="{BB962C8B-B14F-4D97-AF65-F5344CB8AC3E}">
        <p14:creationId xmlns:p14="http://schemas.microsoft.com/office/powerpoint/2010/main" val="228633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03648" y="156163"/>
            <a:ext cx="5544616" cy="51911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hardMod BT" pitchFamily="18" charset="0"/>
              </a:rPr>
              <a:t>The</a:t>
            </a:r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hardMod BT" pitchFamily="18" charset="0"/>
              </a:rPr>
              <a:t> Baby-Friendly Way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3" y="800522"/>
            <a:ext cx="69847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>
                <a:solidFill>
                  <a:srgbClr val="0070C0"/>
                </a:solidFill>
              </a:rPr>
              <a:t>TEN </a:t>
            </a:r>
            <a:r>
              <a:rPr lang="en-GB" sz="2000" b="1" dirty="0" smtClean="0">
                <a:solidFill>
                  <a:srgbClr val="0070C0"/>
                </a:solidFill>
              </a:rPr>
              <a:t>STEPS </a:t>
            </a:r>
            <a:r>
              <a:rPr lang="en-GB" sz="2000" b="1" dirty="0">
                <a:solidFill>
                  <a:srgbClr val="0070C0"/>
                </a:solidFill>
              </a:rPr>
              <a:t>TO SUCCESSFUL BREASTFEEDING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152400" y="1864013"/>
            <a:ext cx="2030413" cy="472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691680" y="1361893"/>
            <a:ext cx="561662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GB" sz="1700" b="1" dirty="0">
                <a:solidFill>
                  <a:srgbClr val="0070C0"/>
                </a:solidFill>
              </a:rPr>
              <a:t>Every facility providing maternity </a:t>
            </a:r>
            <a:r>
              <a:rPr lang="en-GB" sz="2000" b="1" dirty="0">
                <a:solidFill>
                  <a:srgbClr val="0070C0"/>
                </a:solidFill>
              </a:rPr>
              <a:t>services</a:t>
            </a:r>
            <a:r>
              <a:rPr lang="en-GB" sz="1700" b="1" dirty="0">
                <a:solidFill>
                  <a:srgbClr val="0070C0"/>
                </a:solidFill>
              </a:rPr>
              <a:t> and care for newborn infants should: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9712" y="2184934"/>
            <a:ext cx="5328592" cy="40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342900">
              <a:spcBef>
                <a:spcPct val="15000"/>
              </a:spcBef>
            </a:pPr>
            <a:r>
              <a:rPr lang="en-GB" dirty="0" smtClean="0">
                <a:solidFill>
                  <a:srgbClr val="0070C0"/>
                </a:solidFill>
              </a:rPr>
              <a:t>6</a:t>
            </a:r>
            <a:r>
              <a:rPr lang="en-GB" dirty="0">
                <a:solidFill>
                  <a:srgbClr val="0070C0"/>
                </a:solidFill>
              </a:rPr>
              <a:t>.  Give newborn infants no food or drink other than breast milk unless medically indicated. </a:t>
            </a:r>
          </a:p>
          <a:p>
            <a:pPr marL="273050" indent="-342900">
              <a:spcBef>
                <a:spcPct val="100000"/>
              </a:spcBef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7.  Practise rooming in – allow mothers and infants to remain together – 24 hours a day. </a:t>
            </a:r>
          </a:p>
          <a:p>
            <a:pPr marL="273050" indent="-342900">
              <a:spcBef>
                <a:spcPct val="100000"/>
              </a:spcBef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8.  Encourage breastfeeding on demand. </a:t>
            </a:r>
          </a:p>
          <a:p>
            <a:pPr marL="273050" indent="-342900">
              <a:spcBef>
                <a:spcPct val="100000"/>
              </a:spcBef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9.  Give no artificial teats or pacifiers (also called dummies or soothers) to breastfeeding infants. </a:t>
            </a:r>
          </a:p>
          <a:p>
            <a:pPr marL="273050" indent="-342900">
              <a:spcBef>
                <a:spcPct val="100000"/>
              </a:spcBef>
              <a:buClr>
                <a:schemeClr val="tx1"/>
              </a:buClr>
            </a:pPr>
            <a:r>
              <a:rPr lang="en-GB" dirty="0">
                <a:solidFill>
                  <a:srgbClr val="0070C0"/>
                </a:solidFill>
              </a:rPr>
              <a:t>10. Foster the establishment of breastfeeding support groups and refer mothers to them on discharge from the hospital or clinic. </a:t>
            </a:r>
          </a:p>
        </p:txBody>
      </p:sp>
    </p:spTree>
    <p:extLst>
      <p:ext uri="{BB962C8B-B14F-4D97-AF65-F5344CB8AC3E}">
        <p14:creationId xmlns:p14="http://schemas.microsoft.com/office/powerpoint/2010/main" val="357328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611560" y="252871"/>
            <a:ext cx="5400600" cy="6558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500" smtClean="0">
                <a:solidFill>
                  <a:srgbClr val="0070C0"/>
                </a:solidFill>
              </a:rPr>
              <a:t>Good position &amp; Attachment</a:t>
            </a:r>
            <a:endParaRPr lang="en-US" sz="2500" dirty="0">
              <a:solidFill>
                <a:srgbClr val="0070C0"/>
              </a:solidFill>
            </a:endParaRPr>
          </a:p>
        </p:txBody>
      </p:sp>
      <p:sp>
        <p:nvSpPr>
          <p:cNvPr id="3" name="Text Placeholder 10"/>
          <p:cNvSpPr txBox="1">
            <a:spLocks/>
          </p:cNvSpPr>
          <p:nvPr/>
        </p:nvSpPr>
        <p:spPr>
          <a:xfrm>
            <a:off x="362969" y="3704256"/>
            <a:ext cx="3560959" cy="21633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More areola visible above baby’s mouth than below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Baby’s mouth wide open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Lower lip turned outwards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Chin close to breast</a:t>
            </a:r>
          </a:p>
          <a:p>
            <a:pPr marL="285750" indent="-285750" fontAlgn="auto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Content Placeholder 11"/>
          <p:cNvSpPr txBox="1">
            <a:spLocks/>
          </p:cNvSpPr>
          <p:nvPr/>
        </p:nvSpPr>
        <p:spPr>
          <a:xfrm>
            <a:off x="509769" y="1221871"/>
            <a:ext cx="3558175" cy="155905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Baby head &amp; body in line 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Baby held close to mothers body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Baby whole body supported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70C0"/>
                </a:solidFill>
              </a:rPr>
              <a:t>Baby approaches breast nose to nipple.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3928" y="895501"/>
            <a:ext cx="3291840" cy="24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08" y="3771200"/>
            <a:ext cx="3383280" cy="215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5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803176"/>
          </a:xfrm>
        </p:spPr>
        <p:txBody>
          <a:bodyPr anchor="ctr">
            <a:normAutofit/>
          </a:bodyPr>
          <a:lstStyle/>
          <a:p>
            <a:r>
              <a:rPr lang="en-US" sz="2500" dirty="0" smtClean="0">
                <a:solidFill>
                  <a:srgbClr val="0070C0"/>
                </a:solidFill>
              </a:rPr>
              <a:t>Nutrition: Food Groups</a:t>
            </a:r>
            <a:endParaRPr lang="en-US" sz="25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062136"/>
              </p:ext>
            </p:extLst>
          </p:nvPr>
        </p:nvGraphicFramePr>
        <p:xfrm>
          <a:off x="609599" y="1410730"/>
          <a:ext cx="6096000" cy="3451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600868">
                <a:tc>
                  <a:txBody>
                    <a:bodyPr/>
                    <a:lstStyle/>
                    <a:p>
                      <a:r>
                        <a:rPr lang="en-US" dirty="0" smtClean="0"/>
                        <a:t>Staple Food:</a:t>
                      </a:r>
                    </a:p>
                    <a:p>
                      <a:r>
                        <a:rPr lang="en-US" sz="1600" b="0" dirty="0" smtClean="0"/>
                        <a:t>Wheat</a:t>
                      </a:r>
                    </a:p>
                    <a:p>
                      <a:r>
                        <a:rPr lang="en-US" sz="1600" b="0" dirty="0" smtClean="0"/>
                        <a:t>Rice</a:t>
                      </a:r>
                    </a:p>
                    <a:p>
                      <a:r>
                        <a:rPr lang="en-US" sz="1600" b="0" dirty="0" smtClean="0"/>
                        <a:t>Corn</a:t>
                      </a:r>
                    </a:p>
                    <a:p>
                      <a:r>
                        <a:rPr lang="en-US" sz="1600" b="0" dirty="0" smtClean="0"/>
                        <a:t>Millets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Protein:</a:t>
                      </a:r>
                    </a:p>
                    <a:p>
                      <a:r>
                        <a:rPr lang="en-US" b="0" dirty="0" smtClean="0">
                          <a:solidFill>
                            <a:srgbClr val="0070C0"/>
                          </a:solidFill>
                        </a:rPr>
                        <a:t>Meat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Fish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Egg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Bean</a:t>
                      </a:r>
                    </a:p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Minerals and Vitamins:</a:t>
                      </a:r>
                    </a:p>
                    <a:p>
                      <a:r>
                        <a:rPr lang="en-US" sz="1600" b="0" dirty="0" smtClean="0"/>
                        <a:t>Fruits</a:t>
                      </a:r>
                    </a:p>
                    <a:p>
                      <a:r>
                        <a:rPr lang="en-US" sz="1600" b="0" dirty="0" smtClean="0"/>
                        <a:t>Green leafs</a:t>
                      </a:r>
                    </a:p>
                    <a:p>
                      <a:r>
                        <a:rPr lang="en-US" sz="1600" b="0" dirty="0" smtClean="0"/>
                        <a:t>Vegetables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Calories: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Oils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Fat</a:t>
                      </a:r>
                    </a:p>
                    <a:p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Honey</a:t>
                      </a:r>
                      <a:endParaRPr lang="en-US" sz="16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439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43" y="3441955"/>
            <a:ext cx="1474264" cy="145321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4" y="3429000"/>
            <a:ext cx="1218905" cy="1537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743" y="3194914"/>
            <a:ext cx="1440160" cy="1719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34" y="3441955"/>
            <a:ext cx="1416789" cy="13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243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1027</Words>
  <Application>Microsoft Office PowerPoint</Application>
  <PresentationFormat>On-screen Show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BernhardMod BT</vt:lpstr>
      <vt:lpstr>Calibri</vt:lpstr>
      <vt:lpstr>Trebuchet MS</vt:lpstr>
      <vt:lpstr>Wingdings</vt:lpstr>
      <vt:lpstr>Wingdings 3</vt:lpstr>
      <vt:lpstr>Facet</vt:lpstr>
      <vt:lpstr>Infant and Young Child Feeding (IYCF)</vt:lpstr>
      <vt:lpstr>Infant and Young Child Feeding (IYCF)</vt:lpstr>
      <vt:lpstr>Global situation</vt:lpstr>
      <vt:lpstr>Malnutrition in Pakistan (NNS 2011) </vt:lpstr>
      <vt:lpstr>PowerPoint Presentation</vt:lpstr>
      <vt:lpstr>PowerPoint Presentation</vt:lpstr>
      <vt:lpstr>PowerPoint Presentation</vt:lpstr>
      <vt:lpstr>PowerPoint Presentation</vt:lpstr>
      <vt:lpstr>Nutrition: Food Groups</vt:lpstr>
      <vt:lpstr>Recommended Complementary Feeding Practices</vt:lpstr>
      <vt:lpstr>PowerPoint Presentation</vt:lpstr>
      <vt:lpstr>PowerPoint Presentation</vt:lpstr>
      <vt:lpstr>PowerPoint Presentation</vt:lpstr>
      <vt:lpstr>Thanks</vt:lpstr>
    </vt:vector>
  </TitlesOfParts>
  <Company>Save the Children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 What is IYCF</dc:title>
  <dc:creator>Abdul Rehman Pirzado MD</dc:creator>
  <cp:keywords>2013</cp:keywords>
  <cp:lastModifiedBy>Microsoft account</cp:lastModifiedBy>
  <cp:revision>37</cp:revision>
  <dcterms:created xsi:type="dcterms:W3CDTF">2011-04-01T09:31:23Z</dcterms:created>
  <dcterms:modified xsi:type="dcterms:W3CDTF">2023-04-08T02:27:49Z</dcterms:modified>
</cp:coreProperties>
</file>