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7"/>
  </p:notesMasterIdLst>
  <p:sldIdLst>
    <p:sldId id="257" r:id="rId4"/>
    <p:sldId id="256" r:id="rId5"/>
    <p:sldId id="258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2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2B8FE-AA40-498F-8BF3-E553C917964F}" type="datetimeFigureOut">
              <a:rPr kumimoji="1" lang="ja-JP" altLang="en-US" smtClean="0"/>
              <a:pPr/>
              <a:t>2017/11/28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EAAD3-9933-4EB8-97F5-41C188308A8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535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56546" indent="-29097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63917" indent="-23278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29484" indent="-23278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95050" indent="-23278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E6C1828-D29C-4454-AA43-244514A2036F}" type="slidenum">
              <a:rPr lang="en-US" altLang="ja-JP">
                <a:solidFill>
                  <a:srgbClr val="000000"/>
                </a:solidFill>
                <a:ea typeface="ＭＳ Ｐゴシック" panose="020B0600070205080204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973138"/>
            <a:ext cx="6680200" cy="3757612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330" y="4797376"/>
            <a:ext cx="5511505" cy="4508824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（６２３）</a:t>
            </a:r>
          </a:p>
        </p:txBody>
      </p:sp>
    </p:spTree>
    <p:extLst>
      <p:ext uri="{BB962C8B-B14F-4D97-AF65-F5344CB8AC3E}">
        <p14:creationId xmlns:p14="http://schemas.microsoft.com/office/powerpoint/2010/main" xmlns="" val="130637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D9B67E59-E30E-485A-9EEF-43136BD708A3}" type="slidenum">
              <a:rPr lang="en-US" altLang="ja-JP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54063"/>
            <a:ext cx="6573837" cy="3698875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5025"/>
            <a:ext cx="4938712" cy="4441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Verdana" panose="020B060403050404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70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2A3-87CA-46B4-997B-A83B0717563A}" type="datetimeFigureOut">
              <a:rPr kumimoji="1" lang="ja-JP" altLang="en-US" smtClean="0"/>
              <a:pPr/>
              <a:t>2017/11/28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58C-EBE9-4315-8A75-49FC9D9E2F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5090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2A3-87CA-46B4-997B-A83B0717563A}" type="datetimeFigureOut">
              <a:rPr kumimoji="1" lang="ja-JP" altLang="en-US" smtClean="0"/>
              <a:pPr/>
              <a:t>2017/11/28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58C-EBE9-4315-8A75-49FC9D9E2F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5369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2A3-87CA-46B4-997B-A83B0717563A}" type="datetimeFigureOut">
              <a:rPr kumimoji="1" lang="ja-JP" altLang="en-US" smtClean="0"/>
              <a:pPr/>
              <a:t>2017/11/28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58C-EBE9-4315-8A75-49FC9D9E2F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34629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05137-BBCC-40E2-BF0C-FDF78ED42A5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841595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5CDA4-8399-4D0F-B427-F7E686ABFA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981809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09263-B8C5-4913-A37F-6473A7200AA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12961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155D2-D5D3-4EA6-958C-7AEBD9FFE18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663862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081E5-FBEE-4495-9800-1844E0EF35E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25821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139B1-E488-46E2-8E1D-7D4B9806798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809697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6CFBA-6A15-48FD-A971-05EB4BC0000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38102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ACB19-D15A-4DC7-A464-4ABD6BACCF1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21343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2A3-87CA-46B4-997B-A83B0717563A}" type="datetimeFigureOut">
              <a:rPr kumimoji="1" lang="ja-JP" altLang="en-US" smtClean="0"/>
              <a:pPr/>
              <a:t>2017/11/28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58C-EBE9-4315-8A75-49FC9D9E2F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01481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473FC-868F-411D-A95F-4C66C9CDB16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98736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85DC3-D89B-4FFA-B324-CCF5ADB3D7B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038300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962D7-A42B-45E2-9094-623A0830FD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886993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EE14B-361B-4679-8051-7764A06FA70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241811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216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9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216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4539F9-5D3A-4646-9B0F-0E4D468762C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089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E86B-F741-49D6-84E2-5D68123E917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444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B0699-B008-4B92-B432-AADA85703BA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678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C5A61-2EF2-4B22-A6DA-CBA186DB4B9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684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21D32-0721-4FD0-B4C4-4A449176348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056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F6D17-8BFC-48A1-8B2A-58762E54E51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16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2A3-87CA-46B4-997B-A83B0717563A}" type="datetimeFigureOut">
              <a:rPr kumimoji="1" lang="ja-JP" altLang="en-US" smtClean="0"/>
              <a:pPr/>
              <a:t>2017/11/28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58C-EBE9-4315-8A75-49FC9D9E2F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06632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D2F86-6C70-4F16-9671-E24BEF1D4EC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371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5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C818-C21C-440A-A528-632A6403E09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336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FDF6-E132-4CF6-A15D-78D205CC0A5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139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14A0-0EB3-4AE9-9B18-304B5666D96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241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AE82-29F6-455C-BC27-4F3AAE0723F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60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2A3-87CA-46B4-997B-A83B0717563A}" type="datetimeFigureOut">
              <a:rPr kumimoji="1" lang="ja-JP" altLang="en-US" smtClean="0"/>
              <a:pPr/>
              <a:t>2017/11/28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58C-EBE9-4315-8A75-49FC9D9E2F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2764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2A3-87CA-46B4-997B-A83B0717563A}" type="datetimeFigureOut">
              <a:rPr kumimoji="1" lang="ja-JP" altLang="en-US" smtClean="0"/>
              <a:pPr/>
              <a:t>2017/11/28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58C-EBE9-4315-8A75-49FC9D9E2F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8443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2A3-87CA-46B4-997B-A83B0717563A}" type="datetimeFigureOut">
              <a:rPr kumimoji="1" lang="ja-JP" altLang="en-US" smtClean="0"/>
              <a:pPr/>
              <a:t>2017/11/28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58C-EBE9-4315-8A75-49FC9D9E2F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1374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2A3-87CA-46B4-997B-A83B0717563A}" type="datetimeFigureOut">
              <a:rPr kumimoji="1" lang="ja-JP" altLang="en-US" smtClean="0"/>
              <a:pPr/>
              <a:t>2017/11/28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58C-EBE9-4315-8A75-49FC9D9E2F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9337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2A3-87CA-46B4-997B-A83B0717563A}" type="datetimeFigureOut">
              <a:rPr kumimoji="1" lang="ja-JP" altLang="en-US" smtClean="0"/>
              <a:pPr/>
              <a:t>2017/11/28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58C-EBE9-4315-8A75-49FC9D9E2F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11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2A3-87CA-46B4-997B-A83B0717563A}" type="datetimeFigureOut">
              <a:rPr kumimoji="1" lang="ja-JP" altLang="en-US" smtClean="0"/>
              <a:pPr/>
              <a:t>2017/11/28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458C-EBE9-4315-8A75-49FC9D9E2F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9404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DE2A3-87CA-46B4-997B-A83B0717563A}" type="datetimeFigureOut">
              <a:rPr kumimoji="1" lang="ja-JP" altLang="en-US" smtClean="0"/>
              <a:pPr/>
              <a:t>2017/11/28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7458C-EBE9-4315-8A75-49FC9D9E2F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6913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433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8B608-7311-4F9D-891A-1242BCD8127F}" type="datetimeFigureOut">
              <a:rPr lang="ja-JP" altLang="en-US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2017/11/28</a:t>
            </a:fld>
            <a:endParaRPr lang="ja-JP" altLang="en-US">
              <a:latin typeface="Arial Narrow" panose="020B0606020202030204" pitchFamily="34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latin typeface="Arial Narrow" panose="020B0606020202030204" pitchFamily="34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E517F6-48B9-4985-9A6C-FD2A1B919433}" type="slidenum">
              <a:rPr lang="ja-JP" altLang="en-US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0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2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52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52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8F054-9A89-4669-84B3-37982E3DA382}" type="slidenum">
              <a:rPr lang="en-US" altLang="ja-JP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1179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4"/>
          <p:cNvSpPr>
            <a:spLocks noChangeArrowheads="1"/>
          </p:cNvSpPr>
          <p:nvPr/>
        </p:nvSpPr>
        <p:spPr bwMode="auto">
          <a:xfrm>
            <a:off x="6627814" y="3542526"/>
            <a:ext cx="65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sz="36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8484" name="Text Box 12"/>
          <p:cNvSpPr txBox="1">
            <a:spLocks noChangeArrowheads="1"/>
          </p:cNvSpPr>
          <p:nvPr/>
        </p:nvSpPr>
        <p:spPr bwMode="auto">
          <a:xfrm>
            <a:off x="5175251" y="6858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1800" b="1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公衆衛生大学院</a:t>
            </a:r>
            <a:endParaRPr lang="en-US" altLang="ja-JP" sz="1800" b="1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8485" name="グループ化 25"/>
          <p:cNvGrpSpPr>
            <a:grpSpLocks/>
          </p:cNvGrpSpPr>
          <p:nvPr/>
        </p:nvGrpSpPr>
        <p:grpSpPr bwMode="auto">
          <a:xfrm>
            <a:off x="5127502" y="1095376"/>
            <a:ext cx="1832595" cy="1611115"/>
            <a:chOff x="6670551" y="1228725"/>
            <a:chExt cx="1832595" cy="1611115"/>
          </a:xfrm>
        </p:grpSpPr>
        <p:pic>
          <p:nvPicPr>
            <p:cNvPr id="148508" name="Picture 13" descr="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463" y="1228725"/>
              <a:ext cx="1122362" cy="148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09" name="Text Box 14"/>
            <p:cNvSpPr txBox="1">
              <a:spLocks noChangeArrowheads="1"/>
            </p:cNvSpPr>
            <p:nvPr/>
          </p:nvSpPr>
          <p:spPr bwMode="auto">
            <a:xfrm>
              <a:off x="6670551" y="2532063"/>
              <a:ext cx="183259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ja-JP" sz="14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Ronald E </a:t>
              </a:r>
              <a:r>
                <a:rPr lang="en-US" altLang="ja-JP" sz="1400" b="1" dirty="0" err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LaPorte</a:t>
              </a:r>
              <a:endPara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484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9726" y="2501901"/>
            <a:ext cx="14382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23950"/>
            <a:ext cx="3181350" cy="363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48488" name="グループ化 28"/>
          <p:cNvGrpSpPr>
            <a:grpSpLocks/>
          </p:cNvGrpSpPr>
          <p:nvPr/>
        </p:nvGrpSpPr>
        <p:grpSpPr bwMode="auto">
          <a:xfrm>
            <a:off x="1981200" y="3757614"/>
            <a:ext cx="4229100" cy="3614737"/>
            <a:chOff x="457153" y="3757613"/>
            <a:chExt cx="4229147" cy="3614737"/>
          </a:xfrm>
        </p:grpSpPr>
        <p:pic>
          <p:nvPicPr>
            <p:cNvPr id="148506" name="Picture 3" descr="Phot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53" y="3757613"/>
              <a:ext cx="4143421" cy="2776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507" name="正方形/長方形 22"/>
            <p:cNvSpPr>
              <a:spLocks noChangeArrowheads="1"/>
            </p:cNvSpPr>
            <p:nvPr/>
          </p:nvSpPr>
          <p:spPr bwMode="auto">
            <a:xfrm>
              <a:off x="3514726" y="4429126"/>
              <a:ext cx="1171574" cy="2943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ja-JP" altLang="en-US" sz="360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48489" name="Text Box 12"/>
          <p:cNvSpPr txBox="1">
            <a:spLocks noChangeArrowheads="1"/>
          </p:cNvSpPr>
          <p:nvPr/>
        </p:nvSpPr>
        <p:spPr bwMode="auto">
          <a:xfrm>
            <a:off x="2356461" y="666750"/>
            <a:ext cx="2467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18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ピッツバーグ大学小児科</a:t>
            </a:r>
            <a:endParaRPr lang="en-US" altLang="ja-JP" sz="18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1666876" y="3629026"/>
            <a:ext cx="9001125" cy="862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Dorothy J Becker   Allan L </a:t>
            </a:r>
            <a:r>
              <a:rPr lang="en-US" altLang="ja-JP" sz="16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Drash</a:t>
            </a:r>
            <a:endParaRPr lang="en-US" altLang="ja-JP" sz="16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ja-JP" sz="16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ja-JP" sz="18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491" name="テキスト ボックス 26"/>
          <p:cNvSpPr txBox="1">
            <a:spLocks noChangeArrowheads="1"/>
          </p:cNvSpPr>
          <p:nvPr/>
        </p:nvSpPr>
        <p:spPr bwMode="auto">
          <a:xfrm>
            <a:off x="2771776" y="6510338"/>
            <a:ext cx="2334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Linda  </a:t>
            </a:r>
            <a:r>
              <a:rPr lang="en-US" altLang="ja-JP" sz="16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Siminerio</a:t>
            </a:r>
            <a:r>
              <a:rPr lang="en-US" altLang="ja-JP" sz="1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RN</a:t>
            </a:r>
            <a:endParaRPr lang="ja-JP" altLang="en-US" sz="1600" b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2005718" y="4114801"/>
            <a:ext cx="29402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18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ピッツバーグ小児病院の</a:t>
            </a:r>
            <a:r>
              <a:rPr lang="en-US" altLang="ja-JP" sz="18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rPr>
              <a:t>CDE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ja-JP" sz="18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8493" name="Picture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0351" y="600075"/>
            <a:ext cx="1363663" cy="1943100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8494" name="グループ化 27"/>
          <p:cNvGrpSpPr>
            <a:grpSpLocks/>
          </p:cNvGrpSpPr>
          <p:nvPr/>
        </p:nvGrpSpPr>
        <p:grpSpPr bwMode="auto">
          <a:xfrm>
            <a:off x="6875711" y="1970089"/>
            <a:ext cx="2438400" cy="1952625"/>
            <a:chOff x="5105362" y="4133850"/>
            <a:chExt cx="2132913" cy="1352550"/>
          </a:xfrm>
        </p:grpSpPr>
        <p:pic>
          <p:nvPicPr>
            <p:cNvPr id="148503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362" y="4133850"/>
              <a:ext cx="2132913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04" name="正方形/長方形 25"/>
            <p:cNvSpPr>
              <a:spLocks noChangeArrowheads="1"/>
            </p:cNvSpPr>
            <p:nvPr/>
          </p:nvSpPr>
          <p:spPr bwMode="auto">
            <a:xfrm>
              <a:off x="5343525" y="4895850"/>
              <a:ext cx="752475" cy="466725"/>
            </a:xfrm>
            <a:prstGeom prst="rect">
              <a:avLst/>
            </a:prstGeom>
            <a:noFill/>
            <a:ln w="12700" algn="ctr">
              <a:solidFill>
                <a:srgbClr val="D25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ja-JP" altLang="en-US" sz="360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8505" name="正方形/長方形 26"/>
            <p:cNvSpPr>
              <a:spLocks noChangeArrowheads="1"/>
            </p:cNvSpPr>
            <p:nvPr/>
          </p:nvSpPr>
          <p:spPr bwMode="auto">
            <a:xfrm>
              <a:off x="6248400" y="4257675"/>
              <a:ext cx="752475" cy="790575"/>
            </a:xfrm>
            <a:prstGeom prst="rect">
              <a:avLst/>
            </a:prstGeom>
            <a:noFill/>
            <a:ln w="12700" algn="ctr">
              <a:solidFill>
                <a:srgbClr val="D25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ja-JP" altLang="en-US" sz="360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0" name="正方形/長方形 29"/>
          <p:cNvSpPr/>
          <p:nvPr/>
        </p:nvSpPr>
        <p:spPr>
          <a:xfrm>
            <a:off x="1971675" y="4476751"/>
            <a:ext cx="3067050" cy="20669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360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962151" y="1114426"/>
            <a:ext cx="3209925" cy="25241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3600">
              <a:solidFill>
                <a:prstClr val="white"/>
              </a:solidFill>
            </a:endParaRPr>
          </a:p>
        </p:txBody>
      </p:sp>
      <p:grpSp>
        <p:nvGrpSpPr>
          <p:cNvPr id="148497" name="グループ化 28"/>
          <p:cNvGrpSpPr>
            <a:grpSpLocks/>
          </p:cNvGrpSpPr>
          <p:nvPr/>
        </p:nvGrpSpPr>
        <p:grpSpPr bwMode="auto">
          <a:xfrm>
            <a:off x="5590413" y="4132848"/>
            <a:ext cx="4728914" cy="2716045"/>
            <a:chOff x="4019550" y="4181475"/>
            <a:chExt cx="4886325" cy="2987675"/>
          </a:xfrm>
        </p:grpSpPr>
        <p:pic>
          <p:nvPicPr>
            <p:cNvPr id="148501" name="Picture 4" descr="0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203700"/>
              <a:ext cx="4800600" cy="2965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正方形/長方形 27"/>
            <p:cNvSpPr/>
            <p:nvPr/>
          </p:nvSpPr>
          <p:spPr>
            <a:xfrm>
              <a:off x="4019550" y="4181475"/>
              <a:ext cx="4886325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600">
                <a:solidFill>
                  <a:prstClr val="white"/>
                </a:solidFill>
              </a:endParaRPr>
            </a:p>
          </p:txBody>
        </p:sp>
      </p:grpSp>
      <p:grpSp>
        <p:nvGrpSpPr>
          <p:cNvPr id="148498" name="グループ化 24"/>
          <p:cNvGrpSpPr>
            <a:grpSpLocks/>
          </p:cNvGrpSpPr>
          <p:nvPr/>
        </p:nvGrpSpPr>
        <p:grpSpPr bwMode="auto">
          <a:xfrm>
            <a:off x="5159897" y="2714626"/>
            <a:ext cx="1964621" cy="1722487"/>
            <a:chOff x="5036071" y="1085850"/>
            <a:chExt cx="1964621" cy="1722487"/>
          </a:xfrm>
        </p:grpSpPr>
        <p:pic>
          <p:nvPicPr>
            <p:cNvPr id="148499" name="Picture 15" descr="0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25" y="1085850"/>
              <a:ext cx="1101725" cy="146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00" name="Text Box 16"/>
            <p:cNvSpPr txBox="1">
              <a:spLocks noChangeArrowheads="1"/>
            </p:cNvSpPr>
            <p:nvPr/>
          </p:nvSpPr>
          <p:spPr bwMode="auto">
            <a:xfrm>
              <a:off x="5036071" y="2500560"/>
              <a:ext cx="196462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ja-JP" sz="14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Trevor J Orchard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326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91" b="3156"/>
          <a:stretch>
            <a:fillRect/>
          </a:stretch>
        </p:blipFill>
        <p:spPr bwMode="auto">
          <a:xfrm>
            <a:off x="2124869" y="357981"/>
            <a:ext cx="7942262" cy="4071938"/>
          </a:xfrm>
          <a:prstGeom prst="rect">
            <a:avLst/>
          </a:prstGeom>
          <a:noFill/>
          <a:ln w="9525">
            <a:solidFill>
              <a:srgbClr val="D255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4498181" y="493326"/>
            <a:ext cx="3195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FFCC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b="0" dirty="0" smtClean="0">
                <a:solidFill>
                  <a:srgbClr val="FFFFFF"/>
                </a:solidFill>
                <a:latin typeface="Verdana" pitchFamily="34" charset="0"/>
                <a:ea typeface="HGPｺﾞｼｯｸE" pitchFamily="50" charset="-128"/>
              </a:rPr>
              <a:t>Prof. </a:t>
            </a:r>
            <a:r>
              <a:rPr kumimoji="0" lang="ja-JP" altLang="en-US" sz="1400" b="0" dirty="0" smtClean="0">
                <a:solidFill>
                  <a:srgbClr val="FFFFFF"/>
                </a:solidFill>
                <a:latin typeface="Verdana" pitchFamily="34" charset="0"/>
                <a:ea typeface="HGPｺﾞｼｯｸE" pitchFamily="50" charset="-128"/>
              </a:rPr>
              <a:t>Ｊａｎ ＆ </a:t>
            </a:r>
            <a:r>
              <a:rPr kumimoji="0" lang="en-US" altLang="ja-JP" sz="1400" b="0" dirty="0" smtClean="0">
                <a:solidFill>
                  <a:srgbClr val="FFFFFF"/>
                </a:solidFill>
                <a:latin typeface="Verdana" pitchFamily="34" charset="0"/>
                <a:ea typeface="HGPｺﾞｼｯｸE" pitchFamily="50" charset="-128"/>
              </a:rPr>
              <a:t>Ron LaPorte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0" dirty="0" smtClean="0">
                <a:solidFill>
                  <a:srgbClr val="FFFFFF"/>
                </a:solidFill>
                <a:latin typeface="Verdana" pitchFamily="34" charset="0"/>
                <a:ea typeface="HGPｺﾞｼｯｸE" pitchFamily="50" charset="-128"/>
              </a:rPr>
              <a:t>（ピッツバーグ大学公衆衛生大学院）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524000" y="4383573"/>
            <a:ext cx="1220207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smtClean="0">
                <a:latin typeface="Verdana" pitchFamily="34" charset="0"/>
              </a:rPr>
              <a:t>198</a:t>
            </a:r>
            <a:r>
              <a:rPr lang="en-US" altLang="ja-JP" sz="1400" dirty="0">
                <a:latin typeface="Verdana" pitchFamily="34" charset="0"/>
              </a:rPr>
              <a:t>3</a:t>
            </a:r>
            <a:r>
              <a:rPr lang="en-US" altLang="ja-JP" sz="1400" dirty="0" smtClean="0">
                <a:latin typeface="Verdana" pitchFamily="34" charset="0"/>
              </a:rPr>
              <a:t>-86</a:t>
            </a:r>
            <a:r>
              <a:rPr lang="ja-JP" altLang="en-US" sz="1400" dirty="0" smtClean="0">
                <a:latin typeface="Verdana" pitchFamily="34" charset="0"/>
              </a:rPr>
              <a:t>年</a:t>
            </a: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2521929" y="4691350"/>
            <a:ext cx="6718124" cy="20313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D255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1986</a:t>
            </a:r>
            <a:r>
              <a:rPr lang="ja-JP" altLang="en-US" sz="1400" b="0" dirty="0" smtClean="0">
                <a:solidFill>
                  <a:srgbClr val="000000"/>
                </a:solidFill>
              </a:rPr>
              <a:t>－</a:t>
            </a: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1994</a:t>
            </a: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年　米国 </a:t>
            </a: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NIH</a:t>
            </a: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　</a:t>
            </a: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1RO1AM 35905-01A1, 2R0IDK 35905-05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　　　　　　　　　　　　</a:t>
            </a: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Epidemiology of IDDM Mortality in Four Countries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1991</a:t>
            </a: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－</a:t>
            </a: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1997</a:t>
            </a: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年</a:t>
            </a:r>
            <a:r>
              <a:rPr lang="ja-JP" altLang="en-US" sz="1400" dirty="0" smtClean="0">
                <a:solidFill>
                  <a:srgbClr val="000000"/>
                </a:solidFill>
                <a:latin typeface="Verdana" pitchFamily="34" charset="0"/>
              </a:rPr>
              <a:t>　</a:t>
            </a: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厚生省　長期慢性疾患研究事業糖尿病の予防・疫学に関する研究　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1998</a:t>
            </a:r>
            <a:r>
              <a:rPr lang="ja-JP" altLang="en-US" sz="1400" b="0" dirty="0">
                <a:solidFill>
                  <a:srgbClr val="000000"/>
                </a:solidFill>
                <a:latin typeface="Verdana" pitchFamily="34" charset="0"/>
              </a:rPr>
              <a:t>－</a:t>
            </a:r>
            <a:r>
              <a:rPr lang="en-US" altLang="ja-JP" sz="1400" b="0" dirty="0">
                <a:solidFill>
                  <a:srgbClr val="000000"/>
                </a:solidFill>
                <a:latin typeface="Verdana" pitchFamily="34" charset="0"/>
              </a:rPr>
              <a:t>2000</a:t>
            </a:r>
            <a:r>
              <a:rPr lang="ja-JP" altLang="en-US" sz="1400" b="0" dirty="0">
                <a:solidFill>
                  <a:srgbClr val="000000"/>
                </a:solidFill>
                <a:latin typeface="Verdana" pitchFamily="34" charset="0"/>
              </a:rPr>
              <a:t>年</a:t>
            </a: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　厚生省　子ども家庭総合研究事業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　　　　　　　　　　　　糖尿病（インスリン依存型糖尿病）の予後に関する疫学研究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2001</a:t>
            </a: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－</a:t>
            </a: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2003</a:t>
            </a: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年　厚生労働省　子ども家庭総合研究事業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　　　　</a:t>
            </a: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	</a:t>
            </a: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　　　　糖尿病および生活習慣病をもつ子どもの</a:t>
            </a: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QOL</a:t>
            </a: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改善のための研究　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2004</a:t>
            </a: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－</a:t>
            </a: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2006</a:t>
            </a: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年　文部科学省　科学研究事業　若手研究（</a:t>
            </a: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B)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　　　　　　　　　　　　小児</a:t>
            </a:r>
            <a:r>
              <a:rPr lang="en-US" altLang="ja-JP" sz="1400" b="0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ja-JP" altLang="en-US" sz="1400" b="0" dirty="0" smtClean="0">
                <a:solidFill>
                  <a:srgbClr val="000000"/>
                </a:solidFill>
                <a:latin typeface="Verdana" pitchFamily="34" charset="0"/>
              </a:rPr>
              <a:t>型糖尿病の家族歴とその合併症への影響に関する研究　</a:t>
            </a:r>
          </a:p>
        </p:txBody>
      </p:sp>
    </p:spTree>
    <p:extLst>
      <p:ext uri="{BB962C8B-B14F-4D97-AF65-F5344CB8AC3E}">
        <p14:creationId xmlns:p14="http://schemas.microsoft.com/office/powerpoint/2010/main" xmlns="" val="265171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2"/>
          <p:cNvGrpSpPr>
            <a:grpSpLocks/>
          </p:cNvGrpSpPr>
          <p:nvPr/>
        </p:nvGrpSpPr>
        <p:grpSpPr bwMode="auto">
          <a:xfrm>
            <a:off x="1524000" y="857251"/>
            <a:ext cx="9137650" cy="1241425"/>
            <a:chOff x="0" y="0"/>
            <a:chExt cx="5756" cy="782"/>
          </a:xfrm>
        </p:grpSpPr>
        <p:pic>
          <p:nvPicPr>
            <p:cNvPr id="147467" name="Picture 3" descr="IDF/WPR ASIA-PACIFIC DIABETES EPIDEMIOLOGY &amp; EDUCATION TRAINING COURSE 20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97" cy="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68" name="Picture 4" descr="header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" y="0"/>
              <a:ext cx="1662" cy="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7459" name="Rectangle 5"/>
          <p:cNvSpPr>
            <a:spLocks noChangeArrowheads="1"/>
          </p:cNvSpPr>
          <p:nvPr/>
        </p:nvSpPr>
        <p:spPr bwMode="auto">
          <a:xfrm>
            <a:off x="3403601" y="2327275"/>
            <a:ext cx="2105025" cy="40005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ja-JP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22694" name="Text Box 6"/>
          <p:cNvSpPr txBox="1">
            <a:spLocks noChangeArrowheads="1"/>
          </p:cNvSpPr>
          <p:nvPr/>
        </p:nvSpPr>
        <p:spPr bwMode="auto">
          <a:xfrm>
            <a:off x="1809750" y="2301875"/>
            <a:ext cx="8623300" cy="98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ja-JP" b="1" dirty="0">
                <a:solidFill>
                  <a:srgbClr val="D25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History of Diabetes Epidemiology Training Course in Western Pacific Region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AU" altLang="ja-JP" sz="800" b="1" dirty="0">
              <a:solidFill>
                <a:srgbClr val="D255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ja-JP" sz="1600" dirty="0">
                <a:solidFill>
                  <a:srgbClr val="D25500"/>
                </a:solidFill>
              </a:rPr>
              <a:t>1991</a:t>
            </a:r>
            <a:r>
              <a:rPr lang="ja-JP" altLang="en-US" sz="1600" dirty="0">
                <a:solidFill>
                  <a:srgbClr val="333333"/>
                </a:solidFill>
              </a:rPr>
              <a:t>　</a:t>
            </a:r>
            <a:r>
              <a:rPr lang="en-AU" altLang="ja-JP" sz="1600" dirty="0">
                <a:solidFill>
                  <a:srgbClr val="333333"/>
                </a:solidFill>
              </a:rPr>
              <a:t>The 1</a:t>
            </a:r>
            <a:r>
              <a:rPr lang="en-AU" altLang="ja-JP" sz="1600" baseline="30000" dirty="0">
                <a:solidFill>
                  <a:srgbClr val="333333"/>
                </a:solidFill>
              </a:rPr>
              <a:t>st</a:t>
            </a:r>
            <a:r>
              <a:rPr lang="en-AU" altLang="ja-JP" sz="1600" dirty="0">
                <a:solidFill>
                  <a:srgbClr val="333333"/>
                </a:solidFill>
              </a:rPr>
              <a:t> Japan-US Diabetes Epidemiology Training Course, Japan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ja-JP" sz="1600" dirty="0">
                <a:solidFill>
                  <a:srgbClr val="D25500"/>
                </a:solidFill>
              </a:rPr>
              <a:t>1995</a:t>
            </a:r>
            <a:r>
              <a:rPr lang="ja-JP" altLang="en-US" sz="1600" dirty="0">
                <a:solidFill>
                  <a:srgbClr val="333333"/>
                </a:solidFill>
              </a:rPr>
              <a:t>　</a:t>
            </a:r>
            <a:r>
              <a:rPr lang="en-AU" altLang="ja-JP" sz="1600" dirty="0">
                <a:solidFill>
                  <a:srgbClr val="333333"/>
                </a:solidFill>
              </a:rPr>
              <a:t>Hawaii, </a:t>
            </a:r>
            <a:r>
              <a:rPr lang="en-AU" altLang="ja-JP" sz="1600" dirty="0">
                <a:solidFill>
                  <a:srgbClr val="D25500"/>
                </a:solidFill>
              </a:rPr>
              <a:t>1998</a:t>
            </a:r>
            <a:r>
              <a:rPr lang="en-AU" altLang="ja-JP" sz="1600" dirty="0">
                <a:solidFill>
                  <a:srgbClr val="333333"/>
                </a:solidFill>
              </a:rPr>
              <a:t>  Seoul</a:t>
            </a:r>
            <a:r>
              <a:rPr lang="en-US" altLang="ja-JP" sz="1600" dirty="0">
                <a:solidFill>
                  <a:srgbClr val="333333"/>
                </a:solidFill>
              </a:rPr>
              <a:t>,  </a:t>
            </a:r>
            <a:r>
              <a:rPr lang="en-AU" altLang="ja-JP" sz="1600" dirty="0">
                <a:solidFill>
                  <a:srgbClr val="D25500"/>
                </a:solidFill>
              </a:rPr>
              <a:t>2001</a:t>
            </a:r>
            <a:r>
              <a:rPr lang="en-AU" altLang="ja-JP" sz="1600" dirty="0">
                <a:solidFill>
                  <a:srgbClr val="333333"/>
                </a:solidFill>
              </a:rPr>
              <a:t> Hong Kong,  </a:t>
            </a:r>
            <a:r>
              <a:rPr lang="en-AU" altLang="ja-JP" sz="1600" dirty="0">
                <a:solidFill>
                  <a:srgbClr val="D25500"/>
                </a:solidFill>
              </a:rPr>
              <a:t>2004</a:t>
            </a:r>
            <a:r>
              <a:rPr lang="ja-JP" altLang="en-US" sz="1600" dirty="0">
                <a:solidFill>
                  <a:srgbClr val="D25500"/>
                </a:solidFill>
              </a:rPr>
              <a:t>　</a:t>
            </a:r>
            <a:r>
              <a:rPr lang="en-AU" altLang="ja-JP" sz="1600" dirty="0">
                <a:solidFill>
                  <a:srgbClr val="333333"/>
                </a:solidFill>
              </a:rPr>
              <a:t>Sydney,  </a:t>
            </a:r>
            <a:r>
              <a:rPr lang="en-AU" altLang="ja-JP" sz="1600" dirty="0">
                <a:solidFill>
                  <a:srgbClr val="D25500"/>
                </a:solidFill>
              </a:rPr>
              <a:t>2008</a:t>
            </a:r>
            <a:r>
              <a:rPr lang="en-AU" altLang="ja-JP" sz="1600" dirty="0">
                <a:solidFill>
                  <a:srgbClr val="333333"/>
                </a:solidFill>
              </a:rPr>
              <a:t>  Tokyo</a:t>
            </a:r>
            <a:r>
              <a:rPr lang="en-AU" altLang="ja-JP" sz="16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47461" name="Text Box 7"/>
          <p:cNvSpPr txBox="1">
            <a:spLocks noChangeArrowheads="1"/>
          </p:cNvSpPr>
          <p:nvPr/>
        </p:nvSpPr>
        <p:spPr bwMode="auto">
          <a:xfrm>
            <a:off x="7689851" y="5135564"/>
            <a:ext cx="11144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 b="1">
                <a:solidFill>
                  <a:srgbClr val="FFFFFF"/>
                </a:solidFill>
                <a:latin typeface="Arial" panose="020B0604020202020204" pitchFamily="34" charset="0"/>
              </a:rPr>
              <a:t>集合写真</a:t>
            </a:r>
          </a:p>
        </p:txBody>
      </p:sp>
      <p:sp>
        <p:nvSpPr>
          <p:cNvPr id="147462" name="Text Box 8"/>
          <p:cNvSpPr txBox="1">
            <a:spLocks noChangeArrowheads="1"/>
          </p:cNvSpPr>
          <p:nvPr/>
        </p:nvSpPr>
        <p:spPr bwMode="auto">
          <a:xfrm>
            <a:off x="5794376" y="6453188"/>
            <a:ext cx="42259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333333"/>
                </a:solidFill>
                <a:latin typeface="Arial" panose="020B0604020202020204" pitchFamily="34" charset="0"/>
              </a:rPr>
              <a:t>Dr. Peter Bennett, the faculties and members (Tokyo, 2008)</a:t>
            </a:r>
          </a:p>
        </p:txBody>
      </p:sp>
      <p:pic>
        <p:nvPicPr>
          <p:cNvPr id="147463" name="Picture 9" descr="図1_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2714" y="3357564"/>
            <a:ext cx="5432425" cy="3030537"/>
          </a:xfrm>
          <a:prstGeom prst="rect">
            <a:avLst/>
          </a:prstGeom>
          <a:noFill/>
          <a:ln w="9525" algn="ctr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746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0" y="3357564"/>
            <a:ext cx="3455988" cy="2605087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7465" name="Text Box 11"/>
          <p:cNvSpPr txBox="1">
            <a:spLocks noChangeArrowheads="1"/>
          </p:cNvSpPr>
          <p:nvPr/>
        </p:nvSpPr>
        <p:spPr bwMode="auto">
          <a:xfrm>
            <a:off x="1581151" y="5589589"/>
            <a:ext cx="3578225" cy="6826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333333"/>
                </a:solidFill>
                <a:latin typeface="Arial" panose="020B0604020202020204" pitchFamily="34" charset="0"/>
              </a:rPr>
              <a:t>Drs. Iwamoto, Matsuda, Tajima, </a:t>
            </a:r>
            <a:r>
              <a:rPr lang="en-US" altLang="ja-JP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Wil</a:t>
            </a:r>
            <a:r>
              <a:rPr lang="en-US" altLang="ja-JP" sz="1200" dirty="0">
                <a:solidFill>
                  <a:srgbClr val="333333"/>
                </a:solidFill>
                <a:latin typeface="Arial" panose="020B0604020202020204" pitchFamily="34" charset="0"/>
              </a:rPr>
              <a:t>, Ron, </a:t>
            </a:r>
            <a:r>
              <a:rPr lang="en-US" altLang="ja-JP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Kuzuya</a:t>
            </a:r>
            <a:r>
              <a:rPr lang="en-US" altLang="ja-JP" sz="1200" dirty="0">
                <a:solidFill>
                  <a:srgbClr val="333333"/>
                </a:solidFill>
                <a:latin typeface="Arial" panose="020B0604020202020204" pitchFamily="34" charset="0"/>
              </a:rPr>
              <a:t>, Kanazawa, Matsushima at the Council Meeting of the 1</a:t>
            </a:r>
            <a:r>
              <a:rPr lang="en-US" altLang="ja-JP" sz="12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st</a:t>
            </a:r>
            <a:r>
              <a:rPr lang="en-US" altLang="ja-JP" sz="1200" dirty="0">
                <a:solidFill>
                  <a:srgbClr val="333333"/>
                </a:solidFill>
                <a:latin typeface="Arial" panose="020B0604020202020204" pitchFamily="34" charset="0"/>
              </a:rPr>
              <a:t> Japan-US Diabetes Epidemiology Training Course (Tokyo, 1990) 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524000" y="1"/>
            <a:ext cx="9144000" cy="765175"/>
          </a:xfrm>
          <a:prstGeom prst="rect">
            <a:avLst/>
          </a:prstGeom>
          <a:solidFill>
            <a:srgbClr val="15447D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IDF WPR </a:t>
            </a:r>
            <a:r>
              <a:rPr lang="ja-JP" alt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における糖尿病疫学の教育</a:t>
            </a:r>
            <a:endParaRPr lang="ja-JP" altLang="en-US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8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ean">
  <a:themeElements>
    <a:clrScheme name="1_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D255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D255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155</Words>
  <Application>Microsoft Office PowerPoint</Application>
  <PresentationFormat>Custom</PresentationFormat>
  <Paragraphs>30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テーマ</vt:lpstr>
      <vt:lpstr>4_Office テーマ</vt:lpstr>
      <vt:lpstr>2_Ocean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yoko</dc:creator>
  <cp:lastModifiedBy>Evgueni Choubnikov</cp:lastModifiedBy>
  <cp:revision>2</cp:revision>
  <dcterms:created xsi:type="dcterms:W3CDTF">2017-11-19T05:18:56Z</dcterms:created>
  <dcterms:modified xsi:type="dcterms:W3CDTF">2017-11-28T07:21:47Z</dcterms:modified>
</cp:coreProperties>
</file>