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0" r:id="rId25"/>
    <p:sldId id="282" r:id="rId26"/>
    <p:sldId id="295" r:id="rId27"/>
    <p:sldId id="296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286" r:id="rId52"/>
    <p:sldId id="291" r:id="rId53"/>
    <p:sldId id="292" r:id="rId54"/>
    <p:sldId id="323" r:id="rId55"/>
    <p:sldId id="27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8B1"/>
    <a:srgbClr val="0070C0"/>
    <a:srgbClr val="5F88FF"/>
    <a:srgbClr val="B4C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1"/>
    <p:restoredTop sz="99155" autoAdjust="0"/>
  </p:normalViewPr>
  <p:slideViewPr>
    <p:cSldViewPr snapToGrid="0" snapToObjects="1">
      <p:cViewPr varScale="1">
        <p:scale>
          <a:sx n="120" d="100"/>
          <a:sy n="120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34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46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22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26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2014" y="111654"/>
            <a:ext cx="5505764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A1D98-F136-994D-B974-9D8E677CEA0F}"/>
              </a:ext>
            </a:extLst>
          </p:cNvPr>
          <p:cNvSpPr txBox="1"/>
          <p:nvPr/>
        </p:nvSpPr>
        <p:spPr>
          <a:xfrm>
            <a:off x="162720" y="4089220"/>
            <a:ext cx="5632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4068B1"/>
                </a:solidFill>
                <a:latin typeface="+mj-lt"/>
                <a:cs typeface="Times"/>
              </a:rPr>
              <a:t>Pittsburgh Summer Program 6</a:t>
            </a:r>
          </a:p>
          <a:p>
            <a:pPr algn="r"/>
            <a:r>
              <a:rPr lang="en-US" b="1" dirty="0">
                <a:solidFill>
                  <a:srgbClr val="4068B1"/>
                </a:solidFill>
                <a:latin typeface="+mj-lt"/>
                <a:cs typeface="Times"/>
              </a:rPr>
              <a:t>Center for Philosophy of Science, University of Pittsburgh</a:t>
            </a:r>
          </a:p>
          <a:p>
            <a:pPr algn="r"/>
            <a:r>
              <a:rPr lang="en-US" b="1" dirty="0">
                <a:solidFill>
                  <a:srgbClr val="4068B1"/>
                </a:solidFill>
                <a:latin typeface="+mj-lt"/>
                <a:cs typeface="Times"/>
              </a:rPr>
              <a:t>July 11-15, 2022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This lecture: </a:t>
            </a:r>
            <a:r>
              <a:rPr lang="en-US" sz="1400" b="1" dirty="0">
                <a:solidFill>
                  <a:srgbClr val="4068B1"/>
                </a:solidFill>
                <a:cs typeface="Times"/>
              </a:rPr>
              <a:t>???</a:t>
            </a:r>
            <a:r>
              <a:rPr lang="en-US" b="1" dirty="0">
                <a:solidFill>
                  <a:srgbClr val="4068B1"/>
                </a:solidFill>
                <a:cs typeface="Times"/>
              </a:rPr>
              <a:t> </a:t>
            </a:r>
            <a:endParaRPr lang="en-US" b="1" dirty="0">
              <a:solidFill>
                <a:srgbClr val="4068B1"/>
              </a:solidFill>
              <a:latin typeface="+mj-lt"/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13AF4-B8CE-E616-E1C7-FC35A3AE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80" y="5348923"/>
            <a:ext cx="3046228" cy="15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029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16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17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7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8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19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73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4E6-2EBA-B240-A88C-27CDEBEC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38F1-CDDD-964D-915A-1982413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B31913-9721-1A4D-93A5-250B1902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540" y="484572"/>
            <a:ext cx="6445329" cy="6219825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39132-732A-E444-98F1-8848B02F3237}"/>
              </a:ext>
            </a:extLst>
          </p:cNvPr>
          <p:cNvSpPr txBox="1"/>
          <p:nvPr/>
        </p:nvSpPr>
        <p:spPr>
          <a:xfrm>
            <a:off x="202131" y="1999565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http://www.pitt.edu/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jdnorton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/lectures/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CPS_summer_2022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/CPS_summer_2022.html</a:t>
            </a:r>
          </a:p>
        </p:txBody>
      </p:sp>
    </p:spTree>
    <p:extLst>
      <p:ext uri="{BB962C8B-B14F-4D97-AF65-F5344CB8AC3E}">
        <p14:creationId xmlns:p14="http://schemas.microsoft.com/office/powerpoint/2010/main" val="406711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20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24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064564" y="1165795"/>
            <a:ext cx="5190718" cy="976923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Two Versions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744" y="1168074"/>
            <a:ext cx="522263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1800" dirty="0">
                <a:cs typeface="Times"/>
              </a:rPr>
              <a:t>posit hypotheticals or counterfactuals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thought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1800" dirty="0">
                <a:cs typeface="Times"/>
              </a:rPr>
              <a:t>(ii) invoke irrelevant particulars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experiment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907" y="2208447"/>
            <a:ext cx="3854287" cy="3730975"/>
            <a:chOff x="384907" y="2208447"/>
            <a:chExt cx="3854287" cy="3730975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951834"/>
              <a:ext cx="3523015" cy="149288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384907" y="3815764"/>
              <a:ext cx="38542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sz="1600" dirty="0">
                <a:latin typeface="Times"/>
                <a:cs typeface="Times"/>
              </a:endParaRP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578" y="2275886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198829" y="2662282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3998" y="2275886"/>
            <a:ext cx="3230361" cy="3231072"/>
            <a:chOff x="5333998" y="2275886"/>
            <a:chExt cx="3230361" cy="3231072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333998" y="4088603"/>
              <a:ext cx="3230359" cy="135611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75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8614" y="2275886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701971" y="2761453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3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28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5926670" cy="2675326"/>
            <a:chOff x="280050" y="1126713"/>
            <a:chExt cx="5926670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8590" y="1960354"/>
              <a:ext cx="355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A thought experiment is short narrative that reports no novel empirical facts.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 </a:t>
              </a:r>
              <a:r>
                <a:rPr lang="en-US" sz="2800" dirty="0">
                  <a:latin typeface="Times"/>
                  <a:cs typeface="Times"/>
                </a:rPr>
                <a:t>reconfiguring</a:t>
              </a:r>
              <a:r>
                <a:rPr lang="en-US" sz="2000" dirty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"/>
                <a:cs typeface="Times"/>
              </a:rPr>
              <a:t>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129593"/>
            <a:ext cx="9059333" cy="2728407"/>
            <a:chOff x="0" y="4129593"/>
            <a:chExt cx="9059333" cy="2728407"/>
          </a:xfrm>
        </p:grpSpPr>
        <p:sp>
          <p:nvSpPr>
            <p:cNvPr id="15" name="TextBox 14"/>
            <p:cNvSpPr txBox="1"/>
            <p:nvPr/>
          </p:nvSpPr>
          <p:spPr>
            <a:xfrm>
              <a:off x="3901180" y="4766468"/>
              <a:ext cx="1335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No viable position in between.</a:t>
              </a:r>
            </a:p>
          </p:txBody>
        </p:sp>
        <p:pic>
          <p:nvPicPr>
            <p:cNvPr id="17" name="Picture 16" descr="JDN head B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468" y="4223688"/>
              <a:ext cx="1108295" cy="1414924"/>
            </a:xfrm>
            <a:prstGeom prst="rect">
              <a:avLst/>
            </a:prstGeom>
          </p:spPr>
        </p:pic>
        <p:pic>
          <p:nvPicPr>
            <p:cNvPr id="18" name="Picture 17" descr="Jim Brown head B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436" y="4129593"/>
              <a:ext cx="1122811" cy="1467534"/>
            </a:xfrm>
            <a:prstGeom prst="rect">
              <a:avLst/>
            </a:prstGeom>
          </p:spPr>
        </p:pic>
        <p:pic>
          <p:nvPicPr>
            <p:cNvPr id="19" name="Picture 18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9955"/>
              <a:ext cx="3608103" cy="2098045"/>
            </a:xfrm>
            <a:prstGeom prst="rect">
              <a:avLst/>
            </a:prstGeom>
          </p:spPr>
        </p:pic>
        <p:pic>
          <p:nvPicPr>
            <p:cNvPr id="20" name="Picture 19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1231" y="4459791"/>
              <a:ext cx="3608102" cy="235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1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2728873" cy="2675326"/>
            <a:chOff x="280050" y="1126713"/>
            <a:chExt cx="2728873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 </a:t>
              </a:r>
              <a:r>
                <a:rPr lang="en-US" sz="2800" dirty="0">
                  <a:latin typeface="Times"/>
                  <a:cs typeface="Times"/>
                </a:rPr>
                <a:t>reconfiguring</a:t>
              </a:r>
              <a:r>
                <a:rPr lang="en-US" sz="2000" dirty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"/>
                <a:cs typeface="Time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1050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orcerer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16" y="2475233"/>
            <a:ext cx="3075068" cy="3393179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H="1">
            <a:off x="5812036" y="1025109"/>
            <a:ext cx="2943382" cy="2826569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FFC8C8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81671" y="2759645"/>
            <a:ext cx="2244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Result comes from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Epistemic magic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2168" y="1129314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Extraordinary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5011" y="112931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or</a:t>
            </a:r>
          </a:p>
        </p:txBody>
      </p:sp>
      <p:sp>
        <p:nvSpPr>
          <p:cNvPr id="21" name="Freeform 20"/>
          <p:cNvSpPr/>
          <p:nvPr/>
        </p:nvSpPr>
        <p:spPr>
          <a:xfrm>
            <a:off x="280050" y="1126713"/>
            <a:ext cx="2728873" cy="2670261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539" y="4480816"/>
            <a:ext cx="265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/>
                <a:cs typeface="Times"/>
              </a:rPr>
              <a:t>Why choose magic when the prosaic suffices?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76" y="2663266"/>
            <a:ext cx="2519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Result comes from </a:t>
            </a:r>
            <a:r>
              <a:rPr lang="en-US" sz="2800" dirty="0">
                <a:latin typeface="Times"/>
                <a:cs typeface="Times"/>
              </a:rPr>
              <a:t>reconfiguring</a:t>
            </a:r>
            <a:r>
              <a:rPr lang="en-US" sz="2000" dirty="0">
                <a:latin typeface="Times"/>
                <a:cs typeface="Times"/>
              </a:rPr>
              <a:t> what we already know.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7315" y="1022508"/>
            <a:ext cx="4935504" cy="4843303"/>
            <a:chOff x="3817315" y="1022508"/>
            <a:chExt cx="4935504" cy="4843303"/>
          </a:xfrm>
        </p:grpSpPr>
        <p:pic>
          <p:nvPicPr>
            <p:cNvPr id="12" name="Picture 11" descr="sorcer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15" y="2472632"/>
              <a:ext cx="3075068" cy="3393179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9567" y="1126713"/>
              <a:ext cx="3033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"/>
                  <a:cs typeface="Times"/>
                </a:rPr>
                <a:t>Extraordinary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2410" y="1126713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1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34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20000" cy="457200"/>
          </a:xfrm>
        </p:spPr>
        <p:txBody>
          <a:bodyPr>
            <a:noAutofit/>
          </a:bodyPr>
          <a:lstStyle/>
          <a:p>
            <a:r>
              <a:rPr lang="en-US" sz="3200" dirty="0"/>
              <a:t>How ordinary reconfiguring works.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9642" y="1319879"/>
            <a:ext cx="197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Reconfigure by means that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4512" y="1966210"/>
            <a:ext cx="5518479" cy="1283687"/>
            <a:chOff x="3054512" y="1966210"/>
            <a:chExt cx="5518479" cy="1283687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520699" y="1966210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650526" y="2159528"/>
              <a:ext cx="171193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deductive argument</a:t>
              </a:r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3054512" y="2479313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9642" y="2124152"/>
              <a:ext cx="198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 p</a:t>
              </a:r>
              <a:r>
                <a:rPr lang="en-US" sz="2000" dirty="0">
                  <a:latin typeface="Times"/>
                  <a:cs typeface="Times"/>
                </a:rPr>
                <a:t>reserve truth.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4512" y="3579559"/>
            <a:ext cx="5518479" cy="1283687"/>
            <a:chOff x="3054512" y="3579559"/>
            <a:chExt cx="5518479" cy="1283687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 rot="10800000">
              <a:off x="6475109" y="3579559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6650527" y="3628235"/>
              <a:ext cx="1922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inductive argument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9642" y="3579559"/>
              <a:ext cx="3062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…or preserve its likelihood.</a:t>
              </a: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054512" y="3892596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B4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17180" y="2256039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/>
              <a:t>Three 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r>
              <a:rPr lang="en-US" sz="3100" dirty="0"/>
              <a:t>3. The Dome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30" y="6475041"/>
            <a:ext cx="429026" cy="3829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3509" y="4246359"/>
            <a:ext cx="4604270" cy="1569660"/>
            <a:chOff x="613509" y="4246359"/>
            <a:chExt cx="4604270" cy="1569660"/>
          </a:xfrm>
        </p:grpSpPr>
        <p:sp>
          <p:nvSpPr>
            <p:cNvPr id="16" name="Freeform 15"/>
            <p:cNvSpPr/>
            <p:nvPr/>
          </p:nvSpPr>
          <p:spPr>
            <a:xfrm>
              <a:off x="644769" y="4304974"/>
              <a:ext cx="4304975" cy="1484923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509" y="4246359"/>
              <a:ext cx="46042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</a:t>
              </a:r>
              <a:r>
                <a:rPr lang="en-US" sz="2000" dirty="0">
                  <a:latin typeface="Times"/>
                  <a:cs typeface="Times"/>
                </a:rPr>
                <a:t>argument view</a:t>
              </a:r>
            </a:p>
            <a:p>
              <a:r>
                <a:rPr lang="en-US" dirty="0">
                  <a:latin typeface="Times"/>
                  <a:cs typeface="Times"/>
                </a:rPr>
                <a:t>can distinguish good from bad: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 good thought experiment is a good argument.</a:t>
              </a:r>
            </a:p>
            <a:p>
              <a:r>
                <a:rPr lang="en-US" dirty="0">
                  <a:latin typeface="Times"/>
                  <a:cs typeface="Times"/>
                </a:rPr>
                <a:t>A bad thought experiment is a bad argument.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000" y="2676769"/>
            <a:ext cx="7782821" cy="1250462"/>
            <a:chOff x="508000" y="2676769"/>
            <a:chExt cx="7782821" cy="1250462"/>
          </a:xfrm>
        </p:grpSpPr>
        <p:sp>
          <p:nvSpPr>
            <p:cNvPr id="15" name="Freeform 14"/>
            <p:cNvSpPr/>
            <p:nvPr/>
          </p:nvSpPr>
          <p:spPr>
            <a:xfrm>
              <a:off x="508000" y="2676769"/>
              <a:ext cx="7782821" cy="1250462"/>
            </a:xfrm>
            <a:custGeom>
              <a:avLst/>
              <a:gdLst>
                <a:gd name="connsiteX0" fmla="*/ 91179 w 7782821"/>
                <a:gd name="connsiteY0" fmla="*/ 71641 h 1250462"/>
                <a:gd name="connsiteX1" fmla="*/ 91179 w 7782821"/>
                <a:gd name="connsiteY1" fmla="*/ 71641 h 1250462"/>
                <a:gd name="connsiteX2" fmla="*/ 7782821 w 7782821"/>
                <a:gd name="connsiteY2" fmla="*/ 0 h 1250462"/>
                <a:gd name="connsiteX3" fmla="*/ 7730718 w 7782821"/>
                <a:gd name="connsiteY3" fmla="*/ 1133231 h 1250462"/>
                <a:gd name="connsiteX4" fmla="*/ 0 w 7782821"/>
                <a:gd name="connsiteY4" fmla="*/ 1250462 h 1250462"/>
                <a:gd name="connsiteX5" fmla="*/ 91179 w 7782821"/>
                <a:gd name="connsiteY5" fmla="*/ 71641 h 125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2821" h="1250462">
                  <a:moveTo>
                    <a:pt x="91179" y="71641"/>
                  </a:moveTo>
                  <a:lnTo>
                    <a:pt x="91179" y="71641"/>
                  </a:lnTo>
                  <a:lnTo>
                    <a:pt x="7782821" y="0"/>
                  </a:lnTo>
                  <a:lnTo>
                    <a:pt x="7730718" y="1133231"/>
                  </a:lnTo>
                  <a:lnTo>
                    <a:pt x="0" y="1250462"/>
                  </a:lnTo>
                  <a:lnTo>
                    <a:pt x="91179" y="71641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3253" y="2800513"/>
              <a:ext cx="15361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challenge: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9543" y="2702819"/>
              <a:ext cx="30536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Thought experiment anti thought experiment pairs.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2392" y="4624101"/>
            <a:ext cx="294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How </a:t>
            </a:r>
            <a:r>
              <a:rPr lang="en-US" sz="2800" dirty="0">
                <a:latin typeface="Times"/>
                <a:cs typeface="Times"/>
              </a:rPr>
              <a:t>do other </a:t>
            </a:r>
            <a:r>
              <a:rPr lang="en-US" sz="2400" dirty="0">
                <a:latin typeface="Times"/>
                <a:cs typeface="Times"/>
              </a:rPr>
              <a:t>accounts distinguish?</a:t>
            </a:r>
          </a:p>
        </p:txBody>
      </p:sp>
    </p:spTree>
    <p:extLst>
      <p:ext uri="{BB962C8B-B14F-4D97-AF65-F5344CB8AC3E}">
        <p14:creationId xmlns:p14="http://schemas.microsoft.com/office/powerpoint/2010/main" val="19298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32892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281"/>
            <a:ext cx="6680853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 –</a:t>
            </a:r>
            <a:br>
              <a:rPr lang="en-US" sz="4800" dirty="0"/>
            </a:br>
            <a:r>
              <a:rPr lang="en-US" sz="4800" dirty="0"/>
              <a:t>Anti Thought Experiment</a:t>
            </a:r>
            <a:br>
              <a:rPr lang="en-US" sz="4800" dirty="0"/>
            </a:br>
            <a:r>
              <a:rPr lang="en-US" sz="4800" dirty="0"/>
              <a:t>Pairs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0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45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46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47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51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54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854950" cy="838200"/>
            <a:chOff x="609600" y="3124200"/>
            <a:chExt cx="7854950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07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"constructive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55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2548</Words>
  <Application>Microsoft Macintosh PowerPoint</Application>
  <PresentationFormat>On-screen Show (4:3)</PresentationFormat>
  <Paragraphs>378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Copperplate Gothic Bold</vt:lpstr>
      <vt:lpstr>Symbol</vt:lpstr>
      <vt:lpstr>Times</vt:lpstr>
      <vt:lpstr>Times New Roman</vt:lpstr>
      <vt:lpstr>Office Theme</vt:lpstr>
      <vt:lpstr>Thought Experiments in Science John D. Norton Department of history and Philosophy of Science University of Pittsburgh  </vt:lpstr>
      <vt:lpstr>PowerPoint Presentation</vt:lpstr>
      <vt:lpstr>Please Think About this Problem</vt:lpstr>
      <vt:lpstr>Three Thought Experiments  1. Maxwell’s Demon 2. The Rotating Disk 3. The Dome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How do these thought experiments inform us?</vt:lpstr>
      <vt:lpstr>Epistemologies of Thought Experiments</vt:lpstr>
      <vt:lpstr>The Argument View</vt:lpstr>
      <vt:lpstr>Two Versions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Results of a good thought experiment come from somewhere…</vt:lpstr>
      <vt:lpstr>Results of a good thought experiment come from somewhere…</vt:lpstr>
      <vt:lpstr>Results of a good thought experiment come from somewhere…</vt:lpstr>
      <vt:lpstr>How ordinary reconfiguring works.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Thought Experiment – Anti Thought Experiment Pairs</vt:lpstr>
      <vt:lpstr>Einstein’s rotating disk (three versions)</vt:lpstr>
      <vt:lpstr>The Helicopter: the Thought Experiment</vt:lpstr>
      <vt:lpstr>The Helicopter: the Anti-Thought Experiment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  <vt:lpstr>Conclusion</vt:lpstr>
      <vt:lpstr>How do other epistemologies explain the reliability of thought experimentation?</vt:lpstr>
      <vt:lpstr>THE END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62</cp:revision>
  <dcterms:created xsi:type="dcterms:W3CDTF">2017-06-12T16:23:36Z</dcterms:created>
  <dcterms:modified xsi:type="dcterms:W3CDTF">2022-06-02T15:58:31Z</dcterms:modified>
</cp:coreProperties>
</file>