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324" r:id="rId3"/>
    <p:sldId id="257" r:id="rId4"/>
    <p:sldId id="258" r:id="rId5"/>
    <p:sldId id="263" r:id="rId6"/>
    <p:sldId id="265" r:id="rId7"/>
    <p:sldId id="266" r:id="rId8"/>
    <p:sldId id="259" r:id="rId9"/>
    <p:sldId id="260" r:id="rId10"/>
    <p:sldId id="261" r:id="rId11"/>
    <p:sldId id="262" r:id="rId12"/>
    <p:sldId id="276" r:id="rId13"/>
    <p:sldId id="278" r:id="rId14"/>
    <p:sldId id="277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81" r:id="rId24"/>
    <p:sldId id="280" r:id="rId25"/>
    <p:sldId id="282" r:id="rId26"/>
    <p:sldId id="295" r:id="rId27"/>
    <p:sldId id="296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286" r:id="rId52"/>
    <p:sldId id="291" r:id="rId53"/>
    <p:sldId id="292" r:id="rId54"/>
    <p:sldId id="323" r:id="rId55"/>
    <p:sldId id="279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88FF"/>
    <a:srgbClr val="B4C8FF"/>
    <a:srgbClr val="FFC8FF"/>
    <a:srgbClr val="C8FFC8"/>
    <a:srgbClr val="325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13"/>
    <p:restoredTop sz="99155" autoAdjust="0"/>
  </p:normalViewPr>
  <p:slideViewPr>
    <p:cSldViewPr snapToGrid="0" snapToObjects="1">
      <p:cViewPr>
        <p:scale>
          <a:sx n="133" d="100"/>
          <a:sy n="133" d="100"/>
        </p:scale>
        <p:origin x="304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50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CB625-B80F-5A4E-B2F8-56BE290257AF}" type="datetimeFigureOut">
              <a:rPr lang="en-US" smtClean="0"/>
              <a:t>5/20/20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46374-455B-D349-B9E8-78774499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17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3F4F8-2A4D-A843-A4EA-213F3BD6E7FE}" type="datetimeFigureOut">
              <a:rPr lang="en-US" smtClean="0"/>
              <a:t>5/20/20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E6F42-71FD-3E44-9B5D-4ED5CB451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1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A26550-4B71-004F-A88E-595BE4CAC8D8}" type="slidenum">
              <a:rPr lang="en-US" sz="1200">
                <a:latin typeface="Calibri" charset="0"/>
              </a:rPr>
              <a:pPr eaLnBrk="1" hangingPunct="1"/>
              <a:t>14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5C166-DB25-F74A-AA76-B01EBC69E8F4}" type="slidenum">
              <a:rPr lang="en-US"/>
              <a:pPr/>
              <a:t>34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epistemic miracles --&gt; grounds for accepting the argument view.</a:t>
            </a:r>
          </a:p>
          <a:p>
            <a:r>
              <a:rPr lang="en-US"/>
              <a:t>Reliability thesis --&gt; reason to reject all other views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77BC0-3E99-C347-87D8-A37724BD8FF5}" type="slidenum">
              <a:rPr lang="en-US"/>
              <a:pPr/>
              <a:t>46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is this thought experiment spurious? Analogy. A rope can hold 100 lb. Halve cross sectional area of rope and double tensile strength--it can still hold 100 lb. In the limit of infinitely many halvings, we have a rope of zero cross section carrying 100 lb. But a rope of zero cross section is no rope at all!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FDE442-3039-8448-B8CE-5C30357C5310}" type="slidenum">
              <a:rPr lang="en-US"/>
              <a:pPr/>
              <a:t>15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E2060D-D714-EB43-BCF6-AF62D1D80540}" type="slidenum">
              <a:rPr lang="en-US"/>
              <a:pPr/>
              <a:t>16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5B100-4A2A-ED4B-8185-58B8C7D26605}" type="slidenum">
              <a:rPr lang="en-US"/>
              <a:pPr/>
              <a:t>17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37ECAE-6A66-FC4F-A957-B92D652E02B6}" type="slidenum">
              <a:rPr lang="en-US"/>
              <a:pPr/>
              <a:t>18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F86403-5BF0-6E45-8BEB-1330120BE202}" type="slidenum">
              <a:rPr lang="en-US"/>
              <a:pPr/>
              <a:t>20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655C0-D19C-9043-A414-7A262DBAEDA4}" type="slidenum">
              <a:rPr lang="en-US"/>
              <a:pPr/>
              <a:t>21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03A63-A837-A54C-BC4F-BF4E3CC60DB2}" type="slidenum">
              <a:rPr lang="en-US"/>
              <a:pPr/>
              <a:t>22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834C5-1F65-7A45-A8F0-2B43CC6C220D}" type="slidenum">
              <a:rPr lang="en-US"/>
              <a:pPr/>
              <a:t>26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 the execution thesis: </a:t>
            </a:r>
          </a:p>
          <a:p>
            <a:r>
              <a:rPr lang="en-US"/>
              <a:t>People are often reluctant to make the step from the reconstruction thesis to the execution thesis.</a:t>
            </a:r>
          </a:p>
          <a:p>
            <a:r>
              <a:rPr lang="en-US"/>
              <a:t>The analogy is to a seer whose predictions agree with what everyone could reasonably predict from reading the newspaper.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03C2-BAE2-3244-9215-2DFD224D90A4}" type="datetime1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5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8BB9-BACA-4643-9A81-0B36C5966DED}" type="datetime1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7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BC18-5B11-5E4F-B528-B0CBEB871D5F}" type="datetime1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7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AD26-CC9B-4E4F-AAA7-2B161E1F40A7}" type="datetime1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5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889F-16E6-E344-A753-C29BDBB05677}" type="datetime1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1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655F-98F1-B743-B570-F9ECED804E7C}" type="datetime1">
              <a:rPr lang="en-US" smtClean="0"/>
              <a:t>5/20/20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2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50D5-45D1-154A-ACC3-64B227B3F1B8}" type="datetime1">
              <a:rPr lang="en-US" smtClean="0"/>
              <a:t>5/20/20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8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9E71-1FBE-674D-9ADF-65A1C3023746}" type="datetime1">
              <a:rPr lang="en-US" smtClean="0"/>
              <a:t>5/20/20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5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A60D-F0FB-4141-A234-6302B09604A7}" type="datetime1">
              <a:rPr lang="en-US" smtClean="0"/>
              <a:t>5/20/20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6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4579-CF27-C748-8ECA-C61A28320189}" type="datetime1">
              <a:rPr lang="en-US" smtClean="0"/>
              <a:t>5/20/20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8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BB37-D71E-4A4C-A9EC-C3901011ADA6}" type="datetime1">
              <a:rPr lang="en-US" smtClean="0"/>
              <a:t>5/20/20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1400"/>
            <a:ext cx="8229600" cy="800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743204"/>
            <a:ext cx="429026" cy="382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F4D4A-5DB8-7245-86C3-FAA7B8CA3CE1}" type="datetime1">
              <a:rPr lang="en-US" smtClean="0"/>
              <a:t>5/20/20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fld id="{6CC653D9-4D3C-1848-BA19-27FA3B040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04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912014" y="111654"/>
            <a:ext cx="5505764" cy="4187026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511" y="376832"/>
            <a:ext cx="5281097" cy="3663647"/>
          </a:xfrm>
        </p:spPr>
        <p:txBody>
          <a:bodyPr>
            <a:noAutofit/>
          </a:bodyPr>
          <a:lstStyle/>
          <a:p>
            <a:pPr algn="r"/>
            <a:r>
              <a:rPr lang="en-US" sz="6000" dirty="0"/>
              <a:t>Thought Experiments</a:t>
            </a:r>
            <a:br>
              <a:rPr lang="en-US" sz="6000" dirty="0"/>
            </a:br>
            <a:r>
              <a:rPr lang="en-US" sz="6000" dirty="0"/>
              <a:t>in Science</a:t>
            </a:r>
            <a:br>
              <a:rPr lang="en-US" sz="6000" dirty="0"/>
            </a:br>
            <a:r>
              <a:rPr lang="en-US" sz="1800" dirty="0"/>
              <a:t>John D. Norton</a:t>
            </a:r>
            <a:br>
              <a:rPr lang="en-US" sz="1800" dirty="0"/>
            </a:br>
            <a:r>
              <a:rPr lang="en-US" sz="1800" dirty="0"/>
              <a:t>Department of history</a:t>
            </a:r>
            <a:br>
              <a:rPr lang="en-US" sz="1800" dirty="0"/>
            </a:br>
            <a:r>
              <a:rPr lang="en-US" sz="1800" dirty="0"/>
              <a:t>and Philosophy of Science</a:t>
            </a:r>
            <a:br>
              <a:rPr lang="en-US" sz="1800" dirty="0"/>
            </a:br>
            <a:r>
              <a:rPr lang="en-US" sz="1800" dirty="0"/>
              <a:t>University of Pittsburgh 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564637"/>
            <a:ext cx="282223" cy="293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14984" y="4040479"/>
            <a:ext cx="5910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3253A2"/>
                </a:solidFill>
              </a:rPr>
              <a:t>Pittsburgh Summer Program 4  </a:t>
            </a:r>
          </a:p>
          <a:p>
            <a:pPr algn="r"/>
            <a:r>
              <a:rPr lang="en-US" b="1" dirty="0">
                <a:solidFill>
                  <a:srgbClr val="3253A2"/>
                </a:solidFill>
              </a:rPr>
              <a:t>Center for Philosophy of Science University of Pittsburgh</a:t>
            </a:r>
          </a:p>
          <a:p>
            <a:pPr algn="r"/>
            <a:r>
              <a:rPr lang="en-US" b="1" dirty="0">
                <a:solidFill>
                  <a:srgbClr val="3253A2"/>
                </a:solidFill>
              </a:rPr>
              <a:t>July 16, 2019 </a:t>
            </a:r>
            <a:endParaRPr lang="en-US" dirty="0">
              <a:solidFill>
                <a:srgbClr val="3253A2"/>
              </a:solidFill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9570E9-66D6-FD40-898A-C7151A794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608" y="5040637"/>
            <a:ext cx="3048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88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Maxwell_original_dem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387475"/>
            <a:ext cx="67437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6625"/>
          </a:xfrm>
        </p:spPr>
        <p:txBody>
          <a:bodyPr/>
          <a:lstStyle/>
          <a:p>
            <a:pPr algn="l"/>
            <a:r>
              <a:rPr lang="en-US" dirty="0">
                <a:latin typeface="Times" charset="0"/>
                <a:ea typeface="ＭＳ Ｐゴシック" charset="0"/>
              </a:rPr>
              <a:t>Maxwell</a:t>
            </a:r>
            <a:r>
              <a:rPr lang="en-US" altLang="ja-JP" dirty="0">
                <a:latin typeface="Times" charset="0"/>
                <a:ea typeface="ＭＳ Ｐゴシック" charset="0"/>
              </a:rPr>
              <a:t>’</a:t>
            </a:r>
            <a:r>
              <a:rPr lang="en-US" dirty="0">
                <a:latin typeface="Times" charset="0"/>
                <a:ea typeface="ＭＳ Ｐゴシック" charset="0"/>
              </a:rPr>
              <a:t>s Proposal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2A6C8E2-59C6-BD43-A125-6CECD9CCDAAD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540500" y="950913"/>
            <a:ext cx="2257425" cy="3786187"/>
            <a:chOff x="6540078" y="951466"/>
            <a:chExt cx="2258587" cy="3785652"/>
          </a:xfrm>
        </p:grpSpPr>
        <p:sp>
          <p:nvSpPr>
            <p:cNvPr id="9" name="Freeform 8"/>
            <p:cNvSpPr/>
            <p:nvPr/>
          </p:nvSpPr>
          <p:spPr>
            <a:xfrm>
              <a:off x="6573433" y="2303825"/>
              <a:ext cx="1858331" cy="641259"/>
            </a:xfrm>
            <a:custGeom>
              <a:avLst/>
              <a:gdLst>
                <a:gd name="connsiteX0" fmla="*/ 85106 w 1859241"/>
                <a:gd name="connsiteY0" fmla="*/ 0 h 640100"/>
                <a:gd name="connsiteX1" fmla="*/ 137479 w 1859241"/>
                <a:gd name="connsiteY1" fmla="*/ 0 h 640100"/>
                <a:gd name="connsiteX2" fmla="*/ 1813415 w 1859241"/>
                <a:gd name="connsiteY2" fmla="*/ 19639 h 640100"/>
                <a:gd name="connsiteX3" fmla="*/ 1859241 w 1859241"/>
                <a:gd name="connsiteY3" fmla="*/ 484421 h 640100"/>
                <a:gd name="connsiteX4" fmla="*/ 0 w 1859241"/>
                <a:gd name="connsiteY4" fmla="*/ 484421 h 640100"/>
                <a:gd name="connsiteX5" fmla="*/ 85106 w 1859241"/>
                <a:gd name="connsiteY5" fmla="*/ 0 h 64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9241" h="640100">
                  <a:moveTo>
                    <a:pt x="85106" y="0"/>
                  </a:moveTo>
                  <a:lnTo>
                    <a:pt x="137479" y="0"/>
                  </a:lnTo>
                  <a:lnTo>
                    <a:pt x="1813415" y="19639"/>
                  </a:lnTo>
                  <a:cubicBezTo>
                    <a:pt x="1828480" y="174587"/>
                    <a:pt x="1859241" y="640100"/>
                    <a:pt x="1859241" y="484421"/>
                  </a:cubicBezTo>
                  <a:lnTo>
                    <a:pt x="0" y="484421"/>
                  </a:lnTo>
                  <a:lnTo>
                    <a:pt x="85106" y="0"/>
                  </a:lnTo>
                  <a:close/>
                </a:path>
              </a:pathLst>
            </a:custGeom>
            <a:solidFill>
              <a:srgbClr val="FFC8C8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 flipV="1">
              <a:off x="6592493" y="3075241"/>
              <a:ext cx="2101343" cy="374597"/>
            </a:xfrm>
            <a:custGeom>
              <a:avLst/>
              <a:gdLst>
                <a:gd name="connsiteX0" fmla="*/ 85106 w 1859241"/>
                <a:gd name="connsiteY0" fmla="*/ 0 h 640100"/>
                <a:gd name="connsiteX1" fmla="*/ 137479 w 1859241"/>
                <a:gd name="connsiteY1" fmla="*/ 0 h 640100"/>
                <a:gd name="connsiteX2" fmla="*/ 1813415 w 1859241"/>
                <a:gd name="connsiteY2" fmla="*/ 19639 h 640100"/>
                <a:gd name="connsiteX3" fmla="*/ 1859241 w 1859241"/>
                <a:gd name="connsiteY3" fmla="*/ 484421 h 640100"/>
                <a:gd name="connsiteX4" fmla="*/ 0 w 1859241"/>
                <a:gd name="connsiteY4" fmla="*/ 484421 h 640100"/>
                <a:gd name="connsiteX5" fmla="*/ 85106 w 1859241"/>
                <a:gd name="connsiteY5" fmla="*/ 0 h 64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9241" h="640100">
                  <a:moveTo>
                    <a:pt x="85106" y="0"/>
                  </a:moveTo>
                  <a:lnTo>
                    <a:pt x="137479" y="0"/>
                  </a:lnTo>
                  <a:lnTo>
                    <a:pt x="1813415" y="19639"/>
                  </a:lnTo>
                  <a:cubicBezTo>
                    <a:pt x="1828480" y="174587"/>
                    <a:pt x="1859241" y="640100"/>
                    <a:pt x="1859241" y="484421"/>
                  </a:cubicBezTo>
                  <a:lnTo>
                    <a:pt x="0" y="484421"/>
                  </a:lnTo>
                  <a:lnTo>
                    <a:pt x="85106" y="0"/>
                  </a:lnTo>
                  <a:close/>
                </a:path>
              </a:pathLst>
            </a:custGeom>
            <a:solidFill>
              <a:srgbClr val="C8C8FF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14" name="TextBox 6"/>
            <p:cNvSpPr txBox="1">
              <a:spLocks noChangeArrowheads="1"/>
            </p:cNvSpPr>
            <p:nvPr/>
          </p:nvSpPr>
          <p:spPr bwMode="auto">
            <a:xfrm>
              <a:off x="6540078" y="951466"/>
              <a:ext cx="2258587" cy="3785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ja-JP" altLang="en-US" sz="2000">
                  <a:latin typeface="Times" charset="0"/>
                  <a:cs typeface="Times" charset="0"/>
                </a:rPr>
                <a:t>“</a:t>
              </a:r>
              <a:r>
                <a:rPr lang="en-US" sz="2000">
                  <a:latin typeface="Times" charset="0"/>
                  <a:cs typeface="Times" charset="0"/>
                </a:rPr>
                <a:t>He will thus, without expenditure of work,</a:t>
              </a:r>
            </a:p>
            <a:p>
              <a:pPr eaLnBrk="1" hangingPunct="1"/>
              <a:endParaRPr lang="en-US" sz="2000">
                <a:latin typeface="Times" charset="0"/>
                <a:cs typeface="Times" charset="0"/>
              </a:endParaRPr>
            </a:p>
            <a:p>
              <a:pPr eaLnBrk="1" hangingPunct="1"/>
              <a:r>
                <a:rPr lang="en-US" sz="2000">
                  <a:latin typeface="Times" charset="0"/>
                  <a:cs typeface="Times" charset="0"/>
                </a:rPr>
                <a:t>raise the temperature of B</a:t>
              </a:r>
            </a:p>
            <a:p>
              <a:pPr eaLnBrk="1" hangingPunct="1"/>
              <a:endParaRPr lang="en-US" sz="2000">
                <a:latin typeface="Times" charset="0"/>
                <a:cs typeface="Times" charset="0"/>
              </a:endParaRPr>
            </a:p>
            <a:p>
              <a:pPr eaLnBrk="1" hangingPunct="1"/>
              <a:r>
                <a:rPr lang="en-US" sz="2000">
                  <a:latin typeface="Times" charset="0"/>
                  <a:cs typeface="Times" charset="0"/>
                </a:rPr>
                <a:t>and lower that of A,</a:t>
              </a:r>
            </a:p>
            <a:p>
              <a:pPr eaLnBrk="1" hangingPunct="1"/>
              <a:endParaRPr lang="en-US" sz="2000">
                <a:latin typeface="Times" charset="0"/>
                <a:cs typeface="Times" charset="0"/>
              </a:endParaRPr>
            </a:p>
            <a:p>
              <a:pPr eaLnBrk="1" hangingPunct="1"/>
              <a:r>
                <a:rPr lang="en-US" sz="2000">
                  <a:latin typeface="Times" charset="0"/>
                  <a:cs typeface="Times" charset="0"/>
                </a:rPr>
                <a:t>in contradiction to the second law of thermodynamics.</a:t>
              </a:r>
              <a:r>
                <a:rPr lang="ja-JP" altLang="en-US" sz="2000">
                  <a:latin typeface="Times" charset="0"/>
                  <a:cs typeface="Times" charset="0"/>
                </a:rPr>
                <a:t>”</a:t>
              </a:r>
              <a:endParaRPr lang="en-US" sz="2000">
                <a:latin typeface="Times" charset="0"/>
                <a:cs typeface="Times" charset="0"/>
              </a:endParaRPr>
            </a:p>
          </p:txBody>
        </p:sp>
      </p:grpSp>
      <p:sp>
        <p:nvSpPr>
          <p:cNvPr id="21511" name="TextBox 10"/>
          <p:cNvSpPr txBox="1">
            <a:spLocks noChangeArrowheads="1"/>
          </p:cNvSpPr>
          <p:nvPr/>
        </p:nvSpPr>
        <p:spPr bwMode="auto">
          <a:xfrm>
            <a:off x="625475" y="2495550"/>
            <a:ext cx="145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imes" charset="0"/>
                <a:cs typeface="Times" charset="0"/>
              </a:rPr>
              <a:t>air initially at</a:t>
            </a:r>
          </a:p>
          <a:p>
            <a:pPr eaLnBrk="1" hangingPunct="1"/>
            <a:r>
              <a:rPr lang="en-US" sz="1200">
                <a:latin typeface="Times" charset="0"/>
                <a:cs typeface="Times" charset="0"/>
              </a:rPr>
              <a:t>uniform temperature</a:t>
            </a:r>
          </a:p>
        </p:txBody>
      </p:sp>
    </p:spTree>
    <p:extLst>
      <p:ext uri="{BB962C8B-B14F-4D97-AF65-F5344CB8AC3E}">
        <p14:creationId xmlns:p14="http://schemas.microsoft.com/office/powerpoint/2010/main" val="181244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595313" y="517525"/>
            <a:ext cx="7280275" cy="622300"/>
          </a:xfrm>
          <a:custGeom>
            <a:avLst/>
            <a:gdLst>
              <a:gd name="connsiteX0" fmla="*/ 111293 w 7279848"/>
              <a:gd name="connsiteY0" fmla="*/ 0 h 621892"/>
              <a:gd name="connsiteX1" fmla="*/ 7214382 w 7279848"/>
              <a:gd name="connsiteY1" fmla="*/ 202933 h 621892"/>
              <a:gd name="connsiteX2" fmla="*/ 7279848 w 7279848"/>
              <a:gd name="connsiteY2" fmla="*/ 621892 h 621892"/>
              <a:gd name="connsiteX3" fmla="*/ 0 w 7279848"/>
              <a:gd name="connsiteY3" fmla="*/ 589161 h 621892"/>
              <a:gd name="connsiteX4" fmla="*/ 111293 w 7279848"/>
              <a:gd name="connsiteY4" fmla="*/ 0 h 62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9848" h="621892">
                <a:moveTo>
                  <a:pt x="111293" y="0"/>
                </a:moveTo>
                <a:lnTo>
                  <a:pt x="7214382" y="202933"/>
                </a:lnTo>
                <a:lnTo>
                  <a:pt x="7279848" y="621892"/>
                </a:lnTo>
                <a:lnTo>
                  <a:pt x="0" y="589161"/>
                </a:lnTo>
                <a:lnTo>
                  <a:pt x="111293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B4C8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525588" y="2598738"/>
            <a:ext cx="3155950" cy="1714500"/>
          </a:xfrm>
          <a:custGeom>
            <a:avLst/>
            <a:gdLst>
              <a:gd name="connsiteX0" fmla="*/ 0 w 2932888"/>
              <a:gd name="connsiteY0" fmla="*/ 163656 h 1479449"/>
              <a:gd name="connsiteX1" fmla="*/ 0 w 2932888"/>
              <a:gd name="connsiteY1" fmla="*/ 163656 h 1479449"/>
              <a:gd name="connsiteX2" fmla="*/ 2860875 w 2932888"/>
              <a:gd name="connsiteY2" fmla="*/ 0 h 1479449"/>
              <a:gd name="connsiteX3" fmla="*/ 2932888 w 2932888"/>
              <a:gd name="connsiteY3" fmla="*/ 1184868 h 1479449"/>
              <a:gd name="connsiteX4" fmla="*/ 65466 w 2932888"/>
              <a:gd name="connsiteY4" fmla="*/ 1479449 h 1479449"/>
              <a:gd name="connsiteX5" fmla="*/ 0 w 2932888"/>
              <a:gd name="connsiteY5" fmla="*/ 163656 h 147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2888" h="1479449">
                <a:moveTo>
                  <a:pt x="0" y="163656"/>
                </a:moveTo>
                <a:lnTo>
                  <a:pt x="0" y="163656"/>
                </a:lnTo>
                <a:lnTo>
                  <a:pt x="2860875" y="0"/>
                </a:lnTo>
                <a:lnTo>
                  <a:pt x="2932888" y="1184868"/>
                </a:lnTo>
                <a:lnTo>
                  <a:pt x="65466" y="1479449"/>
                </a:lnTo>
                <a:lnTo>
                  <a:pt x="0" y="163656"/>
                </a:lnTo>
                <a:close/>
              </a:path>
            </a:pathLst>
          </a:custGeom>
          <a:solidFill>
            <a:srgbClr val="FFC8C8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>
                <a:latin typeface="Times" charset="0"/>
                <a:ea typeface="ＭＳ Ｐゴシック" charset="0"/>
              </a:rPr>
              <a:t>Maxwell</a:t>
            </a:r>
            <a:r>
              <a:rPr lang="en-US" altLang="ja-JP" sz="3200" dirty="0">
                <a:latin typeface="Times" charset="0"/>
                <a:ea typeface="ＭＳ Ｐゴシック" charset="0"/>
              </a:rPr>
              <a:t>’</a:t>
            </a:r>
            <a:r>
              <a:rPr lang="en-US" sz="3200" dirty="0">
                <a:latin typeface="Times" charset="0"/>
                <a:ea typeface="ＭＳ Ｐゴシック" charset="0"/>
              </a:rPr>
              <a:t>s Moral:</a:t>
            </a:r>
            <a:r>
              <a:rPr lang="en-US" sz="4000" dirty="0">
                <a:latin typeface="Times" charset="0"/>
                <a:ea typeface="ＭＳ Ｐゴシック" charset="0"/>
              </a:rPr>
              <a:t> The Demon Wins</a:t>
            </a:r>
          </a:p>
        </p:txBody>
      </p:sp>
      <p:sp>
        <p:nvSpPr>
          <p:cNvPr id="2253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9C0F76-3778-AB43-8B81-27E9902997BB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2535" name="TextBox 5"/>
          <p:cNvSpPr txBox="1">
            <a:spLocks noChangeArrowheads="1"/>
          </p:cNvSpPr>
          <p:nvPr/>
        </p:nvSpPr>
        <p:spPr bwMode="auto">
          <a:xfrm>
            <a:off x="1519238" y="1504950"/>
            <a:ext cx="34829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600">
                <a:latin typeface="Times" charset="0"/>
                <a:cs typeface="Times" charset="0"/>
              </a:rPr>
              <a:t>“</a:t>
            </a:r>
            <a:r>
              <a:rPr lang="en-US" sz="1600">
                <a:latin typeface="Times" charset="0"/>
                <a:cs typeface="Times" charset="0"/>
              </a:rPr>
              <a:t>This is only one of the instances in which conclusions which we have drawn from our experience of bodies consisting of an immense number of molecules </a:t>
            </a:r>
            <a:r>
              <a:rPr lang="en-US" sz="1800">
                <a:latin typeface="Times" charset="0"/>
                <a:cs typeface="Times" charset="0"/>
              </a:rPr>
              <a:t>may be found not to be applicable to the more delicate observations and experiments which we may suppose made by one who can perceive and handle the individual molecules</a:t>
            </a:r>
            <a:r>
              <a:rPr lang="en-US" sz="1600">
                <a:latin typeface="Times" charset="0"/>
                <a:cs typeface="Times" charset="0"/>
              </a:rPr>
              <a:t> which we deal with only in large masses.</a:t>
            </a:r>
          </a:p>
          <a:p>
            <a:pPr eaLnBrk="1" hangingPunct="1"/>
            <a:endParaRPr lang="en-US" sz="1600">
              <a:latin typeface="Times" charset="0"/>
              <a:cs typeface="Times" charset="0"/>
            </a:endParaRPr>
          </a:p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In dealing with masses of matter, while we do not perceive the individual molecules, we are compelled to adopt what I have described as the statistical method of calculation, and to abandon the strict dynamical method, in which we follow every motion by the calculus.</a:t>
            </a:r>
            <a:r>
              <a:rPr lang="ja-JP" altLang="en-US" sz="1400">
                <a:latin typeface="Times" charset="0"/>
                <a:cs typeface="Times" charset="0"/>
              </a:rPr>
              <a:t>”</a:t>
            </a:r>
            <a:endParaRPr lang="en-US" sz="1400">
              <a:latin typeface="Times" charset="0"/>
              <a:cs typeface="Times" charset="0"/>
            </a:endParaRPr>
          </a:p>
          <a:p>
            <a:pPr eaLnBrk="1" hangingPunct="1"/>
            <a:endParaRPr lang="en-US" sz="1100" i="1">
              <a:latin typeface="Times" charset="0"/>
              <a:cs typeface="Times" charset="0"/>
            </a:endParaRPr>
          </a:p>
          <a:p>
            <a:pPr eaLnBrk="1" hangingPunct="1"/>
            <a:r>
              <a:rPr lang="en-US" sz="1100" i="1">
                <a:latin typeface="Times" charset="0"/>
                <a:cs typeface="Times" charset="0"/>
              </a:rPr>
              <a:t>Theory of Heat.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486400" y="1735138"/>
            <a:ext cx="3141663" cy="2963862"/>
            <a:chOff x="5486074" y="1734752"/>
            <a:chExt cx="3142379" cy="2964488"/>
          </a:xfrm>
        </p:grpSpPr>
        <p:sp>
          <p:nvSpPr>
            <p:cNvPr id="11" name="Freeform 10"/>
            <p:cNvSpPr/>
            <p:nvPr/>
          </p:nvSpPr>
          <p:spPr>
            <a:xfrm>
              <a:off x="5486074" y="1734752"/>
              <a:ext cx="1178193" cy="549391"/>
            </a:xfrm>
            <a:custGeom>
              <a:avLst/>
              <a:gdLst>
                <a:gd name="connsiteX0" fmla="*/ 65466 w 765955"/>
                <a:gd name="connsiteY0" fmla="*/ 0 h 445144"/>
                <a:gd name="connsiteX1" fmla="*/ 65466 w 765955"/>
                <a:gd name="connsiteY1" fmla="*/ 0 h 445144"/>
                <a:gd name="connsiteX2" fmla="*/ 700489 w 765955"/>
                <a:gd name="connsiteY2" fmla="*/ 85101 h 445144"/>
                <a:gd name="connsiteX3" fmla="*/ 765955 w 765955"/>
                <a:gd name="connsiteY3" fmla="*/ 379682 h 445144"/>
                <a:gd name="connsiteX4" fmla="*/ 0 w 765955"/>
                <a:gd name="connsiteY4" fmla="*/ 445144 h 445144"/>
                <a:gd name="connsiteX5" fmla="*/ 65466 w 765955"/>
                <a:gd name="connsiteY5" fmla="*/ 0 h 44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5955" h="445144">
                  <a:moveTo>
                    <a:pt x="65466" y="0"/>
                  </a:moveTo>
                  <a:lnTo>
                    <a:pt x="65466" y="0"/>
                  </a:lnTo>
                  <a:lnTo>
                    <a:pt x="700489" y="85101"/>
                  </a:lnTo>
                  <a:lnTo>
                    <a:pt x="765955" y="379682"/>
                  </a:lnTo>
                  <a:lnTo>
                    <a:pt x="0" y="445144"/>
                  </a:lnTo>
                  <a:lnTo>
                    <a:pt x="6546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590873" y="3646506"/>
              <a:ext cx="1178193" cy="549391"/>
            </a:xfrm>
            <a:custGeom>
              <a:avLst/>
              <a:gdLst>
                <a:gd name="connsiteX0" fmla="*/ 65466 w 765955"/>
                <a:gd name="connsiteY0" fmla="*/ 0 h 445144"/>
                <a:gd name="connsiteX1" fmla="*/ 65466 w 765955"/>
                <a:gd name="connsiteY1" fmla="*/ 0 h 445144"/>
                <a:gd name="connsiteX2" fmla="*/ 700489 w 765955"/>
                <a:gd name="connsiteY2" fmla="*/ 85101 h 445144"/>
                <a:gd name="connsiteX3" fmla="*/ 765955 w 765955"/>
                <a:gd name="connsiteY3" fmla="*/ 379682 h 445144"/>
                <a:gd name="connsiteX4" fmla="*/ 0 w 765955"/>
                <a:gd name="connsiteY4" fmla="*/ 445144 h 445144"/>
                <a:gd name="connsiteX5" fmla="*/ 65466 w 765955"/>
                <a:gd name="connsiteY5" fmla="*/ 0 h 44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5955" h="445144">
                  <a:moveTo>
                    <a:pt x="65466" y="0"/>
                  </a:moveTo>
                  <a:lnTo>
                    <a:pt x="65466" y="0"/>
                  </a:lnTo>
                  <a:lnTo>
                    <a:pt x="700489" y="85101"/>
                  </a:lnTo>
                  <a:lnTo>
                    <a:pt x="765955" y="379682"/>
                  </a:lnTo>
                  <a:lnTo>
                    <a:pt x="0" y="445144"/>
                  </a:lnTo>
                  <a:lnTo>
                    <a:pt x="6546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41" name="TextBox 6"/>
            <p:cNvSpPr txBox="1">
              <a:spLocks noChangeArrowheads="1"/>
            </p:cNvSpPr>
            <p:nvPr/>
          </p:nvSpPr>
          <p:spPr bwMode="auto">
            <a:xfrm>
              <a:off x="5702112" y="3652800"/>
              <a:ext cx="2494263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" charset="0"/>
                  <a:cs typeface="Times" charset="0"/>
                </a:rPr>
                <a:t>No compulsion</a:t>
              </a:r>
              <a:r>
                <a:rPr lang="en-US" sz="2000">
                  <a:latin typeface="Times" charset="0"/>
                  <a:cs typeface="Times" charset="0"/>
                </a:rPr>
                <a:t> to exorcise</a:t>
              </a:r>
              <a:r>
                <a:rPr lang="en-US" sz="1800">
                  <a:latin typeface="Times" charset="0"/>
                  <a:cs typeface="Times" charset="0"/>
                </a:rPr>
                <a:t> the demon to protect the Second Law.</a:t>
              </a:r>
            </a:p>
          </p:txBody>
        </p:sp>
        <p:sp>
          <p:nvSpPr>
            <p:cNvPr id="22542" name="TextBox 7"/>
            <p:cNvSpPr txBox="1">
              <a:spLocks noChangeArrowheads="1"/>
            </p:cNvSpPr>
            <p:nvPr/>
          </p:nvSpPr>
          <p:spPr bwMode="auto">
            <a:xfrm>
              <a:off x="5577727" y="1806760"/>
              <a:ext cx="3050726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" charset="0"/>
                  <a:cs typeface="Times" charset="0"/>
                </a:rPr>
                <a:t>The demon illustrates</a:t>
              </a:r>
              <a:r>
                <a:rPr lang="en-US" sz="1800">
                  <a:latin typeface="Times" charset="0"/>
                  <a:cs typeface="Times" charset="0"/>
                </a:rPr>
                <a:t> that Second Law would fail if we could manipulate individual molecules.</a:t>
              </a:r>
            </a:p>
          </p:txBody>
        </p:sp>
      </p:grpSp>
      <p:pic>
        <p:nvPicPr>
          <p:cNvPr id="22537" name="Picture 8" descr="Maxwe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593850"/>
            <a:ext cx="10160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53100" y="5422900"/>
            <a:ext cx="2622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…. Nanotechnology has not yet overturned the Second Law.</a:t>
            </a:r>
          </a:p>
        </p:txBody>
      </p:sp>
    </p:spTree>
    <p:extLst>
      <p:ext uri="{BB962C8B-B14F-4D97-AF65-F5344CB8AC3E}">
        <p14:creationId xmlns:p14="http://schemas.microsoft.com/office/powerpoint/2010/main" val="251354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12014" y="111654"/>
            <a:ext cx="5505764" cy="5352602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424" y="383963"/>
            <a:ext cx="4591539" cy="4741625"/>
          </a:xfrm>
        </p:spPr>
        <p:txBody>
          <a:bodyPr>
            <a:normAutofit/>
          </a:bodyPr>
          <a:lstStyle/>
          <a:p>
            <a:pPr algn="r"/>
            <a:br>
              <a:rPr lang="en-US" sz="6700" dirty="0"/>
            </a:br>
            <a:br>
              <a:rPr lang="en-US" sz="3100" dirty="0"/>
            </a:br>
            <a:r>
              <a:rPr lang="en-US" sz="6000" dirty="0"/>
              <a:t>2. The Rotating Disk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06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2585590" y="1556564"/>
            <a:ext cx="2982872" cy="1042051"/>
          </a:xfrm>
          <a:custGeom>
            <a:avLst/>
            <a:gdLst>
              <a:gd name="connsiteX0" fmla="*/ 293077 w 2982872"/>
              <a:gd name="connsiteY0" fmla="*/ 0 h 1042051"/>
              <a:gd name="connsiteX1" fmla="*/ 2982872 w 2982872"/>
              <a:gd name="connsiteY1" fmla="*/ 91180 h 1042051"/>
              <a:gd name="connsiteX2" fmla="*/ 2937282 w 2982872"/>
              <a:gd name="connsiteY2" fmla="*/ 1042051 h 1042051"/>
              <a:gd name="connsiteX3" fmla="*/ 0 w 2982872"/>
              <a:gd name="connsiteY3" fmla="*/ 898769 h 1042051"/>
              <a:gd name="connsiteX4" fmla="*/ 293077 w 2982872"/>
              <a:gd name="connsiteY4" fmla="*/ 0 h 104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2872" h="1042051">
                <a:moveTo>
                  <a:pt x="293077" y="0"/>
                </a:moveTo>
                <a:lnTo>
                  <a:pt x="2982872" y="91180"/>
                </a:lnTo>
                <a:lnTo>
                  <a:pt x="2937282" y="1042051"/>
                </a:lnTo>
                <a:lnTo>
                  <a:pt x="0" y="898769"/>
                </a:lnTo>
                <a:lnTo>
                  <a:pt x="293077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53590" y="390769"/>
            <a:ext cx="8023795" cy="742462"/>
          </a:xfrm>
          <a:custGeom>
            <a:avLst/>
            <a:gdLst>
              <a:gd name="connsiteX0" fmla="*/ 169333 w 8023795"/>
              <a:gd name="connsiteY0" fmla="*/ 0 h 742462"/>
              <a:gd name="connsiteX1" fmla="*/ 7978205 w 8023795"/>
              <a:gd name="connsiteY1" fmla="*/ 267026 h 742462"/>
              <a:gd name="connsiteX2" fmla="*/ 8023795 w 8023795"/>
              <a:gd name="connsiteY2" fmla="*/ 547077 h 742462"/>
              <a:gd name="connsiteX3" fmla="*/ 0 w 8023795"/>
              <a:gd name="connsiteY3" fmla="*/ 742462 h 742462"/>
              <a:gd name="connsiteX4" fmla="*/ 169333 w 8023795"/>
              <a:gd name="connsiteY4" fmla="*/ 0 h 74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3795" h="742462">
                <a:moveTo>
                  <a:pt x="169333" y="0"/>
                </a:moveTo>
                <a:lnTo>
                  <a:pt x="7978205" y="267026"/>
                </a:lnTo>
                <a:lnTo>
                  <a:pt x="8023795" y="547077"/>
                </a:lnTo>
                <a:lnTo>
                  <a:pt x="0" y="742462"/>
                </a:lnTo>
                <a:lnTo>
                  <a:pt x="169333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51400"/>
            <a:ext cx="8002955" cy="800032"/>
          </a:xfrm>
        </p:spPr>
        <p:txBody>
          <a:bodyPr>
            <a:normAutofit fontScale="90000"/>
          </a:bodyPr>
          <a:lstStyle/>
          <a:p>
            <a:r>
              <a:rPr lang="en-US" dirty="0"/>
              <a:t>Einstein’s </a:t>
            </a:r>
            <a:r>
              <a:rPr lang="en-US" sz="3600" dirty="0"/>
              <a:t>Discovery of Relativity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Einstein standing patent off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32276"/>
            <a:ext cx="1783610" cy="222083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2585590" y="1458872"/>
            <a:ext cx="3106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1905</a:t>
            </a:r>
          </a:p>
          <a:p>
            <a:r>
              <a:rPr lang="en-US" dirty="0">
                <a:latin typeface="Times"/>
                <a:cs typeface="Times"/>
              </a:rPr>
              <a:t>Apply the principle of relativity to </a:t>
            </a:r>
            <a:r>
              <a:rPr lang="en-US" sz="2400" i="1" dirty="0">
                <a:latin typeface="Times"/>
                <a:cs typeface="Times"/>
              </a:rPr>
              <a:t>inertial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dirty="0">
                <a:latin typeface="Times"/>
                <a:cs typeface="Times"/>
              </a:rPr>
              <a:t>motion.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722359" y="2852948"/>
            <a:ext cx="3374944" cy="1477327"/>
            <a:chOff x="2722359" y="2852948"/>
            <a:chExt cx="3374944" cy="1477327"/>
          </a:xfrm>
        </p:grpSpPr>
        <p:sp>
          <p:nvSpPr>
            <p:cNvPr id="20" name="Freeform 19"/>
            <p:cNvSpPr/>
            <p:nvPr/>
          </p:nvSpPr>
          <p:spPr>
            <a:xfrm rot="10800000">
              <a:off x="2911230" y="2881882"/>
              <a:ext cx="2780974" cy="1448393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22359" y="2852948"/>
              <a:ext cx="3374944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1907, 1908, 1909, 1910, 1911, 1912, 1913, 1914, 1915.</a:t>
              </a:r>
            </a:p>
            <a:p>
              <a:r>
                <a:rPr lang="en-US" dirty="0">
                  <a:latin typeface="Times"/>
                  <a:cs typeface="Times"/>
                </a:rPr>
                <a:t>Extend the principle of relativity to </a:t>
              </a:r>
              <a:r>
                <a:rPr lang="en-US" sz="2400" i="1" dirty="0">
                  <a:latin typeface="Times"/>
                  <a:cs typeface="Times"/>
                </a:rPr>
                <a:t>accelerated</a:t>
              </a:r>
              <a:r>
                <a:rPr lang="en-US" sz="2400" dirty="0">
                  <a:latin typeface="Times"/>
                  <a:cs typeface="Times"/>
                </a:rPr>
                <a:t> </a:t>
              </a:r>
              <a:r>
                <a:rPr lang="en-US" dirty="0">
                  <a:latin typeface="Times"/>
                  <a:cs typeface="Times"/>
                </a:rPr>
                <a:t>motion.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21046" y="1647745"/>
            <a:ext cx="2543907" cy="707886"/>
            <a:chOff x="6221046" y="1647745"/>
            <a:chExt cx="2543907" cy="707886"/>
          </a:xfrm>
        </p:grpSpPr>
        <p:sp>
          <p:nvSpPr>
            <p:cNvPr id="19" name="Freeform 18"/>
            <p:cNvSpPr/>
            <p:nvPr/>
          </p:nvSpPr>
          <p:spPr>
            <a:xfrm>
              <a:off x="7098973" y="1738923"/>
              <a:ext cx="1281723" cy="527539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48768" y="1647745"/>
              <a:ext cx="15161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Special relativity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6221046" y="1908256"/>
              <a:ext cx="664307" cy="35820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98617" y="4542694"/>
            <a:ext cx="3093589" cy="1623253"/>
            <a:chOff x="2598617" y="4542694"/>
            <a:chExt cx="3093589" cy="1623253"/>
          </a:xfrm>
        </p:grpSpPr>
        <p:sp>
          <p:nvSpPr>
            <p:cNvPr id="22" name="Freeform 21"/>
            <p:cNvSpPr/>
            <p:nvPr/>
          </p:nvSpPr>
          <p:spPr>
            <a:xfrm rot="10800000">
              <a:off x="3317631" y="5544529"/>
              <a:ext cx="2003342" cy="621418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98617" y="4542694"/>
              <a:ext cx="13155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Times"/>
                  <a:cs typeface="Times"/>
                </a:rPr>
                <a:t>Rectilinear acceleration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78258" y="5513104"/>
              <a:ext cx="25139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Gravity slows clocks, slows and bends light.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 rot="5400000">
              <a:off x="3855590" y="4770642"/>
              <a:ext cx="664307" cy="35820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098973" y="2735013"/>
            <a:ext cx="1530514" cy="1446550"/>
            <a:chOff x="6675639" y="4181563"/>
            <a:chExt cx="1530514" cy="1446550"/>
          </a:xfrm>
        </p:grpSpPr>
        <p:sp>
          <p:nvSpPr>
            <p:cNvPr id="21" name="Freeform 20"/>
            <p:cNvSpPr/>
            <p:nvPr/>
          </p:nvSpPr>
          <p:spPr>
            <a:xfrm rot="10800000">
              <a:off x="6730345" y="4490558"/>
              <a:ext cx="1475808" cy="1022546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75639" y="4181563"/>
              <a:ext cx="143688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latin typeface="Times"/>
                  <a:cs typeface="Times"/>
                </a:rPr>
                <a:t>?</a:t>
              </a:r>
              <a:r>
                <a:rPr lang="en-US" sz="7200" dirty="0">
                  <a:latin typeface="Times"/>
                  <a:cs typeface="Times"/>
                </a:rPr>
                <a:t>?</a:t>
              </a:r>
              <a:r>
                <a:rPr lang="en-US" sz="6000" dirty="0">
                  <a:latin typeface="Times"/>
                  <a:cs typeface="Times"/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097303" y="3040090"/>
            <a:ext cx="902811" cy="711295"/>
            <a:chOff x="6097303" y="3040090"/>
            <a:chExt cx="902811" cy="711295"/>
          </a:xfrm>
        </p:grpSpPr>
        <p:sp>
          <p:nvSpPr>
            <p:cNvPr id="11" name="TextBox 10"/>
            <p:cNvSpPr txBox="1"/>
            <p:nvPr/>
          </p:nvSpPr>
          <p:spPr>
            <a:xfrm>
              <a:off x="6097303" y="304009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rotation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6221046" y="3393179"/>
              <a:ext cx="664307" cy="35820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678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0850" y="0"/>
            <a:ext cx="8008938" cy="1003300"/>
          </a:xfrm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 Rotating Disk 1912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F724B5-F0FD-F046-A7D8-1C2B311A7011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14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pic>
        <p:nvPicPr>
          <p:cNvPr id="56325" name="Picture 4" descr="disk at res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395413"/>
            <a:ext cx="24352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00038" y="1252538"/>
            <a:ext cx="3097212" cy="4665662"/>
            <a:chOff x="312738" y="1703633"/>
            <a:chExt cx="3097211" cy="4665417"/>
          </a:xfrm>
        </p:grpSpPr>
        <p:sp>
          <p:nvSpPr>
            <p:cNvPr id="16" name="Freeform 15"/>
            <p:cNvSpPr/>
            <p:nvPr/>
          </p:nvSpPr>
          <p:spPr>
            <a:xfrm>
              <a:off x="622300" y="4959424"/>
              <a:ext cx="1955799" cy="1409626"/>
            </a:xfrm>
            <a:custGeom>
              <a:avLst/>
              <a:gdLst>
                <a:gd name="connsiteX0" fmla="*/ 0 w 1955800"/>
                <a:gd name="connsiteY0" fmla="*/ 63500 h 1409700"/>
                <a:gd name="connsiteX1" fmla="*/ 571500 w 1955800"/>
                <a:gd name="connsiteY1" fmla="*/ 0 h 1409700"/>
                <a:gd name="connsiteX2" fmla="*/ 1955800 w 1955800"/>
                <a:gd name="connsiteY2" fmla="*/ 1308100 h 1409700"/>
                <a:gd name="connsiteX3" fmla="*/ 196850 w 1955800"/>
                <a:gd name="connsiteY3" fmla="*/ 1409700 h 1409700"/>
                <a:gd name="connsiteX4" fmla="*/ 0 w 1955800"/>
                <a:gd name="connsiteY4" fmla="*/ 635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409700">
                  <a:moveTo>
                    <a:pt x="0" y="63500"/>
                  </a:moveTo>
                  <a:lnTo>
                    <a:pt x="571500" y="0"/>
                  </a:lnTo>
                  <a:lnTo>
                    <a:pt x="1955800" y="1308100"/>
                  </a:lnTo>
                  <a:cubicBezTo>
                    <a:pt x="1369490" y="1342089"/>
                    <a:pt x="784144" y="1409700"/>
                    <a:pt x="196850" y="1409700"/>
                  </a:cubicBezTo>
                  <a:lnTo>
                    <a:pt x="0" y="63500"/>
                  </a:lnTo>
                  <a:close/>
                </a:path>
              </a:pathLst>
            </a:custGeom>
            <a:solidFill>
              <a:srgbClr val="CACA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B4C8FF"/>
                </a:solidFill>
              </a:endParaRPr>
            </a:p>
          </p:txBody>
        </p:sp>
        <p:sp>
          <p:nvSpPr>
            <p:cNvPr id="56344" name="TextBox 6"/>
            <p:cNvSpPr txBox="1">
              <a:spLocks noChangeArrowheads="1"/>
            </p:cNvSpPr>
            <p:nvPr/>
          </p:nvSpPr>
          <p:spPr bwMode="auto">
            <a:xfrm>
              <a:off x="312738" y="4803286"/>
              <a:ext cx="19444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circumference</a:t>
              </a:r>
            </a:p>
          </p:txBody>
        </p:sp>
        <p:sp>
          <p:nvSpPr>
            <p:cNvPr id="56345" name="TextBox 11"/>
            <p:cNvSpPr txBox="1">
              <a:spLocks noChangeArrowheads="1"/>
            </p:cNvSpPr>
            <p:nvPr/>
          </p:nvSpPr>
          <p:spPr bwMode="auto">
            <a:xfrm>
              <a:off x="402492" y="5624308"/>
              <a:ext cx="227720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Times" charset="0"/>
                  <a:cs typeface="Times" charset="0"/>
                </a:rPr>
                <a:t>measured by laying out rods end to end.</a:t>
              </a:r>
            </a:p>
          </p:txBody>
        </p:sp>
        <p:pic>
          <p:nvPicPr>
            <p:cNvPr id="56346" name="Picture 13" descr="arrow roun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70" y="1703633"/>
              <a:ext cx="2833279" cy="28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58825" y="4103688"/>
            <a:ext cx="3383328" cy="725377"/>
            <a:chOff x="771037" y="4554762"/>
            <a:chExt cx="3383542" cy="725240"/>
          </a:xfrm>
        </p:grpSpPr>
        <p:pic>
          <p:nvPicPr>
            <p:cNvPr id="56341" name="Picture 12" descr="arrow two head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037" y="4554762"/>
              <a:ext cx="2459160" cy="17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2" name="TextBox 6"/>
            <p:cNvSpPr txBox="1">
              <a:spLocks noChangeArrowheads="1"/>
            </p:cNvSpPr>
            <p:nvPr/>
          </p:nvSpPr>
          <p:spPr bwMode="auto">
            <a:xfrm>
              <a:off x="2192336" y="4695336"/>
              <a:ext cx="1962243" cy="5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= </a:t>
              </a:r>
              <a:r>
                <a:rPr lang="en-US" sz="3200" dirty="0">
                  <a:latin typeface="Symbol" charset="2"/>
                  <a:cs typeface="Symbol" charset="2"/>
                </a:rPr>
                <a:t>π </a:t>
              </a:r>
              <a:r>
                <a:rPr lang="en-US" sz="1800" dirty="0">
                  <a:cs typeface="Arial" charset="0"/>
                </a:rPr>
                <a:t>x</a:t>
              </a:r>
              <a:r>
                <a:rPr lang="en-US" dirty="0">
                  <a:latin typeface="Times" charset="0"/>
                  <a:cs typeface="Times" charset="0"/>
                </a:rPr>
                <a:t> diameter</a:t>
              </a:r>
            </a:p>
          </p:txBody>
        </p:sp>
      </p:grpSp>
      <p:pic>
        <p:nvPicPr>
          <p:cNvPr id="83976" name="Picture 5" descr="rotating disk animated10fp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1244600"/>
            <a:ext cx="26193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814888" y="1087438"/>
            <a:ext cx="3224212" cy="4767262"/>
            <a:chOff x="4814888" y="1087683"/>
            <a:chExt cx="3224211" cy="4767805"/>
          </a:xfrm>
        </p:grpSpPr>
        <p:sp>
          <p:nvSpPr>
            <p:cNvPr id="21" name="Freeform 20"/>
            <p:cNvSpPr/>
            <p:nvPr/>
          </p:nvSpPr>
          <p:spPr>
            <a:xfrm>
              <a:off x="5187950" y="4267807"/>
              <a:ext cx="1955799" cy="1409861"/>
            </a:xfrm>
            <a:custGeom>
              <a:avLst/>
              <a:gdLst>
                <a:gd name="connsiteX0" fmla="*/ 0 w 1955800"/>
                <a:gd name="connsiteY0" fmla="*/ 63500 h 1409700"/>
                <a:gd name="connsiteX1" fmla="*/ 571500 w 1955800"/>
                <a:gd name="connsiteY1" fmla="*/ 0 h 1409700"/>
                <a:gd name="connsiteX2" fmla="*/ 1955800 w 1955800"/>
                <a:gd name="connsiteY2" fmla="*/ 1308100 h 1409700"/>
                <a:gd name="connsiteX3" fmla="*/ 196850 w 1955800"/>
                <a:gd name="connsiteY3" fmla="*/ 1409700 h 1409700"/>
                <a:gd name="connsiteX4" fmla="*/ 0 w 1955800"/>
                <a:gd name="connsiteY4" fmla="*/ 635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409700">
                  <a:moveTo>
                    <a:pt x="0" y="63500"/>
                  </a:moveTo>
                  <a:lnTo>
                    <a:pt x="571500" y="0"/>
                  </a:lnTo>
                  <a:lnTo>
                    <a:pt x="1955800" y="1308100"/>
                  </a:lnTo>
                  <a:cubicBezTo>
                    <a:pt x="1369490" y="1342089"/>
                    <a:pt x="784144" y="1409700"/>
                    <a:pt x="196850" y="1409700"/>
                  </a:cubicBezTo>
                  <a:lnTo>
                    <a:pt x="0" y="6350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38" name="TextBox 7"/>
            <p:cNvSpPr txBox="1">
              <a:spLocks noChangeArrowheads="1"/>
            </p:cNvSpPr>
            <p:nvPr/>
          </p:nvSpPr>
          <p:spPr bwMode="auto">
            <a:xfrm>
              <a:off x="4814888" y="4186713"/>
              <a:ext cx="19444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circumference</a:t>
              </a:r>
            </a:p>
          </p:txBody>
        </p:sp>
        <p:pic>
          <p:nvPicPr>
            <p:cNvPr id="56339" name="Picture 18" descr="arrow roun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970" y="1087683"/>
              <a:ext cx="2903129" cy="2903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0" name="TextBox 21"/>
            <p:cNvSpPr txBox="1">
              <a:spLocks noChangeArrowheads="1"/>
            </p:cNvSpPr>
            <p:nvPr/>
          </p:nvSpPr>
          <p:spPr bwMode="auto">
            <a:xfrm>
              <a:off x="4968142" y="4932158"/>
              <a:ext cx="251850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>
                  <a:latin typeface="Times" charset="0"/>
                  <a:cs typeface="Times" charset="0"/>
                </a:rPr>
                <a:t>measured by laying out </a:t>
              </a:r>
              <a:r>
                <a:rPr lang="en-US" sz="1800" i="1" dirty="0">
                  <a:latin typeface="Times" charset="0"/>
                  <a:cs typeface="Times" charset="0"/>
                </a:rPr>
                <a:t>moving, contracted</a:t>
              </a:r>
              <a:r>
                <a:rPr lang="en-US" sz="1800" dirty="0">
                  <a:latin typeface="Times" charset="0"/>
                  <a:cs typeface="Times" charset="0"/>
                </a:rPr>
                <a:t> rods end to end.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30225" y="6037263"/>
            <a:ext cx="7888288" cy="600075"/>
            <a:chOff x="530277" y="6037559"/>
            <a:chExt cx="7888684" cy="599760"/>
          </a:xfrm>
        </p:grpSpPr>
        <p:sp>
          <p:nvSpPr>
            <p:cNvPr id="25" name="Freeform 24"/>
            <p:cNvSpPr/>
            <p:nvPr/>
          </p:nvSpPr>
          <p:spPr bwMode="auto">
            <a:xfrm>
              <a:off x="530277" y="6134345"/>
              <a:ext cx="7888684" cy="502974"/>
            </a:xfrm>
            <a:custGeom>
              <a:avLst/>
              <a:gdLst>
                <a:gd name="connsiteX0" fmla="*/ 120650 w 6534150"/>
                <a:gd name="connsiteY0" fmla="*/ 0 h 406400"/>
                <a:gd name="connsiteX1" fmla="*/ 6534150 w 6534150"/>
                <a:gd name="connsiteY1" fmla="*/ 82550 h 406400"/>
                <a:gd name="connsiteX2" fmla="*/ 6483350 w 6534150"/>
                <a:gd name="connsiteY2" fmla="*/ 406400 h 406400"/>
                <a:gd name="connsiteX3" fmla="*/ 0 w 6534150"/>
                <a:gd name="connsiteY3" fmla="*/ 368300 h 406400"/>
                <a:gd name="connsiteX4" fmla="*/ 120650 w 6534150"/>
                <a:gd name="connsiteY4" fmla="*/ 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34150" h="406400">
                  <a:moveTo>
                    <a:pt x="120650" y="0"/>
                  </a:moveTo>
                  <a:lnTo>
                    <a:pt x="6534150" y="82550"/>
                  </a:lnTo>
                  <a:lnTo>
                    <a:pt x="6483350" y="406400"/>
                  </a:lnTo>
                  <a:lnTo>
                    <a:pt x="0" y="368300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36" name="TextBox 23"/>
            <p:cNvSpPr txBox="1">
              <a:spLocks noChangeArrowheads="1"/>
            </p:cNvSpPr>
            <p:nvPr/>
          </p:nvSpPr>
          <p:spPr bwMode="auto">
            <a:xfrm>
              <a:off x="638459" y="6037559"/>
              <a:ext cx="769769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>
                  <a:latin typeface="Times" charset="0"/>
                  <a:cs typeface="Times" charset="0"/>
                </a:rPr>
                <a:t>Geometry</a:t>
              </a:r>
              <a:r>
                <a:rPr lang="en-US">
                  <a:latin typeface="Times" charset="0"/>
                  <a:cs typeface="Times" charset="0"/>
                </a:rPr>
                <a:t> found on a rotating disk is </a:t>
              </a:r>
              <a:r>
                <a:rPr lang="en-US" sz="3200">
                  <a:latin typeface="Times" charset="0"/>
                  <a:cs typeface="Times" charset="0"/>
                </a:rPr>
                <a:t>non-Euclidean.</a:t>
              </a:r>
              <a:endParaRPr lang="en-US">
                <a:latin typeface="Times" charset="0"/>
                <a:cs typeface="Times" charset="0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311776" y="4040183"/>
            <a:ext cx="3241594" cy="609918"/>
            <a:chOff x="5311287" y="4040412"/>
            <a:chExt cx="3242848" cy="610340"/>
          </a:xfrm>
        </p:grpSpPr>
        <p:pic>
          <p:nvPicPr>
            <p:cNvPr id="56333" name="Picture 19" descr="arrow two head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287" y="4040412"/>
              <a:ext cx="2459160" cy="17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34" name="Rectangle 26"/>
            <p:cNvSpPr>
              <a:spLocks noChangeArrowheads="1"/>
            </p:cNvSpPr>
            <p:nvPr/>
          </p:nvSpPr>
          <p:spPr bwMode="auto">
            <a:xfrm>
              <a:off x="6714458" y="4188768"/>
              <a:ext cx="1839677" cy="46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" charset="0"/>
                  <a:cs typeface="Times" charset="0"/>
                </a:rPr>
                <a:t>&gt; </a:t>
              </a:r>
              <a:r>
                <a:rPr lang="en-US" sz="2400" dirty="0">
                  <a:latin typeface="Symbol" charset="2"/>
                  <a:cs typeface="Symbol" charset="2"/>
                </a:rPr>
                <a:t>π</a:t>
              </a:r>
              <a:r>
                <a:rPr lang="en-US" dirty="0">
                  <a:latin typeface="Times" charset="0"/>
                  <a:cs typeface="Times" charset="0"/>
                </a:rPr>
                <a:t> </a:t>
              </a:r>
              <a:r>
                <a:rPr lang="en-US" dirty="0">
                  <a:cs typeface="Arial" charset="0"/>
                </a:rPr>
                <a:t>x</a:t>
              </a:r>
              <a:r>
                <a:rPr lang="en-US" dirty="0">
                  <a:latin typeface="Times" charset="0"/>
                  <a:cs typeface="Times" charset="0"/>
                </a:rPr>
                <a:t> </a:t>
              </a:r>
              <a:r>
                <a:rPr lang="en-US" sz="2400" dirty="0">
                  <a:latin typeface="Times" charset="0"/>
                  <a:cs typeface="Times" charset="0"/>
                </a:rPr>
                <a:t>diameter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94693" y="4931475"/>
            <a:ext cx="1364639" cy="827168"/>
            <a:chOff x="7842249" y="285670"/>
            <a:chExt cx="1364639" cy="827168"/>
          </a:xfrm>
        </p:grpSpPr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7842249" y="285670"/>
              <a:ext cx="1364639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Times"/>
                  <a:cs typeface="Times"/>
                </a:rPr>
                <a:t>Length of radial rods unaffected by motion.</a:t>
              </a: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7910513" y="1062038"/>
              <a:ext cx="304800" cy="50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76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E5E7-2F54-C540-B86A-E020FB0421CA}" type="slidenum">
              <a:rPr lang="en-US"/>
              <a:pPr/>
              <a:t>15</a:t>
            </a:fld>
            <a:endParaRPr lang="en-US"/>
          </a:p>
        </p:txBody>
      </p:sp>
      <p:sp>
        <p:nvSpPr>
          <p:cNvPr id="143362" name="Freeform 2"/>
          <p:cNvSpPr>
            <a:spLocks/>
          </p:cNvSpPr>
          <p:nvPr/>
        </p:nvSpPr>
        <p:spPr bwMode="auto">
          <a:xfrm>
            <a:off x="2817813" y="451746"/>
            <a:ext cx="4938712" cy="5641975"/>
          </a:xfrm>
          <a:custGeom>
            <a:avLst/>
            <a:gdLst>
              <a:gd name="T0" fmla="*/ 692 w 3111"/>
              <a:gd name="T1" fmla="*/ 0 h 3554"/>
              <a:gd name="T2" fmla="*/ 3111 w 3111"/>
              <a:gd name="T3" fmla="*/ 747 h 3554"/>
              <a:gd name="T4" fmla="*/ 2524 w 3111"/>
              <a:gd name="T5" fmla="*/ 3554 h 3554"/>
              <a:gd name="T6" fmla="*/ 0 w 3111"/>
              <a:gd name="T7" fmla="*/ 2946 h 3554"/>
              <a:gd name="T8" fmla="*/ 692 w 3111"/>
              <a:gd name="T9" fmla="*/ 0 h 3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11" h="3554">
                <a:moveTo>
                  <a:pt x="692" y="0"/>
                </a:moveTo>
                <a:lnTo>
                  <a:pt x="3111" y="747"/>
                </a:lnTo>
                <a:lnTo>
                  <a:pt x="2524" y="3554"/>
                </a:lnTo>
                <a:lnTo>
                  <a:pt x="0" y="2946"/>
                </a:lnTo>
                <a:lnTo>
                  <a:pt x="6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198359" y="1689100"/>
            <a:ext cx="4811916" cy="2792413"/>
          </a:xfrm>
        </p:spPr>
        <p:txBody>
          <a:bodyPr>
            <a:noAutofit/>
          </a:bodyPr>
          <a:lstStyle/>
          <a:p>
            <a:pPr algn="r"/>
            <a:r>
              <a:rPr lang="en-US" sz="6600" dirty="0"/>
              <a:t>3. The Dome</a:t>
            </a:r>
            <a:br>
              <a:rPr lang="en-US" dirty="0"/>
            </a:br>
            <a:r>
              <a:rPr lang="en-US" dirty="0"/>
              <a:t>An </a:t>
            </a:r>
            <a:r>
              <a:rPr lang="en-US" dirty="0" err="1"/>
              <a:t>Indeterminstic</a:t>
            </a:r>
            <a:r>
              <a:rPr lang="en-US" dirty="0"/>
              <a:t> Newtonian System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20295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90C5-080D-5246-A413-A8E0FDB0C1BC}" type="slidenum">
              <a:rPr lang="en-US"/>
              <a:pPr/>
              <a:t>16</a:t>
            </a:fld>
            <a:endParaRPr lang="en-US"/>
          </a:p>
        </p:txBody>
      </p:sp>
      <p:sp>
        <p:nvSpPr>
          <p:cNvPr id="10245" name="Freeform 5"/>
          <p:cNvSpPr>
            <a:spLocks/>
          </p:cNvSpPr>
          <p:nvPr/>
        </p:nvSpPr>
        <p:spPr bwMode="auto">
          <a:xfrm>
            <a:off x="533400" y="304800"/>
            <a:ext cx="7239000" cy="83820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Arrangement</a:t>
            </a:r>
          </a:p>
        </p:txBody>
      </p:sp>
      <p:pic>
        <p:nvPicPr>
          <p:cNvPr id="10244" name="Picture 4" descr="dome_with_eq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587500"/>
            <a:ext cx="4976812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623888" y="4318000"/>
            <a:ext cx="6276975" cy="2127250"/>
            <a:chOff x="393" y="2720"/>
            <a:chExt cx="3954" cy="1340"/>
          </a:xfrm>
        </p:grpSpPr>
        <p:sp>
          <p:nvSpPr>
            <p:cNvPr id="10249" name="Freeform 9"/>
            <p:cNvSpPr>
              <a:spLocks/>
            </p:cNvSpPr>
            <p:nvPr/>
          </p:nvSpPr>
          <p:spPr bwMode="auto">
            <a:xfrm>
              <a:off x="818" y="3313"/>
              <a:ext cx="1845" cy="747"/>
            </a:xfrm>
            <a:custGeom>
              <a:avLst/>
              <a:gdLst>
                <a:gd name="T0" fmla="*/ 316 w 1845"/>
                <a:gd name="T1" fmla="*/ 0 h 747"/>
                <a:gd name="T2" fmla="*/ 1845 w 1845"/>
                <a:gd name="T3" fmla="*/ 323 h 747"/>
                <a:gd name="T4" fmla="*/ 1797 w 1845"/>
                <a:gd name="T5" fmla="*/ 747 h 747"/>
                <a:gd name="T6" fmla="*/ 0 w 1845"/>
                <a:gd name="T7" fmla="*/ 723 h 747"/>
                <a:gd name="T8" fmla="*/ 316 w 1845"/>
                <a:gd name="T9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5" h="747">
                  <a:moveTo>
                    <a:pt x="316" y="0"/>
                  </a:moveTo>
                  <a:lnTo>
                    <a:pt x="1845" y="323"/>
                  </a:lnTo>
                  <a:lnTo>
                    <a:pt x="1797" y="747"/>
                  </a:lnTo>
                  <a:lnTo>
                    <a:pt x="0" y="723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FF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393" y="2720"/>
              <a:ext cx="3954" cy="1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"/>
                </a:rPr>
                <a:t>The mass experiences an outward directed force field</a:t>
              </a:r>
            </a:p>
            <a:p>
              <a:r>
                <a:rPr lang="en-US" sz="2000" dirty="0">
                  <a:latin typeface="Times"/>
                </a:rPr>
                <a:t>F = (d/</a:t>
              </a:r>
              <a:r>
                <a:rPr lang="en-US" sz="2000" dirty="0" err="1">
                  <a:latin typeface="Times"/>
                </a:rPr>
                <a:t>dr</a:t>
              </a:r>
              <a:r>
                <a:rPr lang="en-US" sz="2000" dirty="0">
                  <a:latin typeface="Times"/>
                </a:rPr>
                <a:t>) potential energy = (d/</a:t>
              </a:r>
              <a:r>
                <a:rPr lang="en-US" sz="2000" dirty="0" err="1">
                  <a:latin typeface="Times"/>
                </a:rPr>
                <a:t>dr</a:t>
              </a:r>
              <a:r>
                <a:rPr lang="en-US" sz="2000" dirty="0">
                  <a:latin typeface="Times"/>
                </a:rPr>
                <a:t>) </a:t>
              </a:r>
              <a:r>
                <a:rPr lang="en-US" sz="2000" dirty="0" err="1">
                  <a:latin typeface="Times"/>
                </a:rPr>
                <a:t>gh</a:t>
              </a:r>
              <a:r>
                <a:rPr lang="en-US" sz="2000" dirty="0">
                  <a:latin typeface="Times"/>
                </a:rPr>
                <a:t> = r</a:t>
              </a:r>
              <a:r>
                <a:rPr lang="en-US" sz="2400" baseline="30000" dirty="0">
                  <a:latin typeface="Times"/>
                </a:rPr>
                <a:t>1/</a:t>
              </a:r>
              <a:r>
                <a:rPr lang="en-US" sz="2000" baseline="30000" dirty="0">
                  <a:latin typeface="Times"/>
                </a:rPr>
                <a:t>2</a:t>
              </a:r>
              <a:r>
                <a:rPr lang="en-US" sz="2000" dirty="0">
                  <a:latin typeface="Times"/>
                </a:rPr>
                <a:t>.</a:t>
              </a:r>
            </a:p>
            <a:p>
              <a:endParaRPr lang="en-US" sz="2000" dirty="0">
                <a:latin typeface="Times"/>
              </a:endParaRPr>
            </a:p>
            <a:p>
              <a:r>
                <a:rPr lang="en-US" sz="2000" dirty="0">
                  <a:latin typeface="Times"/>
                </a:rPr>
                <a:t>The motion of the mass is governed by Newton</a:t>
              </a:r>
              <a:r>
                <a:rPr lang="ja-JP" altLang="en-US" sz="2000" dirty="0">
                  <a:latin typeface="Times"/>
                </a:rPr>
                <a:t>’</a:t>
              </a:r>
              <a:r>
                <a:rPr lang="en-US" sz="2000" dirty="0">
                  <a:latin typeface="Times"/>
                </a:rPr>
                <a:t>s </a:t>
              </a:r>
              <a:r>
                <a:rPr lang="ja-JP" altLang="en-US" sz="2000" dirty="0">
                  <a:latin typeface="Times"/>
                </a:rPr>
                <a:t>“</a:t>
              </a:r>
              <a:r>
                <a:rPr lang="en-US" sz="2000" dirty="0">
                  <a:latin typeface="Times"/>
                </a:rPr>
                <a:t>F=ma</a:t>
              </a:r>
              <a:r>
                <a:rPr lang="ja-JP" altLang="en-US" sz="2000" dirty="0">
                  <a:latin typeface="Times"/>
                </a:rPr>
                <a:t>”</a:t>
              </a:r>
              <a:r>
                <a:rPr lang="en-US" sz="2000" dirty="0">
                  <a:latin typeface="Times"/>
                </a:rPr>
                <a:t>:</a:t>
              </a:r>
            </a:p>
            <a:p>
              <a:endParaRPr lang="en-US" sz="900" dirty="0">
                <a:latin typeface="Times"/>
              </a:endParaRPr>
            </a:p>
            <a:p>
              <a:r>
                <a:rPr lang="en-US" sz="3200" dirty="0">
                  <a:latin typeface="Times"/>
                </a:rPr>
                <a:t>          d</a:t>
              </a:r>
              <a:r>
                <a:rPr lang="en-US" sz="3200" baseline="30000" dirty="0">
                  <a:latin typeface="Times"/>
                </a:rPr>
                <a:t>2</a:t>
              </a:r>
              <a:r>
                <a:rPr lang="en-US" sz="3200" dirty="0">
                  <a:latin typeface="Times"/>
                </a:rPr>
                <a:t>r/dt</a:t>
              </a:r>
              <a:r>
                <a:rPr lang="en-US" sz="3200" baseline="30000" dirty="0">
                  <a:latin typeface="Times"/>
                </a:rPr>
                <a:t>2</a:t>
              </a:r>
              <a:r>
                <a:rPr lang="en-US" sz="3200" dirty="0">
                  <a:latin typeface="Times"/>
                </a:rPr>
                <a:t> = r</a:t>
              </a:r>
              <a:r>
                <a:rPr lang="en-US" sz="3200" baseline="30000" dirty="0">
                  <a:latin typeface="Times"/>
                </a:rPr>
                <a:t>1/2</a:t>
              </a:r>
              <a:r>
                <a:rPr lang="en-US" sz="2000" dirty="0">
                  <a:latin typeface="Times"/>
                </a:rPr>
                <a:t>.</a:t>
              </a:r>
            </a:p>
          </p:txBody>
        </p:sp>
      </p:grp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1695450"/>
            <a:ext cx="3352800" cy="2590800"/>
          </a:xfrm>
        </p:spPr>
        <p:txBody>
          <a:bodyPr/>
          <a:lstStyle/>
          <a:p>
            <a:r>
              <a:rPr lang="en-US" sz="1800"/>
              <a:t>A unit mass sits at the apex of a dome over which it can slide frictionless. The dome is symmetrical about the origin r=0 of radial coordinates inscribed on its surface. Its shape is given by the (negative) height function h(r) = (2/3g)r</a:t>
            </a:r>
            <a:r>
              <a:rPr lang="en-US" sz="2000" baseline="30000"/>
              <a:t>3/</a:t>
            </a:r>
            <a:r>
              <a:rPr lang="en-US" sz="1800" baseline="30000"/>
              <a:t>2</a:t>
            </a:r>
            <a:r>
              <a:rPr lang="en-US" sz="1800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9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5599-46BB-9146-90F9-47FF62051B40}" type="slidenum">
              <a:rPr lang="en-US"/>
              <a:pPr/>
              <a:t>17</a:t>
            </a:fld>
            <a:endParaRPr lang="en-US"/>
          </a:p>
        </p:txBody>
      </p:sp>
      <p:sp>
        <p:nvSpPr>
          <p:cNvPr id="13317" name="Freeform 5"/>
          <p:cNvSpPr>
            <a:spLocks/>
          </p:cNvSpPr>
          <p:nvPr/>
        </p:nvSpPr>
        <p:spPr bwMode="auto">
          <a:xfrm>
            <a:off x="533400" y="304800"/>
            <a:ext cx="7239000" cy="83820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5078046" cy="685800"/>
          </a:xfrm>
        </p:spPr>
        <p:txBody>
          <a:bodyPr>
            <a:noAutofit/>
          </a:bodyPr>
          <a:lstStyle/>
          <a:p>
            <a:r>
              <a:rPr lang="en-US" sz="3600" dirty="0"/>
              <a:t>Possible motions: None</a:t>
            </a:r>
            <a:endParaRPr lang="en-US" sz="5400" dirty="0"/>
          </a:p>
        </p:txBody>
      </p:sp>
      <p:pic>
        <p:nvPicPr>
          <p:cNvPr id="13316" name="Picture 4" descr="dome_no_mo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4706938" cy="22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1752600"/>
            <a:ext cx="3886200" cy="1447800"/>
          </a:xfrm>
        </p:spPr>
        <p:txBody>
          <a:bodyPr/>
          <a:lstStyle/>
          <a:p>
            <a:r>
              <a:rPr lang="en-US" sz="2400"/>
              <a:t>r(t) = 0</a:t>
            </a:r>
          </a:p>
          <a:p>
            <a:r>
              <a:rPr lang="en-US"/>
              <a:t>solves Newton</a:t>
            </a:r>
            <a:r>
              <a:rPr lang="ja-JP" altLang="en-US"/>
              <a:t>’</a:t>
            </a:r>
            <a:r>
              <a:rPr lang="en-US"/>
              <a:t>s equation of motion since</a:t>
            </a:r>
          </a:p>
          <a:p>
            <a:r>
              <a:rPr lang="en-US" sz="2000"/>
              <a:t>d</a:t>
            </a:r>
            <a:r>
              <a:rPr lang="en-US" sz="2000" baseline="30000"/>
              <a:t>2</a:t>
            </a:r>
            <a:r>
              <a:rPr lang="en-US" sz="2000"/>
              <a:t>r/dt</a:t>
            </a:r>
            <a:r>
              <a:rPr lang="en-US" sz="2000" baseline="30000"/>
              <a:t>2</a:t>
            </a:r>
            <a:r>
              <a:rPr lang="en-US" sz="2000"/>
              <a:t> = d</a:t>
            </a:r>
            <a:r>
              <a:rPr lang="en-US" sz="2000" baseline="30000"/>
              <a:t>2</a:t>
            </a:r>
            <a:r>
              <a:rPr lang="en-US" sz="2000"/>
              <a:t>(0)/dt</a:t>
            </a:r>
            <a:r>
              <a:rPr lang="en-US" sz="2000" baseline="30000"/>
              <a:t>2</a:t>
            </a:r>
            <a:r>
              <a:rPr lang="en-US" sz="2000"/>
              <a:t> = 0 = r</a:t>
            </a:r>
            <a:r>
              <a:rPr lang="en-US" sz="2000" baseline="30000"/>
              <a:t>1/2</a:t>
            </a:r>
            <a:r>
              <a:rPr lang="en-US" sz="2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4979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A6EB-F92D-464D-B9C5-BF81083A2344}" type="slidenum">
              <a:rPr lang="en-US"/>
              <a:pPr/>
              <a:t>18</a:t>
            </a:fld>
            <a:endParaRPr lang="en-US"/>
          </a:p>
        </p:txBody>
      </p:sp>
      <p:sp>
        <p:nvSpPr>
          <p:cNvPr id="14338" name="Freeform 2"/>
          <p:cNvSpPr>
            <a:spLocks/>
          </p:cNvSpPr>
          <p:nvPr/>
        </p:nvSpPr>
        <p:spPr bwMode="auto">
          <a:xfrm>
            <a:off x="685800" y="228600"/>
            <a:ext cx="8060918" cy="83820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FFB4B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799" y="228600"/>
            <a:ext cx="8353996" cy="685800"/>
          </a:xfrm>
        </p:spPr>
        <p:txBody>
          <a:bodyPr>
            <a:noAutofit/>
          </a:bodyPr>
          <a:lstStyle/>
          <a:p>
            <a:r>
              <a:rPr lang="en-US" sz="3600" dirty="0"/>
              <a:t>Possible motions: Spontaneous Acceleration</a:t>
            </a:r>
            <a:endParaRPr lang="en-US" sz="5400" dirty="0"/>
          </a:p>
        </p:txBody>
      </p:sp>
      <p:pic>
        <p:nvPicPr>
          <p:cNvPr id="14342" name="Picture 6" descr="dome_spont_mo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5326063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48" name="Group 12"/>
          <p:cNvGrpSpPr>
            <a:grpSpLocks/>
          </p:cNvGrpSpPr>
          <p:nvPr/>
        </p:nvGrpSpPr>
        <p:grpSpPr bwMode="auto">
          <a:xfrm>
            <a:off x="4419600" y="4343400"/>
            <a:ext cx="4081463" cy="1998663"/>
            <a:chOff x="2784" y="2736"/>
            <a:chExt cx="2571" cy="1259"/>
          </a:xfrm>
        </p:grpSpPr>
        <p:sp>
          <p:nvSpPr>
            <p:cNvPr id="14347" name="Freeform 11"/>
            <p:cNvSpPr>
              <a:spLocks/>
            </p:cNvSpPr>
            <p:nvPr/>
          </p:nvSpPr>
          <p:spPr bwMode="auto">
            <a:xfrm flipV="1">
              <a:off x="2784" y="2736"/>
              <a:ext cx="768" cy="672"/>
            </a:xfrm>
            <a:custGeom>
              <a:avLst/>
              <a:gdLst>
                <a:gd name="T0" fmla="*/ 192 w 4368"/>
                <a:gd name="T1" fmla="*/ 0 h 528"/>
                <a:gd name="T2" fmla="*/ 4320 w 4368"/>
                <a:gd name="T3" fmla="*/ 144 h 528"/>
                <a:gd name="T4" fmla="*/ 4368 w 4368"/>
                <a:gd name="T5" fmla="*/ 384 h 528"/>
                <a:gd name="T6" fmla="*/ 0 w 4368"/>
                <a:gd name="T7" fmla="*/ 528 h 528"/>
                <a:gd name="T8" fmla="*/ 192 w 4368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8" h="528">
                  <a:moveTo>
                    <a:pt x="192" y="0"/>
                  </a:moveTo>
                  <a:lnTo>
                    <a:pt x="4320" y="144"/>
                  </a:lnTo>
                  <a:lnTo>
                    <a:pt x="4368" y="384"/>
                  </a:lnTo>
                  <a:lnTo>
                    <a:pt x="0" y="5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B4F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3072" y="2784"/>
              <a:ext cx="2283" cy="1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744538" indent="-744538"/>
              <a:r>
                <a:rPr lang="en-US" sz="1600" dirty="0">
                  <a:latin typeface="Times"/>
                  <a:cs typeface="Times"/>
                </a:rPr>
                <a:t>For </a:t>
              </a:r>
              <a:r>
                <a:rPr lang="en-US" sz="1600" dirty="0" err="1">
                  <a:latin typeface="Times"/>
                  <a:cs typeface="Times"/>
                </a:rPr>
                <a:t>t≤T</a:t>
              </a:r>
              <a:r>
                <a:rPr lang="en-US" sz="1600" dirty="0">
                  <a:latin typeface="Times"/>
                  <a:cs typeface="Times"/>
                </a:rPr>
                <a:t>, </a:t>
              </a:r>
              <a:r>
                <a:rPr lang="en-US" dirty="0">
                  <a:latin typeface="Times"/>
                  <a:cs typeface="Times"/>
                </a:rPr>
                <a:t>d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r/dt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 = d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(0)/dt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 = 0 = r</a:t>
              </a:r>
              <a:r>
                <a:rPr lang="en-US" baseline="30000" dirty="0">
                  <a:latin typeface="Times"/>
                  <a:cs typeface="Times"/>
                </a:rPr>
                <a:t>1/2</a:t>
              </a:r>
              <a:r>
                <a:rPr lang="en-US" dirty="0">
                  <a:latin typeface="Times"/>
                  <a:cs typeface="Times"/>
                </a:rPr>
                <a:t>.</a:t>
              </a:r>
            </a:p>
            <a:p>
              <a:pPr marL="744538" indent="-744538"/>
              <a:endParaRPr lang="en-US" sz="800" dirty="0">
                <a:latin typeface="Times"/>
                <a:cs typeface="Times"/>
              </a:endParaRPr>
            </a:p>
            <a:p>
              <a:pPr marL="744538" indent="-744538"/>
              <a:r>
                <a:rPr lang="en-US" dirty="0">
                  <a:latin typeface="Times"/>
                  <a:cs typeface="Times"/>
                </a:rPr>
                <a:t>For </a:t>
              </a:r>
              <a:r>
                <a:rPr lang="en-US" sz="1600" dirty="0" err="1">
                  <a:latin typeface="Times"/>
                  <a:cs typeface="Times"/>
                </a:rPr>
                <a:t>t≥T</a:t>
              </a:r>
              <a:endParaRPr lang="en-US" sz="1600" dirty="0">
                <a:latin typeface="Times"/>
                <a:cs typeface="Times"/>
              </a:endParaRPr>
            </a:p>
            <a:p>
              <a:pPr marL="744538" indent="-744538"/>
              <a:r>
                <a:rPr lang="en-US" sz="2000" dirty="0">
                  <a:latin typeface="Times"/>
                  <a:cs typeface="Times"/>
                </a:rPr>
                <a:t>d</a:t>
              </a:r>
              <a:r>
                <a:rPr lang="en-US" sz="2000" baseline="30000" dirty="0">
                  <a:latin typeface="Times"/>
                  <a:cs typeface="Times"/>
                </a:rPr>
                <a:t>2</a:t>
              </a:r>
              <a:r>
                <a:rPr lang="en-US" sz="2000" dirty="0">
                  <a:latin typeface="Times"/>
                  <a:cs typeface="Times"/>
                </a:rPr>
                <a:t>r/dt</a:t>
              </a:r>
              <a:r>
                <a:rPr lang="en-US" sz="2000" baseline="30000" dirty="0">
                  <a:latin typeface="Times"/>
                  <a:cs typeface="Times"/>
                </a:rPr>
                <a:t>2</a:t>
              </a:r>
              <a:r>
                <a:rPr lang="en-US" sz="2000" dirty="0">
                  <a:latin typeface="Times"/>
                  <a:cs typeface="Times"/>
                </a:rPr>
                <a:t> </a:t>
              </a:r>
              <a:r>
                <a:rPr lang="en-US" dirty="0">
                  <a:latin typeface="Times"/>
                  <a:cs typeface="Times"/>
                </a:rPr>
                <a:t>= (d</a:t>
              </a:r>
              <a:r>
                <a:rPr lang="en-US" baseline="30000" dirty="0">
                  <a:latin typeface="Times"/>
                  <a:cs typeface="Times"/>
                </a:rPr>
                <a:t>2 </a:t>
              </a:r>
              <a:r>
                <a:rPr lang="en-US" dirty="0">
                  <a:latin typeface="Times"/>
                  <a:cs typeface="Times"/>
                </a:rPr>
                <a:t>/dt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) (1/144)(t–T)</a:t>
              </a:r>
              <a:r>
                <a:rPr lang="en-US" baseline="30000" dirty="0">
                  <a:latin typeface="Times"/>
                  <a:cs typeface="Times"/>
                </a:rPr>
                <a:t>4</a:t>
              </a:r>
              <a:endParaRPr lang="en-US" dirty="0">
                <a:latin typeface="Times"/>
                <a:cs typeface="Times"/>
              </a:endParaRPr>
            </a:p>
            <a:p>
              <a:pPr marL="744538" indent="-744538"/>
              <a:r>
                <a:rPr lang="en-US" dirty="0">
                  <a:latin typeface="Times"/>
                  <a:cs typeface="Times"/>
                </a:rPr>
                <a:t>	= 4 x 3 x (1/144) (t–T)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endParaRPr lang="en-US" dirty="0">
                <a:latin typeface="Times"/>
                <a:cs typeface="Times"/>
              </a:endParaRPr>
            </a:p>
            <a:p>
              <a:pPr marL="744538" indent="-744538"/>
              <a:r>
                <a:rPr lang="en-US" dirty="0">
                  <a:latin typeface="Times"/>
                  <a:cs typeface="Times"/>
                </a:rPr>
                <a:t>	= (1/12) (t–T)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</a:p>
            <a:p>
              <a:pPr marL="744538" indent="-744538"/>
              <a:r>
                <a:rPr lang="en-US" dirty="0">
                  <a:latin typeface="Times"/>
                  <a:cs typeface="Times"/>
                </a:rPr>
                <a:t>	= [(1/144)(t–T)</a:t>
              </a:r>
              <a:r>
                <a:rPr lang="en-US" baseline="30000" dirty="0">
                  <a:latin typeface="Times"/>
                  <a:cs typeface="Times"/>
                </a:rPr>
                <a:t>4</a:t>
              </a:r>
              <a:r>
                <a:rPr lang="en-US" dirty="0">
                  <a:latin typeface="Times"/>
                  <a:cs typeface="Times"/>
                </a:rPr>
                <a:t>]</a:t>
              </a:r>
              <a:r>
                <a:rPr lang="en-US" baseline="30000" dirty="0">
                  <a:latin typeface="Times"/>
                  <a:cs typeface="Times"/>
                </a:rPr>
                <a:t>1/2</a:t>
              </a:r>
              <a:r>
                <a:rPr lang="en-US" sz="2000" dirty="0">
                  <a:latin typeface="Times"/>
                  <a:cs typeface="Times"/>
                </a:rPr>
                <a:t> = r </a:t>
              </a:r>
              <a:r>
                <a:rPr lang="en-US" sz="2000" baseline="30000" dirty="0">
                  <a:latin typeface="Times"/>
                  <a:cs typeface="Times"/>
                </a:rPr>
                <a:t>1/2</a:t>
              </a:r>
              <a:endParaRPr lang="en-US" dirty="0">
                <a:latin typeface="Times"/>
                <a:cs typeface="Times"/>
              </a:endParaRPr>
            </a:p>
          </p:txBody>
        </p:sp>
      </p:grpSp>
      <p:sp>
        <p:nvSpPr>
          <p:cNvPr id="1434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019800" y="1447800"/>
            <a:ext cx="2438400" cy="2590800"/>
          </a:xfrm>
        </p:spPr>
        <p:txBody>
          <a:bodyPr/>
          <a:lstStyle/>
          <a:p>
            <a:r>
              <a:rPr lang="en-US" sz="1800" dirty="0"/>
              <a:t>The mass remains at rest until some arbitrary time T, whereupon it accelerates in some arbitrary direction.</a:t>
            </a:r>
          </a:p>
        </p:txBody>
      </p:sp>
      <p:grpSp>
        <p:nvGrpSpPr>
          <p:cNvPr id="14352" name="Group 16"/>
          <p:cNvGrpSpPr>
            <a:grpSpLocks/>
          </p:cNvGrpSpPr>
          <p:nvPr/>
        </p:nvGrpSpPr>
        <p:grpSpPr bwMode="auto">
          <a:xfrm>
            <a:off x="304800" y="4419600"/>
            <a:ext cx="4191000" cy="1447800"/>
            <a:chOff x="192" y="2784"/>
            <a:chExt cx="2640" cy="912"/>
          </a:xfrm>
        </p:grpSpPr>
        <p:sp>
          <p:nvSpPr>
            <p:cNvPr id="14350" name="Freeform 14"/>
            <p:cNvSpPr>
              <a:spLocks/>
            </p:cNvSpPr>
            <p:nvPr/>
          </p:nvSpPr>
          <p:spPr bwMode="auto">
            <a:xfrm flipV="1">
              <a:off x="192" y="2784"/>
              <a:ext cx="672" cy="528"/>
            </a:xfrm>
            <a:custGeom>
              <a:avLst/>
              <a:gdLst>
                <a:gd name="T0" fmla="*/ 192 w 4368"/>
                <a:gd name="T1" fmla="*/ 0 h 528"/>
                <a:gd name="T2" fmla="*/ 4320 w 4368"/>
                <a:gd name="T3" fmla="*/ 144 h 528"/>
                <a:gd name="T4" fmla="*/ 4368 w 4368"/>
                <a:gd name="T5" fmla="*/ 384 h 528"/>
                <a:gd name="T6" fmla="*/ 0 w 4368"/>
                <a:gd name="T7" fmla="*/ 528 h 528"/>
                <a:gd name="T8" fmla="*/ 192 w 4368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8" h="528">
                  <a:moveTo>
                    <a:pt x="192" y="0"/>
                  </a:moveTo>
                  <a:lnTo>
                    <a:pt x="4320" y="144"/>
                  </a:lnTo>
                  <a:lnTo>
                    <a:pt x="4368" y="384"/>
                  </a:lnTo>
                  <a:lnTo>
                    <a:pt x="0" y="5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B4F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>
              <a:off x="432" y="2784"/>
              <a:ext cx="240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2400" dirty="0">
                  <a:latin typeface="Times"/>
                  <a:cs typeface="Times"/>
                </a:rPr>
                <a:t>r(t) = 0</a:t>
              </a:r>
              <a:r>
                <a:rPr lang="en-US" sz="2000" dirty="0">
                  <a:latin typeface="Times"/>
                  <a:cs typeface="Times"/>
                </a:rPr>
                <a:t>, for </a:t>
              </a:r>
              <a:r>
                <a:rPr lang="en-US" sz="2000" dirty="0" err="1">
                  <a:latin typeface="Times"/>
                  <a:cs typeface="Times"/>
                </a:rPr>
                <a:t>t≤T</a:t>
              </a:r>
              <a:r>
                <a:rPr lang="en-US" dirty="0">
                  <a:latin typeface="Times"/>
                  <a:cs typeface="Times"/>
                </a:rPr>
                <a:t> and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2400" dirty="0">
                  <a:latin typeface="Times"/>
                  <a:cs typeface="Times"/>
                </a:rPr>
                <a:t>r(t) = (1/144)(t–T)</a:t>
              </a:r>
              <a:r>
                <a:rPr lang="en-US" sz="2400" baseline="30000" dirty="0">
                  <a:latin typeface="Times"/>
                  <a:cs typeface="Times"/>
                </a:rPr>
                <a:t>4</a:t>
              </a:r>
              <a:r>
                <a:rPr lang="en-US" sz="2000" dirty="0">
                  <a:latin typeface="Times"/>
                  <a:cs typeface="Times"/>
                </a:rPr>
                <a:t>, for </a:t>
              </a:r>
              <a:r>
                <a:rPr lang="en-US" sz="2000" dirty="0" err="1">
                  <a:latin typeface="Times"/>
                  <a:cs typeface="Times"/>
                </a:rPr>
                <a:t>t≥T</a:t>
              </a:r>
              <a:endParaRPr lang="en-US" dirty="0">
                <a:latin typeface="Times"/>
                <a:cs typeface="Times"/>
              </a:endParaRP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600" dirty="0">
                  <a:latin typeface="Times"/>
                  <a:cs typeface="Times"/>
                </a:rPr>
                <a:t>solves Newton</a:t>
              </a:r>
              <a:r>
                <a:rPr lang="ja-JP" altLang="en-US" sz="1600" dirty="0">
                  <a:latin typeface="Times"/>
                  <a:cs typeface="Times"/>
                </a:rPr>
                <a:t>’</a:t>
              </a:r>
              <a:r>
                <a:rPr lang="en-US" sz="1600" dirty="0">
                  <a:latin typeface="Times"/>
                  <a:cs typeface="Times"/>
                </a:rPr>
                <a:t>s equation of motion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dirty="0">
                  <a:latin typeface="Times"/>
                  <a:cs typeface="Times"/>
                </a:rPr>
                <a:t>d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r/dt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 = r</a:t>
              </a:r>
              <a:r>
                <a:rPr lang="en-US" baseline="30000" dirty="0">
                  <a:latin typeface="Times"/>
                  <a:cs typeface="Times"/>
                </a:rPr>
                <a:t>1/2</a:t>
              </a:r>
              <a:r>
                <a:rPr lang="en-US" sz="1600" dirty="0">
                  <a:latin typeface="Times"/>
                  <a:cs typeface="Times"/>
                </a:rPr>
                <a:t>.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486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9427-E1AE-9845-B8BD-8ACE86D14E4C}" type="slidenum">
              <a:rPr lang="en-US"/>
              <a:pPr/>
              <a:t>19</a:t>
            </a:fld>
            <a:endParaRPr lang="en-US"/>
          </a:p>
        </p:txBody>
      </p:sp>
      <p:sp>
        <p:nvSpPr>
          <p:cNvPr id="147462" name="Freeform 6"/>
          <p:cNvSpPr>
            <a:spLocks/>
          </p:cNvSpPr>
          <p:nvPr/>
        </p:nvSpPr>
        <p:spPr bwMode="auto">
          <a:xfrm flipV="1">
            <a:off x="619125" y="238125"/>
            <a:ext cx="7383463" cy="106680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The computation again</a:t>
            </a: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1341438" y="2097088"/>
            <a:ext cx="6037262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4538" indent="-744538"/>
            <a:r>
              <a:rPr lang="en-US" sz="2800" dirty="0">
                <a:latin typeface="Times"/>
                <a:cs typeface="Times"/>
              </a:rPr>
              <a:t>For </a:t>
            </a:r>
            <a:r>
              <a:rPr lang="en-US" sz="2800" dirty="0" err="1">
                <a:latin typeface="Times"/>
                <a:cs typeface="Times"/>
              </a:rPr>
              <a:t>t≤T</a:t>
            </a:r>
            <a:r>
              <a:rPr lang="en-US" sz="2800" dirty="0">
                <a:latin typeface="Times"/>
                <a:cs typeface="Times"/>
              </a:rPr>
              <a:t>, </a:t>
            </a:r>
            <a:r>
              <a:rPr lang="en-US" sz="3200" dirty="0">
                <a:latin typeface="Times"/>
                <a:cs typeface="Times"/>
              </a:rPr>
              <a:t>d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r/dt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 = d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(0)/dt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 = 0 = r</a:t>
            </a:r>
            <a:r>
              <a:rPr lang="en-US" sz="3200" baseline="30000" dirty="0">
                <a:latin typeface="Times"/>
                <a:cs typeface="Times"/>
              </a:rPr>
              <a:t>1/2</a:t>
            </a:r>
            <a:r>
              <a:rPr lang="en-US" sz="3200" dirty="0">
                <a:latin typeface="Times"/>
                <a:cs typeface="Times"/>
              </a:rPr>
              <a:t>.</a:t>
            </a:r>
          </a:p>
          <a:p>
            <a:pPr marL="744538" indent="-744538"/>
            <a:endParaRPr lang="en-US" sz="1400" dirty="0">
              <a:latin typeface="Times"/>
              <a:cs typeface="Times"/>
            </a:endParaRPr>
          </a:p>
          <a:p>
            <a:pPr marL="744538" indent="-744538"/>
            <a:r>
              <a:rPr lang="en-US" sz="3200" dirty="0">
                <a:latin typeface="Times"/>
                <a:cs typeface="Times"/>
              </a:rPr>
              <a:t>For </a:t>
            </a:r>
            <a:r>
              <a:rPr lang="en-US" sz="2800" dirty="0" err="1">
                <a:latin typeface="Times"/>
                <a:cs typeface="Times"/>
              </a:rPr>
              <a:t>t≥T</a:t>
            </a:r>
            <a:endParaRPr lang="en-US" sz="2800" dirty="0">
              <a:latin typeface="Times"/>
              <a:cs typeface="Times"/>
            </a:endParaRPr>
          </a:p>
          <a:p>
            <a:pPr marL="744538" indent="-744538"/>
            <a:r>
              <a:rPr lang="en-US" sz="3600" dirty="0">
                <a:latin typeface="Times"/>
                <a:cs typeface="Times"/>
              </a:rPr>
              <a:t>d</a:t>
            </a:r>
            <a:r>
              <a:rPr lang="en-US" sz="3600" baseline="30000" dirty="0">
                <a:latin typeface="Times"/>
                <a:cs typeface="Times"/>
              </a:rPr>
              <a:t>2</a:t>
            </a:r>
            <a:r>
              <a:rPr lang="en-US" sz="3600" dirty="0">
                <a:latin typeface="Times"/>
                <a:cs typeface="Times"/>
              </a:rPr>
              <a:t>r/dt</a:t>
            </a:r>
            <a:r>
              <a:rPr lang="en-US" sz="3600" baseline="30000" dirty="0">
                <a:latin typeface="Times"/>
                <a:cs typeface="Times"/>
              </a:rPr>
              <a:t>2</a:t>
            </a:r>
            <a:r>
              <a:rPr lang="en-US" sz="3600" dirty="0">
                <a:latin typeface="Times"/>
                <a:cs typeface="Times"/>
              </a:rPr>
              <a:t> </a:t>
            </a:r>
            <a:r>
              <a:rPr lang="en-US" sz="3200" dirty="0">
                <a:latin typeface="Times"/>
                <a:cs typeface="Times"/>
              </a:rPr>
              <a:t>= (d</a:t>
            </a:r>
            <a:r>
              <a:rPr lang="en-US" sz="3200" baseline="30000" dirty="0">
                <a:latin typeface="Times"/>
                <a:cs typeface="Times"/>
              </a:rPr>
              <a:t>2 </a:t>
            </a:r>
            <a:r>
              <a:rPr lang="en-US" sz="3200" dirty="0">
                <a:latin typeface="Times"/>
                <a:cs typeface="Times"/>
              </a:rPr>
              <a:t>/dt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) (1/144)(t–T)</a:t>
            </a:r>
            <a:r>
              <a:rPr lang="en-US" sz="3200" baseline="30000" dirty="0">
                <a:latin typeface="Times"/>
                <a:cs typeface="Times"/>
              </a:rPr>
              <a:t>4</a:t>
            </a:r>
            <a:endParaRPr lang="en-US" sz="3200" dirty="0">
              <a:latin typeface="Times"/>
              <a:cs typeface="Times"/>
            </a:endParaRPr>
          </a:p>
          <a:p>
            <a:pPr marL="744538" indent="-744538"/>
            <a:r>
              <a:rPr lang="en-US" sz="3200" dirty="0">
                <a:latin typeface="Times"/>
                <a:cs typeface="Times"/>
              </a:rPr>
              <a:t>	= 4 x 3 x (1/144) (t–T)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endParaRPr lang="en-US" sz="3200" dirty="0">
              <a:latin typeface="Times"/>
              <a:cs typeface="Times"/>
            </a:endParaRPr>
          </a:p>
          <a:p>
            <a:pPr marL="744538" indent="-744538"/>
            <a:r>
              <a:rPr lang="en-US" sz="3200" dirty="0">
                <a:latin typeface="Times"/>
                <a:cs typeface="Times"/>
              </a:rPr>
              <a:t>	= (1/12) (t–T)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</a:p>
          <a:p>
            <a:pPr marL="744538" indent="-744538"/>
            <a:r>
              <a:rPr lang="en-US" sz="3200" dirty="0">
                <a:latin typeface="Times"/>
                <a:cs typeface="Times"/>
              </a:rPr>
              <a:t>	= [(1/144)(t–T)</a:t>
            </a:r>
            <a:r>
              <a:rPr lang="en-US" sz="3200" baseline="30000" dirty="0">
                <a:latin typeface="Times"/>
                <a:cs typeface="Times"/>
              </a:rPr>
              <a:t>4</a:t>
            </a:r>
            <a:r>
              <a:rPr lang="en-US" sz="3200" dirty="0">
                <a:latin typeface="Times"/>
                <a:cs typeface="Times"/>
              </a:rPr>
              <a:t>]</a:t>
            </a:r>
            <a:r>
              <a:rPr lang="en-US" sz="3200" baseline="30000" dirty="0">
                <a:latin typeface="Times"/>
                <a:cs typeface="Times"/>
              </a:rPr>
              <a:t>1/2</a:t>
            </a:r>
            <a:r>
              <a:rPr lang="en-US" sz="3600" dirty="0">
                <a:latin typeface="Times"/>
                <a:cs typeface="Times"/>
              </a:rPr>
              <a:t> = r </a:t>
            </a:r>
            <a:r>
              <a:rPr lang="en-US" sz="3600" baseline="30000" dirty="0">
                <a:latin typeface="Times"/>
                <a:cs typeface="Times"/>
              </a:rPr>
              <a:t>1/2</a:t>
            </a:r>
            <a:endParaRPr lang="en-US" sz="32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57341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EC4E6-2EBA-B240-A88C-27CDEBECA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F38F1-CDDD-964D-915A-198241326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</a:t>
            </a:fld>
            <a:endParaRPr lang="en-US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B31913-9721-1A4D-93A5-250B19021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6540" y="484572"/>
            <a:ext cx="6445329" cy="6219825"/>
          </a:xfr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739132-732A-E444-98F1-8848B02F3237}"/>
              </a:ext>
            </a:extLst>
          </p:cNvPr>
          <p:cNvSpPr txBox="1"/>
          <p:nvPr/>
        </p:nvSpPr>
        <p:spPr>
          <a:xfrm>
            <a:off x="202131" y="1999565"/>
            <a:ext cx="2194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http://www.pitt.edu/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jdnorton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/lectures/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CPS_summer_2020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/CPS_summer_2020.html</a:t>
            </a:r>
          </a:p>
        </p:txBody>
      </p:sp>
    </p:spTree>
    <p:extLst>
      <p:ext uri="{BB962C8B-B14F-4D97-AF65-F5344CB8AC3E}">
        <p14:creationId xmlns:p14="http://schemas.microsoft.com/office/powerpoint/2010/main" val="4067112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6B99-E823-9741-AA31-E29870FDB646}" type="slidenum">
              <a:rPr lang="en-US"/>
              <a:pPr/>
              <a:t>20</a:t>
            </a:fld>
            <a:endParaRPr lang="en-US"/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 rot="10800000" flipH="1" flipV="1">
            <a:off x="766763" y="317500"/>
            <a:ext cx="6618287" cy="79375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Dome without Calculus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8463" y="1108075"/>
            <a:ext cx="1579562" cy="1493838"/>
          </a:xfrm>
        </p:spPr>
        <p:txBody>
          <a:bodyPr/>
          <a:lstStyle/>
          <a:p>
            <a:r>
              <a:rPr lang="en-US"/>
              <a:t>Imagine the mass projected from the edge.</a:t>
            </a:r>
          </a:p>
          <a:p>
            <a:r>
              <a:rPr lang="en-US" i="1"/>
              <a:t>Close…</a:t>
            </a:r>
            <a:endParaRPr lang="en-US"/>
          </a:p>
        </p:txBody>
      </p:sp>
      <p:pic>
        <p:nvPicPr>
          <p:cNvPr id="25604" name="Picture 4" descr="reversed_n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71713"/>
            <a:ext cx="5326063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624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46C1-7028-6440-8835-52FFD9958674}" type="slidenum">
              <a:rPr lang="en-US"/>
              <a:pPr/>
              <a:t>21</a:t>
            </a:fld>
            <a:endParaRPr lang="en-US"/>
          </a:p>
        </p:txBody>
      </p:sp>
      <p:sp>
        <p:nvSpPr>
          <p:cNvPr id="73730" name="Freeform 2"/>
          <p:cNvSpPr>
            <a:spLocks/>
          </p:cNvSpPr>
          <p:nvPr/>
        </p:nvSpPr>
        <p:spPr bwMode="auto">
          <a:xfrm rot="10800000" flipH="1" flipV="1">
            <a:off x="766763" y="317500"/>
            <a:ext cx="6618287" cy="79375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Dome without Calculus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48463" y="1108075"/>
            <a:ext cx="1579562" cy="1493838"/>
          </a:xfrm>
        </p:spPr>
        <p:txBody>
          <a:bodyPr/>
          <a:lstStyle/>
          <a:p>
            <a:r>
              <a:rPr lang="en-US"/>
              <a:t>Imagine the mass projected from the edge.</a:t>
            </a:r>
          </a:p>
          <a:p>
            <a:r>
              <a:rPr lang="en-US" i="1"/>
              <a:t>Closer…</a:t>
            </a:r>
            <a:endParaRPr lang="en-US"/>
          </a:p>
        </p:txBody>
      </p:sp>
      <p:pic>
        <p:nvPicPr>
          <p:cNvPr id="73734" name="Picture 6" descr="reversed_near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71713"/>
            <a:ext cx="5326063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91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0A6D-15BC-274C-83D8-0D629436FF34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75778" name="Freeform 1026"/>
          <p:cNvSpPr>
            <a:spLocks/>
          </p:cNvSpPr>
          <p:nvPr/>
        </p:nvSpPr>
        <p:spPr bwMode="auto">
          <a:xfrm rot="10800000" flipH="1" flipV="1">
            <a:off x="766763" y="317500"/>
            <a:ext cx="6618287" cy="79375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Dome without Calculus</a:t>
            </a:r>
          </a:p>
        </p:txBody>
      </p:sp>
      <p:pic>
        <p:nvPicPr>
          <p:cNvPr id="75782" name="Picture 1030" descr="reversed_compl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019300"/>
            <a:ext cx="5326063" cy="2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5783" name="Rectangle 1031"/>
          <p:cNvSpPr>
            <a:spLocks noChangeArrowheads="1"/>
          </p:cNvSpPr>
          <p:nvPr/>
        </p:nvSpPr>
        <p:spPr bwMode="auto">
          <a:xfrm>
            <a:off x="6076950" y="5397500"/>
            <a:ext cx="28289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Times"/>
                <a:cs typeface="Times"/>
              </a:rPr>
              <a:t>BUT there is a loophole. Spontaneous motion fails for a hemispherical dome. How can the thought experiment fail in that case?</a:t>
            </a:r>
          </a:p>
        </p:txBody>
      </p:sp>
      <p:grpSp>
        <p:nvGrpSpPr>
          <p:cNvPr id="75788" name="Group 1036"/>
          <p:cNvGrpSpPr>
            <a:grpSpLocks/>
          </p:cNvGrpSpPr>
          <p:nvPr/>
        </p:nvGrpSpPr>
        <p:grpSpPr bwMode="auto">
          <a:xfrm>
            <a:off x="608013" y="5248275"/>
            <a:ext cx="3689350" cy="1117600"/>
            <a:chOff x="383" y="3306"/>
            <a:chExt cx="2324" cy="704"/>
          </a:xfrm>
        </p:grpSpPr>
        <p:sp>
          <p:nvSpPr>
            <p:cNvPr id="75785" name="Freeform 1033"/>
            <p:cNvSpPr>
              <a:spLocks/>
            </p:cNvSpPr>
            <p:nvPr/>
          </p:nvSpPr>
          <p:spPr bwMode="auto">
            <a:xfrm>
              <a:off x="400" y="3309"/>
              <a:ext cx="2307" cy="701"/>
            </a:xfrm>
            <a:custGeom>
              <a:avLst/>
              <a:gdLst>
                <a:gd name="T0" fmla="*/ 120 w 1081"/>
                <a:gd name="T1" fmla="*/ 0 h 701"/>
                <a:gd name="T2" fmla="*/ 1081 w 1081"/>
                <a:gd name="T3" fmla="*/ 275 h 701"/>
                <a:gd name="T4" fmla="*/ 805 w 1081"/>
                <a:gd name="T5" fmla="*/ 701 h 701"/>
                <a:gd name="T6" fmla="*/ 0 w 1081"/>
                <a:gd name="T7" fmla="*/ 468 h 701"/>
                <a:gd name="T8" fmla="*/ 120 w 1081"/>
                <a:gd name="T9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1" h="701">
                  <a:moveTo>
                    <a:pt x="120" y="0"/>
                  </a:moveTo>
                  <a:lnTo>
                    <a:pt x="1081" y="275"/>
                  </a:lnTo>
                  <a:lnTo>
                    <a:pt x="805" y="701"/>
                  </a:lnTo>
                  <a:lnTo>
                    <a:pt x="0" y="4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4" name="Rectangle 1032"/>
            <p:cNvSpPr>
              <a:spLocks noChangeArrowheads="1"/>
            </p:cNvSpPr>
            <p:nvPr/>
          </p:nvSpPr>
          <p:spPr bwMode="auto">
            <a:xfrm>
              <a:off x="383" y="3306"/>
              <a:ext cx="1271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Now consider the time reversal of this process.</a:t>
              </a:r>
            </a:p>
          </p:txBody>
        </p:sp>
      </p:grpSp>
      <p:sp>
        <p:nvSpPr>
          <p:cNvPr id="75787" name="Rectangle 1035"/>
          <p:cNvSpPr>
            <a:spLocks noChangeArrowheads="1"/>
          </p:cNvSpPr>
          <p:nvPr/>
        </p:nvSpPr>
        <p:spPr bwMode="auto">
          <a:xfrm>
            <a:off x="2463800" y="5346700"/>
            <a:ext cx="1898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latin typeface="Times"/>
              </a:rPr>
              <a:t>Spontaneous motion!</a:t>
            </a:r>
          </a:p>
        </p:txBody>
      </p:sp>
      <p:sp>
        <p:nvSpPr>
          <p:cNvPr id="75780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6748463" y="1108075"/>
            <a:ext cx="1579562" cy="1493838"/>
          </a:xfrm>
        </p:spPr>
        <p:txBody>
          <a:bodyPr/>
          <a:lstStyle/>
          <a:p>
            <a:r>
              <a:rPr lang="en-US"/>
              <a:t>Imagine the mass projected from the edge.</a:t>
            </a:r>
          </a:p>
          <a:p>
            <a:r>
              <a:rPr lang="en-US" i="1"/>
              <a:t>BINGO!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6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/>
      <p:bldP spid="757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886226" y="182359"/>
            <a:ext cx="6454206" cy="5431692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765" y="1413281"/>
            <a:ext cx="3919415" cy="2911231"/>
          </a:xfrm>
        </p:spPr>
        <p:txBody>
          <a:bodyPr>
            <a:noAutofit/>
          </a:bodyPr>
          <a:lstStyle/>
          <a:p>
            <a:pPr algn="r"/>
            <a:r>
              <a:rPr lang="en-US" sz="8000" dirty="0"/>
              <a:t>How</a:t>
            </a:r>
            <a:r>
              <a:rPr lang="en-US" sz="6600" dirty="0"/>
              <a:t> do </a:t>
            </a:r>
            <a:r>
              <a:rPr lang="en-US" sz="5400" dirty="0"/>
              <a:t>these thought experiments inform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75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B935-1B0C-6247-AF44-E044D15C2A27}" type="slidenum">
              <a:rPr lang="en-US">
                <a:cs typeface="Times"/>
              </a:rPr>
              <a:pPr/>
              <a:t>24</a:t>
            </a:fld>
            <a:endParaRPr lang="en-US">
              <a:cs typeface="Times"/>
            </a:endParaRPr>
          </a:p>
        </p:txBody>
      </p:sp>
      <p:sp>
        <p:nvSpPr>
          <p:cNvPr id="6288" name="Freeform 144"/>
          <p:cNvSpPr>
            <a:spLocks/>
          </p:cNvSpPr>
          <p:nvPr/>
        </p:nvSpPr>
        <p:spPr bwMode="auto">
          <a:xfrm>
            <a:off x="533400" y="228600"/>
            <a:ext cx="8362856" cy="685800"/>
          </a:xfrm>
          <a:custGeom>
            <a:avLst/>
            <a:gdLst>
              <a:gd name="T0" fmla="*/ 0 w 5088"/>
              <a:gd name="T1" fmla="*/ 0 h 576"/>
              <a:gd name="T2" fmla="*/ 5088 w 5088"/>
              <a:gd name="T3" fmla="*/ 96 h 576"/>
              <a:gd name="T4" fmla="*/ 5088 w 5088"/>
              <a:gd name="T5" fmla="*/ 480 h 576"/>
              <a:gd name="T6" fmla="*/ 48 w 5088"/>
              <a:gd name="T7" fmla="*/ 576 h 576"/>
              <a:gd name="T8" fmla="*/ 0 w 5088"/>
              <a:gd name="T9" fmla="*/ 0 h 576"/>
              <a:gd name="connsiteX0" fmla="*/ 0 w 10000"/>
              <a:gd name="connsiteY0" fmla="*/ 0 h 10000"/>
              <a:gd name="connsiteX1" fmla="*/ 10000 w 10000"/>
              <a:gd name="connsiteY1" fmla="*/ 1667 h 10000"/>
              <a:gd name="connsiteX2" fmla="*/ 9683 w 10000"/>
              <a:gd name="connsiteY2" fmla="*/ 8048 h 10000"/>
              <a:gd name="connsiteX3" fmla="*/ 94 w 10000"/>
              <a:gd name="connsiteY3" fmla="*/ 10000 h 10000"/>
              <a:gd name="connsiteX4" fmla="*/ 0 w 10000"/>
              <a:gd name="connsiteY4" fmla="*/ 0 h 10000"/>
              <a:gd name="connsiteX0" fmla="*/ 0 w 10174"/>
              <a:gd name="connsiteY0" fmla="*/ 0 h 10000"/>
              <a:gd name="connsiteX1" fmla="*/ 10174 w 10174"/>
              <a:gd name="connsiteY1" fmla="*/ 2142 h 10000"/>
              <a:gd name="connsiteX2" fmla="*/ 9683 w 10174"/>
              <a:gd name="connsiteY2" fmla="*/ 8048 h 10000"/>
              <a:gd name="connsiteX3" fmla="*/ 94 w 10174"/>
              <a:gd name="connsiteY3" fmla="*/ 10000 h 10000"/>
              <a:gd name="connsiteX4" fmla="*/ 0 w 10174"/>
              <a:gd name="connsiteY4" fmla="*/ 0 h 10000"/>
              <a:gd name="connsiteX0" fmla="*/ 0 w 10174"/>
              <a:gd name="connsiteY0" fmla="*/ 0 h 10000"/>
              <a:gd name="connsiteX1" fmla="*/ 10174 w 10174"/>
              <a:gd name="connsiteY1" fmla="*/ 2142 h 10000"/>
              <a:gd name="connsiteX2" fmla="*/ 9683 w 10174"/>
              <a:gd name="connsiteY2" fmla="*/ 8048 h 10000"/>
              <a:gd name="connsiteX3" fmla="*/ 94 w 10174"/>
              <a:gd name="connsiteY3" fmla="*/ 10000 h 10000"/>
              <a:gd name="connsiteX4" fmla="*/ 0 w 10174"/>
              <a:gd name="connsiteY4" fmla="*/ 0 h 10000"/>
              <a:gd name="connsiteX0" fmla="*/ 0 w 10174"/>
              <a:gd name="connsiteY0" fmla="*/ 0 h 10000"/>
              <a:gd name="connsiteX1" fmla="*/ 10174 w 10174"/>
              <a:gd name="connsiteY1" fmla="*/ 2142 h 10000"/>
              <a:gd name="connsiteX2" fmla="*/ 9683 w 10174"/>
              <a:gd name="connsiteY2" fmla="*/ 8048 h 10000"/>
              <a:gd name="connsiteX3" fmla="*/ 94 w 10174"/>
              <a:gd name="connsiteY3" fmla="*/ 10000 h 10000"/>
              <a:gd name="connsiteX4" fmla="*/ 0 w 1017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4" h="10000">
                <a:moveTo>
                  <a:pt x="0" y="0"/>
                </a:moveTo>
                <a:lnTo>
                  <a:pt x="10174" y="2142"/>
                </a:lnTo>
                <a:cubicBezTo>
                  <a:pt x="9997" y="4364"/>
                  <a:pt x="9821" y="6111"/>
                  <a:pt x="9683" y="8048"/>
                </a:cubicBezTo>
                <a:lnTo>
                  <a:pt x="94" y="10000"/>
                </a:lnTo>
                <a:cubicBezTo>
                  <a:pt x="63" y="6667"/>
                  <a:pt x="31" y="3333"/>
                  <a:pt x="0" y="0"/>
                </a:cubicBez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399" y="228600"/>
            <a:ext cx="8480345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Times"/>
              </a:rPr>
              <a:t>Epistemologies of Thought Experiments</a:t>
            </a:r>
          </a:p>
        </p:txBody>
      </p:sp>
      <p:sp>
        <p:nvSpPr>
          <p:cNvPr id="6274" name="Text Box 130"/>
          <p:cNvSpPr txBox="1">
            <a:spLocks noChangeArrowheads="1"/>
          </p:cNvSpPr>
          <p:nvPr/>
        </p:nvSpPr>
        <p:spPr bwMode="auto">
          <a:xfrm>
            <a:off x="609600" y="968375"/>
            <a:ext cx="23663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P</a:t>
            </a:r>
            <a:r>
              <a:rPr lang="en-US" dirty="0">
                <a:latin typeface="Times"/>
                <a:cs typeface="Times"/>
              </a:rPr>
              <a:t>latonism, Intuitionism</a:t>
            </a:r>
          </a:p>
          <a:p>
            <a:r>
              <a:rPr lang="en-US" sz="1600" dirty="0">
                <a:latin typeface="Times"/>
                <a:cs typeface="Times"/>
              </a:rPr>
              <a:t>Brown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6279" name="Text Box 135"/>
          <p:cNvSpPr txBox="1">
            <a:spLocks noChangeArrowheads="1"/>
          </p:cNvSpPr>
          <p:nvPr/>
        </p:nvSpPr>
        <p:spPr bwMode="auto">
          <a:xfrm>
            <a:off x="3671888" y="990600"/>
            <a:ext cx="5181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"/>
                <a:cs typeface="Times"/>
              </a:rPr>
              <a:t>Laws of nature reside in a Platonic world. We perceive the laws directly in the right sort of thought experiment.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1676400"/>
            <a:ext cx="8396288" cy="914400"/>
            <a:chOff x="457200" y="1676400"/>
            <a:chExt cx="8396288" cy="914400"/>
          </a:xfrm>
        </p:grpSpPr>
        <p:sp>
          <p:nvSpPr>
            <p:cNvPr id="6287" name="Freeform 143"/>
            <p:cNvSpPr>
              <a:spLocks/>
            </p:cNvSpPr>
            <p:nvPr/>
          </p:nvSpPr>
          <p:spPr bwMode="auto">
            <a:xfrm>
              <a:off x="457200" y="1676400"/>
              <a:ext cx="8077200" cy="914400"/>
            </a:xfrm>
            <a:custGeom>
              <a:avLst/>
              <a:gdLst>
                <a:gd name="T0" fmla="*/ 0 w 5088"/>
                <a:gd name="T1" fmla="*/ 0 h 576"/>
                <a:gd name="T2" fmla="*/ 5088 w 5088"/>
                <a:gd name="T3" fmla="*/ 96 h 576"/>
                <a:gd name="T4" fmla="*/ 5088 w 5088"/>
                <a:gd name="T5" fmla="*/ 480 h 576"/>
                <a:gd name="T6" fmla="*/ 48 w 5088"/>
                <a:gd name="T7" fmla="*/ 576 h 576"/>
                <a:gd name="T8" fmla="*/ 0 w 5088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8" h="576">
                  <a:moveTo>
                    <a:pt x="0" y="0"/>
                  </a:moveTo>
                  <a:lnTo>
                    <a:pt x="5088" y="96"/>
                  </a:lnTo>
                  <a:lnTo>
                    <a:pt x="5088" y="480"/>
                  </a:lnTo>
                  <a:lnTo>
                    <a:pt x="48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273" name="Text Box 129"/>
            <p:cNvSpPr txBox="1">
              <a:spLocks noChangeArrowheads="1"/>
            </p:cNvSpPr>
            <p:nvPr/>
          </p:nvSpPr>
          <p:spPr bwMode="auto">
            <a:xfrm>
              <a:off x="609600" y="1843088"/>
              <a:ext cx="1746250" cy="611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Experimentalism</a:t>
              </a:r>
            </a:p>
            <a:p>
              <a:r>
                <a:rPr lang="en-US" sz="1600">
                  <a:latin typeface="Times"/>
                  <a:cs typeface="Times"/>
                </a:rPr>
                <a:t>Sorensen</a:t>
              </a:r>
              <a:endParaRPr lang="en-US" sz="2400">
                <a:latin typeface="Times"/>
                <a:cs typeface="Times"/>
              </a:endParaRPr>
            </a:p>
          </p:txBody>
        </p:sp>
        <p:sp>
          <p:nvSpPr>
            <p:cNvPr id="6280" name="Text Box 136"/>
            <p:cNvSpPr txBox="1">
              <a:spLocks noChangeArrowheads="1"/>
            </p:cNvSpPr>
            <p:nvPr/>
          </p:nvSpPr>
          <p:spPr bwMode="auto">
            <a:xfrm>
              <a:off x="3671888" y="1812925"/>
              <a:ext cx="51816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Times"/>
                  <a:cs typeface="Times"/>
                </a:rPr>
                <a:t>Thought experiments gain epistemic power through their mimicry of real experiments.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2667000"/>
            <a:ext cx="8243888" cy="639763"/>
            <a:chOff x="609600" y="2667000"/>
            <a:chExt cx="8243888" cy="639763"/>
          </a:xfrm>
        </p:grpSpPr>
        <p:sp>
          <p:nvSpPr>
            <p:cNvPr id="6275" name="Text Box 131"/>
            <p:cNvSpPr txBox="1">
              <a:spLocks noChangeArrowheads="1"/>
            </p:cNvSpPr>
            <p:nvPr/>
          </p:nvSpPr>
          <p:spPr bwMode="auto">
            <a:xfrm>
              <a:off x="609600" y="2695575"/>
              <a:ext cx="1581150" cy="611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Constructivism</a:t>
              </a:r>
            </a:p>
            <a:p>
              <a:r>
                <a:rPr lang="en-US" sz="1600">
                  <a:latin typeface="Times"/>
                  <a:cs typeface="Times"/>
                </a:rPr>
                <a:t>Kuhn, Gendler</a:t>
              </a:r>
              <a:endParaRPr lang="en-US" sz="2400">
                <a:latin typeface="Times"/>
                <a:cs typeface="Times"/>
              </a:endParaRPr>
            </a:p>
          </p:txBody>
        </p:sp>
        <p:sp>
          <p:nvSpPr>
            <p:cNvPr id="6281" name="Text Box 137"/>
            <p:cNvSpPr txBox="1">
              <a:spLocks noChangeArrowheads="1"/>
            </p:cNvSpPr>
            <p:nvPr/>
          </p:nvSpPr>
          <p:spPr bwMode="auto">
            <a:xfrm>
              <a:off x="3671888" y="2667000"/>
              <a:ext cx="51816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Times"/>
                  <a:cs typeface="Times"/>
                </a:rPr>
                <a:t>Thought experiments reveal lacunae in our conceptual systems and show us how to reconfigure them.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3400" y="3352800"/>
            <a:ext cx="8077200" cy="914400"/>
            <a:chOff x="533400" y="3352800"/>
            <a:chExt cx="8077200" cy="914400"/>
          </a:xfrm>
        </p:grpSpPr>
        <p:sp>
          <p:nvSpPr>
            <p:cNvPr id="6286" name="Freeform 142"/>
            <p:cNvSpPr>
              <a:spLocks/>
            </p:cNvSpPr>
            <p:nvPr/>
          </p:nvSpPr>
          <p:spPr bwMode="auto">
            <a:xfrm flipH="1">
              <a:off x="533400" y="3352800"/>
              <a:ext cx="8077200" cy="914400"/>
            </a:xfrm>
            <a:custGeom>
              <a:avLst/>
              <a:gdLst>
                <a:gd name="T0" fmla="*/ 0 w 5088"/>
                <a:gd name="T1" fmla="*/ 0 h 576"/>
                <a:gd name="T2" fmla="*/ 5088 w 5088"/>
                <a:gd name="T3" fmla="*/ 96 h 576"/>
                <a:gd name="T4" fmla="*/ 5088 w 5088"/>
                <a:gd name="T5" fmla="*/ 480 h 576"/>
                <a:gd name="T6" fmla="*/ 48 w 5088"/>
                <a:gd name="T7" fmla="*/ 576 h 576"/>
                <a:gd name="T8" fmla="*/ 0 w 5088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8" h="576">
                  <a:moveTo>
                    <a:pt x="0" y="0"/>
                  </a:moveTo>
                  <a:lnTo>
                    <a:pt x="5088" y="96"/>
                  </a:lnTo>
                  <a:lnTo>
                    <a:pt x="5088" y="480"/>
                  </a:lnTo>
                  <a:lnTo>
                    <a:pt x="48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276" name="Text Box 132"/>
            <p:cNvSpPr txBox="1">
              <a:spLocks noChangeArrowheads="1"/>
            </p:cNvSpPr>
            <p:nvPr/>
          </p:nvSpPr>
          <p:spPr bwMode="auto">
            <a:xfrm>
              <a:off x="609600" y="3527425"/>
              <a:ext cx="2819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latin typeface="Times"/>
                  <a:cs typeface="Times"/>
                </a:rPr>
                <a:t>V</a:t>
              </a:r>
              <a:r>
                <a:rPr lang="en-US">
                  <a:latin typeface="Times"/>
                  <a:cs typeface="Times"/>
                </a:rPr>
                <a:t>isualization and</a:t>
              </a:r>
              <a:r>
                <a:rPr lang="en-US" sz="1600">
                  <a:latin typeface="Times"/>
                  <a:cs typeface="Times"/>
                </a:rPr>
                <a:t> Simulation</a:t>
              </a:r>
            </a:p>
            <a:p>
              <a:r>
                <a:rPr lang="en-US" sz="1600">
                  <a:latin typeface="Times"/>
                  <a:cs typeface="Times"/>
                </a:rPr>
                <a:t>Arthur</a:t>
              </a:r>
              <a:endParaRPr lang="en-US" sz="2400">
                <a:latin typeface="Times"/>
                <a:cs typeface="Times"/>
              </a:endParaRPr>
            </a:p>
          </p:txBody>
        </p:sp>
        <p:sp>
          <p:nvSpPr>
            <p:cNvPr id="6282" name="Rectangle 138"/>
            <p:cNvSpPr>
              <a:spLocks noChangeArrowheads="1"/>
            </p:cNvSpPr>
            <p:nvPr/>
          </p:nvSpPr>
          <p:spPr bwMode="auto">
            <a:xfrm>
              <a:off x="3671888" y="3505200"/>
              <a:ext cx="470535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Times"/>
                  <a:cs typeface="Times"/>
                </a:rPr>
                <a:t>The mind has the power to simulate the world through visualization.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4379913"/>
            <a:ext cx="7813675" cy="649287"/>
            <a:chOff x="609600" y="4379913"/>
            <a:chExt cx="7813675" cy="649287"/>
          </a:xfrm>
        </p:grpSpPr>
        <p:sp>
          <p:nvSpPr>
            <p:cNvPr id="6277" name="Text Box 133"/>
            <p:cNvSpPr txBox="1">
              <a:spLocks noChangeArrowheads="1"/>
            </p:cNvSpPr>
            <p:nvPr/>
          </p:nvSpPr>
          <p:spPr bwMode="auto">
            <a:xfrm>
              <a:off x="609600" y="4379913"/>
              <a:ext cx="1855788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M</a:t>
              </a:r>
              <a:r>
                <a:rPr lang="en-US" dirty="0">
                  <a:latin typeface="Times"/>
                  <a:cs typeface="Times"/>
                </a:rPr>
                <a:t>ental Models</a:t>
              </a:r>
            </a:p>
            <a:p>
              <a:r>
                <a:rPr lang="en-US" sz="1600" dirty="0" err="1">
                  <a:latin typeface="Times"/>
                  <a:cs typeface="Times"/>
                </a:rPr>
                <a:t>Nersessian</a:t>
              </a:r>
              <a:r>
                <a:rPr lang="en-US" sz="1600" dirty="0">
                  <a:latin typeface="Times"/>
                  <a:cs typeface="Times"/>
                </a:rPr>
                <a:t>, </a:t>
              </a:r>
              <a:r>
                <a:rPr lang="en-US" sz="1600" dirty="0" err="1">
                  <a:latin typeface="Times"/>
                  <a:cs typeface="Times"/>
                </a:rPr>
                <a:t>Palmieri</a:t>
              </a:r>
              <a:endParaRPr lang="en-US" sz="2400" dirty="0">
                <a:latin typeface="Times"/>
                <a:cs typeface="Times"/>
              </a:endParaRPr>
            </a:p>
          </p:txBody>
        </p:sp>
        <p:sp>
          <p:nvSpPr>
            <p:cNvPr id="6283" name="Rectangle 139"/>
            <p:cNvSpPr>
              <a:spLocks noChangeArrowheads="1"/>
            </p:cNvSpPr>
            <p:nvPr/>
          </p:nvSpPr>
          <p:spPr bwMode="auto">
            <a:xfrm>
              <a:off x="3671888" y="4448175"/>
              <a:ext cx="4751387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Times"/>
                  <a:cs typeface="Times"/>
                </a:rPr>
                <a:t>Thought experiments are the manipulation of mental models discussed in recent cognitive science.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1000" y="5105400"/>
            <a:ext cx="8458200" cy="914400"/>
            <a:chOff x="381000" y="5105400"/>
            <a:chExt cx="8458200" cy="914400"/>
          </a:xfrm>
        </p:grpSpPr>
        <p:sp>
          <p:nvSpPr>
            <p:cNvPr id="6285" name="Freeform 141"/>
            <p:cNvSpPr>
              <a:spLocks/>
            </p:cNvSpPr>
            <p:nvPr/>
          </p:nvSpPr>
          <p:spPr bwMode="auto">
            <a:xfrm>
              <a:off x="381000" y="5105400"/>
              <a:ext cx="8077200" cy="914400"/>
            </a:xfrm>
            <a:custGeom>
              <a:avLst/>
              <a:gdLst>
                <a:gd name="T0" fmla="*/ 0 w 5088"/>
                <a:gd name="T1" fmla="*/ 0 h 576"/>
                <a:gd name="T2" fmla="*/ 5088 w 5088"/>
                <a:gd name="T3" fmla="*/ 96 h 576"/>
                <a:gd name="T4" fmla="*/ 5088 w 5088"/>
                <a:gd name="T5" fmla="*/ 480 h 576"/>
                <a:gd name="T6" fmla="*/ 48 w 5088"/>
                <a:gd name="T7" fmla="*/ 576 h 576"/>
                <a:gd name="T8" fmla="*/ 0 w 5088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8" h="576">
                  <a:moveTo>
                    <a:pt x="0" y="0"/>
                  </a:moveTo>
                  <a:lnTo>
                    <a:pt x="5088" y="96"/>
                  </a:lnTo>
                  <a:lnTo>
                    <a:pt x="5088" y="480"/>
                  </a:lnTo>
                  <a:lnTo>
                    <a:pt x="48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278" name="Text Box 134"/>
            <p:cNvSpPr txBox="1">
              <a:spLocks noChangeArrowheads="1"/>
            </p:cNvSpPr>
            <p:nvPr/>
          </p:nvSpPr>
          <p:spPr bwMode="auto">
            <a:xfrm>
              <a:off x="609600" y="5233988"/>
              <a:ext cx="1332742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"/>
                  <a:cs typeface="Times"/>
                </a:rPr>
                <a:t>Arguments</a:t>
              </a:r>
            </a:p>
            <a:p>
              <a:r>
                <a:rPr lang="en-US">
                  <a:latin typeface="Times"/>
                  <a:cs typeface="Times"/>
                </a:rPr>
                <a:t>Norton</a:t>
              </a:r>
              <a:endParaRPr lang="en-US" sz="2800">
                <a:latin typeface="Times"/>
                <a:cs typeface="Times"/>
              </a:endParaRPr>
            </a:p>
          </p:txBody>
        </p:sp>
        <p:sp>
          <p:nvSpPr>
            <p:cNvPr id="6284" name="Rectangle 140"/>
            <p:cNvSpPr>
              <a:spLocks noChangeArrowheads="1"/>
            </p:cNvSpPr>
            <p:nvPr/>
          </p:nvSpPr>
          <p:spPr bwMode="auto">
            <a:xfrm>
              <a:off x="3733800" y="5334000"/>
              <a:ext cx="5105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Thought experiments are merely disguised, picturesque argumentation.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33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886226" y="182359"/>
            <a:ext cx="6454206" cy="5431692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1" y="1413281"/>
            <a:ext cx="4155180" cy="2911231"/>
          </a:xfrm>
        </p:spPr>
        <p:txBody>
          <a:bodyPr>
            <a:noAutofit/>
          </a:bodyPr>
          <a:lstStyle/>
          <a:p>
            <a:pPr algn="r"/>
            <a:r>
              <a:rPr lang="en-US" sz="6600" dirty="0"/>
              <a:t>The Argument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12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2064564" y="1165795"/>
            <a:ext cx="5190718" cy="976923"/>
          </a:xfrm>
          <a:custGeom>
            <a:avLst/>
            <a:gdLst>
              <a:gd name="connsiteX0" fmla="*/ 299590 w 5190718"/>
              <a:gd name="connsiteY0" fmla="*/ 0 h 976923"/>
              <a:gd name="connsiteX1" fmla="*/ 5190718 w 5190718"/>
              <a:gd name="connsiteY1" fmla="*/ 19538 h 976923"/>
              <a:gd name="connsiteX2" fmla="*/ 5151641 w 5190718"/>
              <a:gd name="connsiteY2" fmla="*/ 976923 h 976923"/>
              <a:gd name="connsiteX3" fmla="*/ 0 w 5190718"/>
              <a:gd name="connsiteY3" fmla="*/ 892256 h 976923"/>
              <a:gd name="connsiteX4" fmla="*/ 299590 w 5190718"/>
              <a:gd name="connsiteY4" fmla="*/ 0 h 97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0718" h="976923">
                <a:moveTo>
                  <a:pt x="299590" y="0"/>
                </a:moveTo>
                <a:lnTo>
                  <a:pt x="5190718" y="19538"/>
                </a:lnTo>
                <a:lnTo>
                  <a:pt x="5151641" y="976923"/>
                </a:lnTo>
                <a:lnTo>
                  <a:pt x="0" y="892256"/>
                </a:lnTo>
                <a:lnTo>
                  <a:pt x="29959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99C3-28DF-A046-82C4-9370657B0893}" type="slidenum">
              <a:rPr lang="en-US">
                <a:solidFill>
                  <a:schemeClr val="bg1">
                    <a:lumMod val="50000"/>
                  </a:schemeClr>
                </a:solidFill>
              </a:rPr>
              <a:pPr/>
              <a:t>26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304800"/>
            <a:ext cx="8331201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Two Versions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5744" y="1168074"/>
            <a:ext cx="5222634" cy="10527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>
                <a:cs typeface="Times"/>
              </a:rPr>
              <a:t>Thought experiments are arguments that</a:t>
            </a:r>
          </a:p>
          <a:p>
            <a:pPr marL="400050" indent="-400050">
              <a:lnSpc>
                <a:spcPct val="90000"/>
              </a:lnSpc>
              <a:buAutoNum type="romanLcParenBoth"/>
            </a:pPr>
            <a:r>
              <a:rPr lang="en-US" sz="1800" dirty="0">
                <a:cs typeface="Times"/>
              </a:rPr>
              <a:t>posit hypotheticals or counterfactuals (</a:t>
            </a:r>
            <a:r>
              <a:rPr lang="ja-JP" altLang="en-US" sz="1800" dirty="0">
                <a:cs typeface="Times"/>
              </a:rPr>
              <a:t>“</a:t>
            </a:r>
            <a:r>
              <a:rPr lang="en-US" sz="1800" dirty="0">
                <a:cs typeface="Times"/>
              </a:rPr>
              <a:t>thought</a:t>
            </a:r>
            <a:r>
              <a:rPr lang="ja-JP" altLang="en-US" sz="1800" dirty="0">
                <a:cs typeface="Times"/>
              </a:rPr>
              <a:t>”</a:t>
            </a:r>
            <a:r>
              <a:rPr lang="en-US" sz="1800" dirty="0">
                <a:cs typeface="Times"/>
              </a:rPr>
              <a:t>);</a:t>
            </a:r>
          </a:p>
          <a:p>
            <a:pPr marL="396875" indent="-396875">
              <a:lnSpc>
                <a:spcPct val="90000"/>
              </a:lnSpc>
            </a:pPr>
            <a:r>
              <a:rPr lang="en-US" sz="1800" dirty="0">
                <a:cs typeface="Times"/>
              </a:rPr>
              <a:t>(ii) invoke irrelevant particulars (</a:t>
            </a:r>
            <a:r>
              <a:rPr lang="ja-JP" altLang="en-US" sz="1800" dirty="0">
                <a:cs typeface="Times"/>
              </a:rPr>
              <a:t>“</a:t>
            </a:r>
            <a:r>
              <a:rPr lang="en-US" sz="1800" dirty="0">
                <a:cs typeface="Times"/>
              </a:rPr>
              <a:t>experiment</a:t>
            </a:r>
            <a:r>
              <a:rPr lang="ja-JP" altLang="en-US" sz="1800" dirty="0">
                <a:cs typeface="Times"/>
              </a:rPr>
              <a:t>”</a:t>
            </a:r>
            <a:r>
              <a:rPr lang="en-US" sz="1800" dirty="0">
                <a:cs typeface="Times"/>
              </a:rPr>
              <a:t>).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4907" y="2208447"/>
            <a:ext cx="3854287" cy="3730975"/>
            <a:chOff x="384907" y="2208447"/>
            <a:chExt cx="3854287" cy="3730975"/>
          </a:xfrm>
        </p:grpSpPr>
        <p:sp>
          <p:nvSpPr>
            <p:cNvPr id="8206" name="Freeform 14"/>
            <p:cNvSpPr>
              <a:spLocks/>
            </p:cNvSpPr>
            <p:nvPr/>
          </p:nvSpPr>
          <p:spPr bwMode="auto">
            <a:xfrm>
              <a:off x="384907" y="3951834"/>
              <a:ext cx="3523015" cy="1492886"/>
            </a:xfrm>
            <a:custGeom>
              <a:avLst/>
              <a:gdLst>
                <a:gd name="T0" fmla="*/ 0 w 5328"/>
                <a:gd name="T1" fmla="*/ 0 h 1104"/>
                <a:gd name="T2" fmla="*/ 477 w 5328"/>
                <a:gd name="T3" fmla="*/ 1104 h 1104"/>
                <a:gd name="T4" fmla="*/ 5328 w 5328"/>
                <a:gd name="T5" fmla="*/ 773 h 1104"/>
                <a:gd name="T6" fmla="*/ 5328 w 5328"/>
                <a:gd name="T7" fmla="*/ 272 h 1104"/>
                <a:gd name="T8" fmla="*/ 0 w 5328"/>
                <a:gd name="T9" fmla="*/ 0 h 1104"/>
                <a:gd name="connsiteX0" fmla="*/ 0 w 25275"/>
                <a:gd name="connsiteY0" fmla="*/ 258 h 10258"/>
                <a:gd name="connsiteX1" fmla="*/ 895 w 25275"/>
                <a:gd name="connsiteY1" fmla="*/ 10258 h 10258"/>
                <a:gd name="connsiteX2" fmla="*/ 10000 w 25275"/>
                <a:gd name="connsiteY2" fmla="*/ 7260 h 10258"/>
                <a:gd name="connsiteX3" fmla="*/ 25275 w 25275"/>
                <a:gd name="connsiteY3" fmla="*/ 0 h 10258"/>
                <a:gd name="connsiteX4" fmla="*/ 0 w 25275"/>
                <a:gd name="connsiteY4" fmla="*/ 258 h 10258"/>
                <a:gd name="connsiteX0" fmla="*/ 0 w 27125"/>
                <a:gd name="connsiteY0" fmla="*/ 258 h 20471"/>
                <a:gd name="connsiteX1" fmla="*/ 895 w 27125"/>
                <a:gd name="connsiteY1" fmla="*/ 10258 h 20471"/>
                <a:gd name="connsiteX2" fmla="*/ 27125 w 27125"/>
                <a:gd name="connsiteY2" fmla="*/ 20471 h 20471"/>
                <a:gd name="connsiteX3" fmla="*/ 25275 w 27125"/>
                <a:gd name="connsiteY3" fmla="*/ 0 h 20471"/>
                <a:gd name="connsiteX4" fmla="*/ 0 w 27125"/>
                <a:gd name="connsiteY4" fmla="*/ 258 h 20471"/>
                <a:gd name="connsiteX0" fmla="*/ 136 w 27261"/>
                <a:gd name="connsiteY0" fmla="*/ 258 h 20907"/>
                <a:gd name="connsiteX1" fmla="*/ 80 w 27261"/>
                <a:gd name="connsiteY1" fmla="*/ 20907 h 20907"/>
                <a:gd name="connsiteX2" fmla="*/ 27261 w 27261"/>
                <a:gd name="connsiteY2" fmla="*/ 20471 h 20907"/>
                <a:gd name="connsiteX3" fmla="*/ 25411 w 27261"/>
                <a:gd name="connsiteY3" fmla="*/ 0 h 20907"/>
                <a:gd name="connsiteX4" fmla="*/ 136 w 27261"/>
                <a:gd name="connsiteY4" fmla="*/ 258 h 20907"/>
                <a:gd name="connsiteX0" fmla="*/ 59 w 27184"/>
                <a:gd name="connsiteY0" fmla="*/ 258 h 20907"/>
                <a:gd name="connsiteX1" fmla="*/ 3 w 27184"/>
                <a:gd name="connsiteY1" fmla="*/ 20907 h 20907"/>
                <a:gd name="connsiteX2" fmla="*/ 27184 w 27184"/>
                <a:gd name="connsiteY2" fmla="*/ 20471 h 20907"/>
                <a:gd name="connsiteX3" fmla="*/ 25334 w 27184"/>
                <a:gd name="connsiteY3" fmla="*/ 0 h 20907"/>
                <a:gd name="connsiteX4" fmla="*/ 59 w 27184"/>
                <a:gd name="connsiteY4" fmla="*/ 258 h 20907"/>
                <a:gd name="connsiteX0" fmla="*/ 60 w 27185"/>
                <a:gd name="connsiteY0" fmla="*/ 258 h 20907"/>
                <a:gd name="connsiteX1" fmla="*/ 4 w 27185"/>
                <a:gd name="connsiteY1" fmla="*/ 20907 h 20907"/>
                <a:gd name="connsiteX2" fmla="*/ 27185 w 27185"/>
                <a:gd name="connsiteY2" fmla="*/ 20471 h 20907"/>
                <a:gd name="connsiteX3" fmla="*/ 25335 w 27185"/>
                <a:gd name="connsiteY3" fmla="*/ 0 h 20907"/>
                <a:gd name="connsiteX4" fmla="*/ 60 w 27185"/>
                <a:gd name="connsiteY4" fmla="*/ 258 h 2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5" h="20907">
                  <a:moveTo>
                    <a:pt x="60" y="258"/>
                  </a:moveTo>
                  <a:cubicBezTo>
                    <a:pt x="147" y="3751"/>
                    <a:pt x="-30" y="17254"/>
                    <a:pt x="4" y="20907"/>
                  </a:cubicBezTo>
                  <a:lnTo>
                    <a:pt x="27185" y="20471"/>
                  </a:lnTo>
                  <a:lnTo>
                    <a:pt x="25335" y="0"/>
                  </a:lnTo>
                  <a:lnTo>
                    <a:pt x="60" y="258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384907" y="3815764"/>
              <a:ext cx="3854287" cy="2123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i="1" dirty="0">
                  <a:latin typeface="Times"/>
                  <a:cs typeface="Times"/>
                </a:rPr>
                <a:t>The reconstruction thesis:</a:t>
              </a:r>
            </a:p>
            <a:p>
              <a:r>
                <a:rPr lang="en-US" dirty="0">
                  <a:latin typeface="Times"/>
                  <a:cs typeface="Times"/>
                </a:rPr>
                <a:t>All thought experiments can be reconstructed as arguments based on tacit or explicit assumptions. Belief in the outcome is justified only in so far as the reconstructed argument is cogent.</a:t>
              </a:r>
              <a:endParaRPr lang="en-US" sz="1600" dirty="0">
                <a:latin typeface="Times"/>
                <a:cs typeface="Times"/>
              </a:endParaRPr>
            </a:p>
            <a:p>
              <a:endParaRPr lang="en-US" sz="2400" dirty="0">
                <a:latin typeface="Times"/>
                <a:cs typeface="Time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05578" y="2275886"/>
              <a:ext cx="16542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Context of Justification</a:t>
              </a:r>
            </a:p>
            <a:p>
              <a:pPr algn="ctr"/>
              <a:endParaRPr lang="en-US" sz="2000" dirty="0">
                <a:latin typeface="Times"/>
                <a:cs typeface="Times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 rot="7200000">
              <a:off x="2198829" y="2662282"/>
              <a:ext cx="1413282" cy="505611"/>
            </a:xfrm>
            <a:prstGeom prst="rightArrow">
              <a:avLst>
                <a:gd name="adj1" fmla="val 50000"/>
                <a:gd name="adj2" fmla="val 66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33998" y="2275886"/>
            <a:ext cx="3230361" cy="3231072"/>
            <a:chOff x="5333998" y="2275886"/>
            <a:chExt cx="3230361" cy="3231072"/>
          </a:xfrm>
        </p:grpSpPr>
        <p:sp>
          <p:nvSpPr>
            <p:cNvPr id="21" name="Freeform 14"/>
            <p:cNvSpPr>
              <a:spLocks/>
            </p:cNvSpPr>
            <p:nvPr/>
          </p:nvSpPr>
          <p:spPr bwMode="auto">
            <a:xfrm flipH="1">
              <a:off x="5333998" y="4088603"/>
              <a:ext cx="3230359" cy="1356116"/>
            </a:xfrm>
            <a:custGeom>
              <a:avLst/>
              <a:gdLst>
                <a:gd name="T0" fmla="*/ 0 w 5328"/>
                <a:gd name="T1" fmla="*/ 0 h 1104"/>
                <a:gd name="T2" fmla="*/ 477 w 5328"/>
                <a:gd name="T3" fmla="*/ 1104 h 1104"/>
                <a:gd name="T4" fmla="*/ 5328 w 5328"/>
                <a:gd name="T5" fmla="*/ 773 h 1104"/>
                <a:gd name="T6" fmla="*/ 5328 w 5328"/>
                <a:gd name="T7" fmla="*/ 272 h 1104"/>
                <a:gd name="T8" fmla="*/ 0 w 5328"/>
                <a:gd name="T9" fmla="*/ 0 h 1104"/>
                <a:gd name="connsiteX0" fmla="*/ 0 w 25275"/>
                <a:gd name="connsiteY0" fmla="*/ 258 h 10258"/>
                <a:gd name="connsiteX1" fmla="*/ 895 w 25275"/>
                <a:gd name="connsiteY1" fmla="*/ 10258 h 10258"/>
                <a:gd name="connsiteX2" fmla="*/ 10000 w 25275"/>
                <a:gd name="connsiteY2" fmla="*/ 7260 h 10258"/>
                <a:gd name="connsiteX3" fmla="*/ 25275 w 25275"/>
                <a:gd name="connsiteY3" fmla="*/ 0 h 10258"/>
                <a:gd name="connsiteX4" fmla="*/ 0 w 25275"/>
                <a:gd name="connsiteY4" fmla="*/ 258 h 10258"/>
                <a:gd name="connsiteX0" fmla="*/ 0 w 27125"/>
                <a:gd name="connsiteY0" fmla="*/ 258 h 20471"/>
                <a:gd name="connsiteX1" fmla="*/ 895 w 27125"/>
                <a:gd name="connsiteY1" fmla="*/ 10258 h 20471"/>
                <a:gd name="connsiteX2" fmla="*/ 27125 w 27125"/>
                <a:gd name="connsiteY2" fmla="*/ 20471 h 20471"/>
                <a:gd name="connsiteX3" fmla="*/ 25275 w 27125"/>
                <a:gd name="connsiteY3" fmla="*/ 0 h 20471"/>
                <a:gd name="connsiteX4" fmla="*/ 0 w 27125"/>
                <a:gd name="connsiteY4" fmla="*/ 258 h 20471"/>
                <a:gd name="connsiteX0" fmla="*/ 136 w 27261"/>
                <a:gd name="connsiteY0" fmla="*/ 258 h 20907"/>
                <a:gd name="connsiteX1" fmla="*/ 80 w 27261"/>
                <a:gd name="connsiteY1" fmla="*/ 20907 h 20907"/>
                <a:gd name="connsiteX2" fmla="*/ 27261 w 27261"/>
                <a:gd name="connsiteY2" fmla="*/ 20471 h 20907"/>
                <a:gd name="connsiteX3" fmla="*/ 25411 w 27261"/>
                <a:gd name="connsiteY3" fmla="*/ 0 h 20907"/>
                <a:gd name="connsiteX4" fmla="*/ 136 w 27261"/>
                <a:gd name="connsiteY4" fmla="*/ 258 h 20907"/>
                <a:gd name="connsiteX0" fmla="*/ 59 w 27184"/>
                <a:gd name="connsiteY0" fmla="*/ 258 h 20907"/>
                <a:gd name="connsiteX1" fmla="*/ 3 w 27184"/>
                <a:gd name="connsiteY1" fmla="*/ 20907 h 20907"/>
                <a:gd name="connsiteX2" fmla="*/ 27184 w 27184"/>
                <a:gd name="connsiteY2" fmla="*/ 20471 h 20907"/>
                <a:gd name="connsiteX3" fmla="*/ 25334 w 27184"/>
                <a:gd name="connsiteY3" fmla="*/ 0 h 20907"/>
                <a:gd name="connsiteX4" fmla="*/ 59 w 27184"/>
                <a:gd name="connsiteY4" fmla="*/ 258 h 20907"/>
                <a:gd name="connsiteX0" fmla="*/ 60 w 27185"/>
                <a:gd name="connsiteY0" fmla="*/ 258 h 20907"/>
                <a:gd name="connsiteX1" fmla="*/ 4 w 27185"/>
                <a:gd name="connsiteY1" fmla="*/ 20907 h 20907"/>
                <a:gd name="connsiteX2" fmla="*/ 27185 w 27185"/>
                <a:gd name="connsiteY2" fmla="*/ 20471 h 20907"/>
                <a:gd name="connsiteX3" fmla="*/ 25335 w 27185"/>
                <a:gd name="connsiteY3" fmla="*/ 0 h 20907"/>
                <a:gd name="connsiteX4" fmla="*/ 60 w 27185"/>
                <a:gd name="connsiteY4" fmla="*/ 258 h 2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5" h="20907">
                  <a:moveTo>
                    <a:pt x="60" y="258"/>
                  </a:moveTo>
                  <a:cubicBezTo>
                    <a:pt x="147" y="3751"/>
                    <a:pt x="-30" y="17254"/>
                    <a:pt x="4" y="20907"/>
                  </a:cubicBezTo>
                  <a:lnTo>
                    <a:pt x="27185" y="20471"/>
                  </a:lnTo>
                  <a:lnTo>
                    <a:pt x="25335" y="0"/>
                  </a:lnTo>
                  <a:lnTo>
                    <a:pt x="60" y="258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5621866" y="3752631"/>
              <a:ext cx="2942493" cy="1754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dirty="0">
                <a:latin typeface="Times"/>
                <a:cs typeface="Times"/>
              </a:endParaRPr>
            </a:p>
            <a:p>
              <a:r>
                <a:rPr lang="en-US" i="1" dirty="0">
                  <a:latin typeface="Times"/>
                  <a:cs typeface="Times"/>
                </a:rPr>
                <a:t>The execution thesis:</a:t>
              </a:r>
            </a:p>
            <a:p>
              <a:r>
                <a:rPr lang="en-US" dirty="0">
                  <a:latin typeface="Times"/>
                  <a:cs typeface="Times"/>
                </a:rPr>
                <a:t>The actual carrying out of a thought experiment is the execution of an argument, even if in disguised form. </a:t>
              </a:r>
              <a:endParaRPr lang="en-US" sz="2400" dirty="0">
                <a:latin typeface="Times"/>
                <a:cs typeface="Time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08614" y="2275886"/>
              <a:ext cx="16868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Context of Discovery</a:t>
              </a:r>
            </a:p>
            <a:p>
              <a:pPr algn="ctr"/>
              <a:endParaRPr lang="en-US" sz="2000" dirty="0">
                <a:latin typeface="Times"/>
                <a:cs typeface="Times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3600000">
              <a:off x="5701971" y="2761453"/>
              <a:ext cx="1413282" cy="505611"/>
            </a:xfrm>
            <a:prstGeom prst="rightArrow">
              <a:avLst>
                <a:gd name="adj1" fmla="val 50000"/>
                <a:gd name="adj2" fmla="val 66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733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12014" y="111654"/>
            <a:ext cx="5505764" cy="5352602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514" y="1667282"/>
            <a:ext cx="4927450" cy="2097128"/>
          </a:xfrm>
        </p:spPr>
        <p:txBody>
          <a:bodyPr>
            <a:normAutofit/>
          </a:bodyPr>
          <a:lstStyle/>
          <a:p>
            <a:pPr algn="r"/>
            <a:r>
              <a:rPr lang="en-US" sz="6000" dirty="0"/>
              <a:t>An 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78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237C-F6A3-CC45-80F0-797CD4B5BC81}" type="slidenum">
              <a:rPr lang="en-US"/>
              <a:pPr/>
              <a:t>28</a:t>
            </a:fld>
            <a:endParaRPr lang="en-US"/>
          </a:p>
        </p:txBody>
      </p:sp>
      <p:sp>
        <p:nvSpPr>
          <p:cNvPr id="33797" name="Freeform 5"/>
          <p:cNvSpPr>
            <a:spLocks/>
          </p:cNvSpPr>
          <p:nvPr/>
        </p:nvSpPr>
        <p:spPr bwMode="auto">
          <a:xfrm>
            <a:off x="1270000" y="862013"/>
            <a:ext cx="7026275" cy="5230812"/>
          </a:xfrm>
          <a:custGeom>
            <a:avLst/>
            <a:gdLst>
              <a:gd name="T0" fmla="*/ 4426 w 4426"/>
              <a:gd name="T1" fmla="*/ 3295 h 3295"/>
              <a:gd name="T2" fmla="*/ 3942 w 4426"/>
              <a:gd name="T3" fmla="*/ 0 h 3295"/>
              <a:gd name="T4" fmla="*/ 73 w 4426"/>
              <a:gd name="T5" fmla="*/ 866 h 3295"/>
              <a:gd name="T6" fmla="*/ 0 w 4426"/>
              <a:gd name="T7" fmla="*/ 2958 h 3295"/>
              <a:gd name="T8" fmla="*/ 4426 w 4426"/>
              <a:gd name="T9" fmla="*/ 3295 h 3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26" h="3295">
                <a:moveTo>
                  <a:pt x="4426" y="3295"/>
                </a:moveTo>
                <a:lnTo>
                  <a:pt x="3942" y="0"/>
                </a:lnTo>
                <a:lnTo>
                  <a:pt x="73" y="866"/>
                </a:lnTo>
                <a:lnTo>
                  <a:pt x="0" y="2958"/>
                </a:lnTo>
                <a:lnTo>
                  <a:pt x="4426" y="3295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57200" y="1676400"/>
            <a:ext cx="792480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96875" indent="-396875"/>
            <a:r>
              <a:rPr lang="en-US" dirty="0">
                <a:latin typeface="Times"/>
                <a:cs typeface="Times"/>
              </a:rPr>
              <a:t>(D1) In Euclidean geometry, the measured circumference of a disk is π times its diameter.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(D2) The geometry of a non-rotating disk is Euclidean.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(D3) The motion of a radial element on a rotating disk is perpendicular to its length, so that (according to special relativity) the length is unaltered.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(D4) The motion of a circumferential element on a rotating disk is along its length, so that (according to special relativity) the length is contracted.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(D5) Therefore the measured circumference of a rotating disk is more than π times the measured diameter. (From D2, D3, D4)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(D6) Therefore the geometry of a rotating disk is not Euclidean. (From D1, D5)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84256"/>
            <a:ext cx="7162800" cy="987344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Einstein’s Rotating Disk  Thought Experiment</a:t>
            </a:r>
            <a:br>
              <a:rPr lang="en-US" sz="3100" dirty="0"/>
            </a:br>
            <a:r>
              <a:rPr lang="en-US" sz="3600" dirty="0"/>
              <a:t>R</a:t>
            </a:r>
            <a:r>
              <a:rPr lang="en-US" dirty="0"/>
              <a:t>econstructed</a:t>
            </a:r>
          </a:p>
        </p:txBody>
      </p:sp>
    </p:spTree>
    <p:extLst>
      <p:ext uri="{BB962C8B-B14F-4D97-AF65-F5344CB8AC3E}">
        <p14:creationId xmlns:p14="http://schemas.microsoft.com/office/powerpoint/2010/main" val="3270759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53026" y="629342"/>
            <a:ext cx="5913641" cy="5516359"/>
          </a:xfrm>
          <a:custGeom>
            <a:avLst/>
            <a:gdLst>
              <a:gd name="connsiteX0" fmla="*/ 3451795 w 5913641"/>
              <a:gd name="connsiteY0" fmla="*/ 0 h 5516359"/>
              <a:gd name="connsiteX1" fmla="*/ 5913641 w 5913641"/>
              <a:gd name="connsiteY1" fmla="*/ 2175282 h 5516359"/>
              <a:gd name="connsiteX2" fmla="*/ 3875128 w 5913641"/>
              <a:gd name="connsiteY2" fmla="*/ 5516359 h 5516359"/>
              <a:gd name="connsiteX3" fmla="*/ 0 w 5913641"/>
              <a:gd name="connsiteY3" fmla="*/ 3875128 h 5516359"/>
              <a:gd name="connsiteX4" fmla="*/ 3451795 w 5913641"/>
              <a:gd name="connsiteY4" fmla="*/ 0 h 55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5516359">
                <a:moveTo>
                  <a:pt x="3451795" y="0"/>
                </a:moveTo>
                <a:lnTo>
                  <a:pt x="5913641" y="2175282"/>
                </a:lnTo>
                <a:lnTo>
                  <a:pt x="3875128" y="5516359"/>
                </a:lnTo>
                <a:lnTo>
                  <a:pt x="0" y="3875128"/>
                </a:lnTo>
                <a:lnTo>
                  <a:pt x="3451795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85" y="2298734"/>
            <a:ext cx="6278359" cy="800032"/>
          </a:xfrm>
        </p:spPr>
        <p:txBody>
          <a:bodyPr>
            <a:noAutofit/>
          </a:bodyPr>
          <a:lstStyle/>
          <a:p>
            <a:pPr algn="r"/>
            <a:r>
              <a:rPr lang="en-US" sz="16600" dirty="0"/>
              <a:t>For</a:t>
            </a:r>
            <a:br>
              <a:rPr lang="en-US" sz="16600" dirty="0"/>
            </a:br>
            <a:r>
              <a:rPr lang="en-US" sz="4800" dirty="0"/>
              <a:t>the reconstruction thesis</a:t>
            </a:r>
            <a:br>
              <a:rPr lang="en-US" sz="4800" dirty="0"/>
            </a:br>
            <a:r>
              <a:rPr lang="en-US" sz="2800" dirty="0"/>
              <a:t>1. No magic epistemology</a:t>
            </a:r>
            <a:br>
              <a:rPr lang="en-US" sz="2800" dirty="0"/>
            </a:br>
            <a:r>
              <a:rPr lang="en-US" sz="2800" dirty="0"/>
              <a:t>2. No counterexamples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12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279127" y="1727527"/>
            <a:ext cx="4228762" cy="2466478"/>
          </a:xfrm>
          <a:custGeom>
            <a:avLst/>
            <a:gdLst>
              <a:gd name="connsiteX0" fmla="*/ 509405 w 3202973"/>
              <a:gd name="connsiteY0" fmla="*/ 0 h 2456389"/>
              <a:gd name="connsiteX1" fmla="*/ 3202973 w 3202973"/>
              <a:gd name="connsiteY1" fmla="*/ 97697 h 2456389"/>
              <a:gd name="connsiteX2" fmla="*/ 2895934 w 3202973"/>
              <a:gd name="connsiteY2" fmla="*/ 2456389 h 2456389"/>
              <a:gd name="connsiteX3" fmla="*/ 0 w 3202973"/>
              <a:gd name="connsiteY3" fmla="*/ 2254016 h 2456389"/>
              <a:gd name="connsiteX4" fmla="*/ 509405 w 3202973"/>
              <a:gd name="connsiteY4" fmla="*/ 0 h 245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2973" h="2456389">
                <a:moveTo>
                  <a:pt x="509405" y="0"/>
                </a:moveTo>
                <a:lnTo>
                  <a:pt x="3202973" y="97697"/>
                </a:lnTo>
                <a:lnTo>
                  <a:pt x="2895934" y="2456389"/>
                </a:lnTo>
                <a:lnTo>
                  <a:pt x="0" y="2254016"/>
                </a:lnTo>
                <a:lnTo>
                  <a:pt x="509405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Think About this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1375" y="1724417"/>
            <a:ext cx="4170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"/>
                <a:cs typeface="Times"/>
              </a:rPr>
              <a:t>The epistemological problem of thought experiments in science:</a:t>
            </a:r>
          </a:p>
          <a:p>
            <a:endParaRPr lang="en-US" sz="2400" dirty="0">
              <a:latin typeface="Times"/>
              <a:cs typeface="Times"/>
            </a:endParaRPr>
          </a:p>
          <a:p>
            <a:r>
              <a:rPr lang="en-US" sz="2400" dirty="0">
                <a:latin typeface="Times"/>
                <a:cs typeface="Times"/>
              </a:rPr>
              <a:t>How can merely experimenting in thought provide new knowledge of the natural world?</a:t>
            </a:r>
          </a:p>
        </p:txBody>
      </p:sp>
      <p:pic>
        <p:nvPicPr>
          <p:cNvPr id="7" name="Picture 6" descr="thought expt cartoon2.jpg                                      00029178Macintosh HD                   BB75487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486" y="1727527"/>
            <a:ext cx="4090988" cy="3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88486" y="4943802"/>
            <a:ext cx="399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"/>
                <a:cs typeface="Times"/>
              </a:rPr>
              <a:t>Replacement for the superconducting supercollider.</a:t>
            </a:r>
          </a:p>
          <a:p>
            <a:r>
              <a:rPr lang="en-US" sz="1400" dirty="0" err="1">
                <a:latin typeface="Times"/>
                <a:cs typeface="Times"/>
              </a:rPr>
              <a:t>www.thought</a:t>
            </a:r>
            <a:r>
              <a:rPr lang="en-US" sz="1400" dirty="0">
                <a:latin typeface="Times"/>
                <a:cs typeface="Times"/>
              </a:rPr>
              <a:t>-experiment-</a:t>
            </a:r>
            <a:r>
              <a:rPr lang="en-US" sz="1400" dirty="0" err="1">
                <a:latin typeface="Times"/>
                <a:cs typeface="Times"/>
              </a:rPr>
              <a:t>jokes.com</a:t>
            </a:r>
            <a:endParaRPr lang="en-US" sz="1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987436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53026" y="629342"/>
            <a:ext cx="5913641" cy="5516359"/>
          </a:xfrm>
          <a:custGeom>
            <a:avLst/>
            <a:gdLst>
              <a:gd name="connsiteX0" fmla="*/ 3451795 w 5913641"/>
              <a:gd name="connsiteY0" fmla="*/ 0 h 5516359"/>
              <a:gd name="connsiteX1" fmla="*/ 5913641 w 5913641"/>
              <a:gd name="connsiteY1" fmla="*/ 2175282 h 5516359"/>
              <a:gd name="connsiteX2" fmla="*/ 3875128 w 5913641"/>
              <a:gd name="connsiteY2" fmla="*/ 5516359 h 5516359"/>
              <a:gd name="connsiteX3" fmla="*/ 0 w 5913641"/>
              <a:gd name="connsiteY3" fmla="*/ 3875128 h 5516359"/>
              <a:gd name="connsiteX4" fmla="*/ 3451795 w 5913641"/>
              <a:gd name="connsiteY4" fmla="*/ 0 h 55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5516359">
                <a:moveTo>
                  <a:pt x="3451795" y="0"/>
                </a:moveTo>
                <a:lnTo>
                  <a:pt x="5913641" y="2175282"/>
                </a:lnTo>
                <a:lnTo>
                  <a:pt x="3875128" y="5516359"/>
                </a:lnTo>
                <a:lnTo>
                  <a:pt x="0" y="3875128"/>
                </a:lnTo>
                <a:lnTo>
                  <a:pt x="3451795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32" y="1022513"/>
            <a:ext cx="3589867" cy="2911230"/>
          </a:xfrm>
        </p:spPr>
        <p:txBody>
          <a:bodyPr>
            <a:noAutofit/>
          </a:bodyPr>
          <a:lstStyle/>
          <a:p>
            <a:pPr algn="r"/>
            <a:r>
              <a:rPr lang="en-US" sz="28700" dirty="0"/>
              <a:t>1.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72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809435" y="1022508"/>
            <a:ext cx="2943382" cy="2826569"/>
            <a:chOff x="5809435" y="1022508"/>
            <a:chExt cx="2943382" cy="2826569"/>
          </a:xfrm>
        </p:grpSpPr>
        <p:sp>
          <p:nvSpPr>
            <p:cNvPr id="22" name="Freeform 21"/>
            <p:cNvSpPr/>
            <p:nvPr/>
          </p:nvSpPr>
          <p:spPr>
            <a:xfrm flipH="1">
              <a:off x="5809435" y="1022508"/>
              <a:ext cx="2943382" cy="2826569"/>
            </a:xfrm>
            <a:custGeom>
              <a:avLst/>
              <a:gdLst>
                <a:gd name="connsiteX0" fmla="*/ 136769 w 2520462"/>
                <a:gd name="connsiteY0" fmla="*/ 13026 h 2676769"/>
                <a:gd name="connsiteX1" fmla="*/ 2520462 w 2520462"/>
                <a:gd name="connsiteY1" fmla="*/ 0 h 2676769"/>
                <a:gd name="connsiteX2" fmla="*/ 2116667 w 2520462"/>
                <a:gd name="connsiteY2" fmla="*/ 2663744 h 2676769"/>
                <a:gd name="connsiteX3" fmla="*/ 0 w 2520462"/>
                <a:gd name="connsiteY3" fmla="*/ 2676769 h 2676769"/>
                <a:gd name="connsiteX4" fmla="*/ 136769 w 2520462"/>
                <a:gd name="connsiteY4" fmla="*/ 13026 h 267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462" h="2676769">
                  <a:moveTo>
                    <a:pt x="136769" y="13026"/>
                  </a:moveTo>
                  <a:lnTo>
                    <a:pt x="2520462" y="0"/>
                  </a:lnTo>
                  <a:lnTo>
                    <a:pt x="2116667" y="2663744"/>
                  </a:lnTo>
                  <a:lnTo>
                    <a:pt x="0" y="2676769"/>
                  </a:lnTo>
                  <a:lnTo>
                    <a:pt x="136769" y="13026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79070" y="2757044"/>
              <a:ext cx="22444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Result comes from</a:t>
              </a:r>
            </a:p>
            <a:p>
              <a:r>
                <a:rPr lang="en-US" sz="2400" dirty="0">
                  <a:latin typeface="Times"/>
                  <a:cs typeface="Times"/>
                </a:rPr>
                <a:t>Epistemic magic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0050" y="1126713"/>
            <a:ext cx="5926670" cy="2675326"/>
            <a:chOff x="280050" y="1126713"/>
            <a:chExt cx="5926670" cy="2675326"/>
          </a:xfrm>
        </p:grpSpPr>
        <p:sp>
          <p:nvSpPr>
            <p:cNvPr id="21" name="Freeform 20"/>
            <p:cNvSpPr/>
            <p:nvPr/>
          </p:nvSpPr>
          <p:spPr>
            <a:xfrm>
              <a:off x="280050" y="1126713"/>
              <a:ext cx="2728873" cy="2670261"/>
            </a:xfrm>
            <a:custGeom>
              <a:avLst/>
              <a:gdLst>
                <a:gd name="connsiteX0" fmla="*/ 136769 w 2520462"/>
                <a:gd name="connsiteY0" fmla="*/ 13026 h 2676769"/>
                <a:gd name="connsiteX1" fmla="*/ 2520462 w 2520462"/>
                <a:gd name="connsiteY1" fmla="*/ 0 h 2676769"/>
                <a:gd name="connsiteX2" fmla="*/ 2116667 w 2520462"/>
                <a:gd name="connsiteY2" fmla="*/ 2663744 h 2676769"/>
                <a:gd name="connsiteX3" fmla="*/ 0 w 2520462"/>
                <a:gd name="connsiteY3" fmla="*/ 2676769 h 2676769"/>
                <a:gd name="connsiteX4" fmla="*/ 136769 w 2520462"/>
                <a:gd name="connsiteY4" fmla="*/ 13026 h 267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462" h="2676769">
                  <a:moveTo>
                    <a:pt x="136769" y="13026"/>
                  </a:moveTo>
                  <a:lnTo>
                    <a:pt x="2520462" y="0"/>
                  </a:lnTo>
                  <a:lnTo>
                    <a:pt x="2116667" y="2663744"/>
                  </a:lnTo>
                  <a:lnTo>
                    <a:pt x="0" y="2676769"/>
                  </a:lnTo>
                  <a:lnTo>
                    <a:pt x="136769" y="13026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48590" y="1960354"/>
              <a:ext cx="35581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A thought experiment is short narrative that reports no novel empirical facts.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3776" y="2663266"/>
              <a:ext cx="251915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Result comes from </a:t>
              </a:r>
              <a:r>
                <a:rPr lang="en-US" sz="2800" dirty="0">
                  <a:latin typeface="Times"/>
                  <a:cs typeface="Times"/>
                </a:rPr>
                <a:t>reconfiguring</a:t>
              </a:r>
              <a:r>
                <a:rPr lang="en-US" sz="2000" dirty="0">
                  <a:latin typeface="Times"/>
                  <a:cs typeface="Times"/>
                </a:rPr>
                <a:t> what we already know.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51" y="188580"/>
            <a:ext cx="8472768" cy="456189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R</a:t>
            </a:r>
            <a:r>
              <a:rPr lang="en-US" sz="2800" dirty="0"/>
              <a:t>esults</a:t>
            </a:r>
            <a:br>
              <a:rPr lang="en-US" sz="2800" dirty="0"/>
            </a:br>
            <a:r>
              <a:rPr lang="en-US" sz="2000" dirty="0"/>
              <a:t>of a good thought experiment come from somewhere</a:t>
            </a:r>
            <a:r>
              <a:rPr lang="is-IS" sz="2000" dirty="0"/>
              <a:t>…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75041"/>
            <a:ext cx="429026" cy="3829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7539" y="1065158"/>
            <a:ext cx="2036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Ordinary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9567" y="1126713"/>
            <a:ext cx="3033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Extraordinary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72410" y="112671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"/>
                <a:cs typeface="Times"/>
              </a:rPr>
              <a:t>or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0" y="4129593"/>
            <a:ext cx="9059333" cy="2728407"/>
            <a:chOff x="0" y="4129593"/>
            <a:chExt cx="9059333" cy="2728407"/>
          </a:xfrm>
        </p:grpSpPr>
        <p:sp>
          <p:nvSpPr>
            <p:cNvPr id="15" name="TextBox 14"/>
            <p:cNvSpPr txBox="1"/>
            <p:nvPr/>
          </p:nvSpPr>
          <p:spPr>
            <a:xfrm>
              <a:off x="3901180" y="4766468"/>
              <a:ext cx="13351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No viable position in between.</a:t>
              </a:r>
            </a:p>
          </p:txBody>
        </p:sp>
        <p:pic>
          <p:nvPicPr>
            <p:cNvPr id="17" name="Picture 16" descr="JDN head BW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468" y="4223688"/>
              <a:ext cx="1108295" cy="1414924"/>
            </a:xfrm>
            <a:prstGeom prst="rect">
              <a:avLst/>
            </a:prstGeom>
          </p:spPr>
        </p:pic>
        <p:pic>
          <p:nvPicPr>
            <p:cNvPr id="18" name="Picture 17" descr="Jim Brown head BW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436" y="4129593"/>
              <a:ext cx="1122811" cy="1467534"/>
            </a:xfrm>
            <a:prstGeom prst="rect">
              <a:avLst/>
            </a:prstGeom>
          </p:spPr>
        </p:pic>
        <p:pic>
          <p:nvPicPr>
            <p:cNvPr id="19" name="Picture 18" descr="cliff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759955"/>
              <a:ext cx="3608103" cy="2098045"/>
            </a:xfrm>
            <a:prstGeom prst="rect">
              <a:avLst/>
            </a:prstGeom>
          </p:spPr>
        </p:pic>
        <p:pic>
          <p:nvPicPr>
            <p:cNvPr id="20" name="Picture 19" descr="cliff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51231" y="4459791"/>
              <a:ext cx="3608102" cy="2357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716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809435" y="1022508"/>
            <a:ext cx="2943382" cy="2826569"/>
            <a:chOff x="5809435" y="1022508"/>
            <a:chExt cx="2943382" cy="2826569"/>
          </a:xfrm>
        </p:grpSpPr>
        <p:sp>
          <p:nvSpPr>
            <p:cNvPr id="22" name="Freeform 21"/>
            <p:cNvSpPr/>
            <p:nvPr/>
          </p:nvSpPr>
          <p:spPr>
            <a:xfrm flipH="1">
              <a:off x="5809435" y="1022508"/>
              <a:ext cx="2943382" cy="2826569"/>
            </a:xfrm>
            <a:custGeom>
              <a:avLst/>
              <a:gdLst>
                <a:gd name="connsiteX0" fmla="*/ 136769 w 2520462"/>
                <a:gd name="connsiteY0" fmla="*/ 13026 h 2676769"/>
                <a:gd name="connsiteX1" fmla="*/ 2520462 w 2520462"/>
                <a:gd name="connsiteY1" fmla="*/ 0 h 2676769"/>
                <a:gd name="connsiteX2" fmla="*/ 2116667 w 2520462"/>
                <a:gd name="connsiteY2" fmla="*/ 2663744 h 2676769"/>
                <a:gd name="connsiteX3" fmla="*/ 0 w 2520462"/>
                <a:gd name="connsiteY3" fmla="*/ 2676769 h 2676769"/>
                <a:gd name="connsiteX4" fmla="*/ 136769 w 2520462"/>
                <a:gd name="connsiteY4" fmla="*/ 13026 h 267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462" h="2676769">
                  <a:moveTo>
                    <a:pt x="136769" y="13026"/>
                  </a:moveTo>
                  <a:lnTo>
                    <a:pt x="2520462" y="0"/>
                  </a:lnTo>
                  <a:lnTo>
                    <a:pt x="2116667" y="2663744"/>
                  </a:lnTo>
                  <a:lnTo>
                    <a:pt x="0" y="2676769"/>
                  </a:lnTo>
                  <a:lnTo>
                    <a:pt x="136769" y="13026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79070" y="2757044"/>
              <a:ext cx="22444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Result comes from</a:t>
              </a:r>
            </a:p>
            <a:p>
              <a:r>
                <a:rPr lang="en-US" sz="2400" dirty="0">
                  <a:latin typeface="Times"/>
                  <a:cs typeface="Times"/>
                </a:rPr>
                <a:t>Epistemic magic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0050" y="1126713"/>
            <a:ext cx="2728873" cy="2675326"/>
            <a:chOff x="280050" y="1126713"/>
            <a:chExt cx="2728873" cy="2675326"/>
          </a:xfrm>
        </p:grpSpPr>
        <p:sp>
          <p:nvSpPr>
            <p:cNvPr id="21" name="Freeform 20"/>
            <p:cNvSpPr/>
            <p:nvPr/>
          </p:nvSpPr>
          <p:spPr>
            <a:xfrm>
              <a:off x="280050" y="1126713"/>
              <a:ext cx="2728873" cy="2670261"/>
            </a:xfrm>
            <a:custGeom>
              <a:avLst/>
              <a:gdLst>
                <a:gd name="connsiteX0" fmla="*/ 136769 w 2520462"/>
                <a:gd name="connsiteY0" fmla="*/ 13026 h 2676769"/>
                <a:gd name="connsiteX1" fmla="*/ 2520462 w 2520462"/>
                <a:gd name="connsiteY1" fmla="*/ 0 h 2676769"/>
                <a:gd name="connsiteX2" fmla="*/ 2116667 w 2520462"/>
                <a:gd name="connsiteY2" fmla="*/ 2663744 h 2676769"/>
                <a:gd name="connsiteX3" fmla="*/ 0 w 2520462"/>
                <a:gd name="connsiteY3" fmla="*/ 2676769 h 2676769"/>
                <a:gd name="connsiteX4" fmla="*/ 136769 w 2520462"/>
                <a:gd name="connsiteY4" fmla="*/ 13026 h 267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462" h="2676769">
                  <a:moveTo>
                    <a:pt x="136769" y="13026"/>
                  </a:moveTo>
                  <a:lnTo>
                    <a:pt x="2520462" y="0"/>
                  </a:lnTo>
                  <a:lnTo>
                    <a:pt x="2116667" y="2663744"/>
                  </a:lnTo>
                  <a:lnTo>
                    <a:pt x="0" y="2676769"/>
                  </a:lnTo>
                  <a:lnTo>
                    <a:pt x="136769" y="13026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3776" y="2663266"/>
              <a:ext cx="251915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Result comes from </a:t>
              </a:r>
              <a:r>
                <a:rPr lang="en-US" sz="2800" dirty="0">
                  <a:latin typeface="Times"/>
                  <a:cs typeface="Times"/>
                </a:rPr>
                <a:t>reconfiguring</a:t>
              </a:r>
              <a:r>
                <a:rPr lang="en-US" sz="2000" dirty="0">
                  <a:latin typeface="Times"/>
                  <a:cs typeface="Times"/>
                </a:rPr>
                <a:t> what we already know.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51" y="188580"/>
            <a:ext cx="8472768" cy="456189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R</a:t>
            </a:r>
            <a:r>
              <a:rPr lang="en-US" sz="2800" dirty="0"/>
              <a:t>esults</a:t>
            </a:r>
            <a:br>
              <a:rPr lang="en-US" sz="2800" dirty="0"/>
            </a:br>
            <a:r>
              <a:rPr lang="en-US" sz="2000" dirty="0"/>
              <a:t>of a good thought experiment come from somewhere</a:t>
            </a:r>
            <a:r>
              <a:rPr lang="is-IS" sz="2000" dirty="0"/>
              <a:t>…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75041"/>
            <a:ext cx="429026" cy="3829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7539" y="1065158"/>
            <a:ext cx="2036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Ordinary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9567" y="1126713"/>
            <a:ext cx="3033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Extraordinary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72410" y="112671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"/>
                <a:cs typeface="Times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010503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orcerer.png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16" y="2475233"/>
            <a:ext cx="3075068" cy="3393179"/>
          </a:xfrm>
          <a:prstGeom prst="rect">
            <a:avLst/>
          </a:prstGeom>
        </p:spPr>
      </p:pic>
      <p:sp>
        <p:nvSpPr>
          <p:cNvPr id="28" name="Freeform 27"/>
          <p:cNvSpPr/>
          <p:nvPr/>
        </p:nvSpPr>
        <p:spPr>
          <a:xfrm flipH="1">
            <a:off x="5812036" y="1025109"/>
            <a:ext cx="2943382" cy="2826569"/>
          </a:xfrm>
          <a:custGeom>
            <a:avLst/>
            <a:gdLst>
              <a:gd name="connsiteX0" fmla="*/ 136769 w 2520462"/>
              <a:gd name="connsiteY0" fmla="*/ 13026 h 2676769"/>
              <a:gd name="connsiteX1" fmla="*/ 2520462 w 2520462"/>
              <a:gd name="connsiteY1" fmla="*/ 0 h 2676769"/>
              <a:gd name="connsiteX2" fmla="*/ 2116667 w 2520462"/>
              <a:gd name="connsiteY2" fmla="*/ 2663744 h 2676769"/>
              <a:gd name="connsiteX3" fmla="*/ 0 w 2520462"/>
              <a:gd name="connsiteY3" fmla="*/ 2676769 h 2676769"/>
              <a:gd name="connsiteX4" fmla="*/ 136769 w 2520462"/>
              <a:gd name="connsiteY4" fmla="*/ 13026 h 267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462" h="2676769">
                <a:moveTo>
                  <a:pt x="136769" y="13026"/>
                </a:moveTo>
                <a:lnTo>
                  <a:pt x="2520462" y="0"/>
                </a:lnTo>
                <a:lnTo>
                  <a:pt x="2116667" y="2663744"/>
                </a:lnTo>
                <a:lnTo>
                  <a:pt x="0" y="2676769"/>
                </a:lnTo>
                <a:lnTo>
                  <a:pt x="136769" y="13026"/>
                </a:lnTo>
                <a:close/>
              </a:path>
            </a:pathLst>
          </a:custGeom>
          <a:solidFill>
            <a:srgbClr val="FFC8C8">
              <a:alpha val="1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081671" y="2759645"/>
            <a:ext cx="22444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Times"/>
                <a:cs typeface="Times"/>
              </a:rPr>
              <a:t>Result comes from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Times"/>
                <a:cs typeface="Times"/>
              </a:rPr>
              <a:t>Epistemic magic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22168" y="1129314"/>
            <a:ext cx="3033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85000"/>
                  </a:schemeClr>
                </a:solidFill>
                <a:latin typeface="Times"/>
                <a:cs typeface="Times"/>
              </a:rPr>
              <a:t>Extraordinary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75011" y="112931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Times"/>
                <a:cs typeface="Times"/>
              </a:rPr>
              <a:t>or</a:t>
            </a:r>
          </a:p>
        </p:txBody>
      </p:sp>
      <p:sp>
        <p:nvSpPr>
          <p:cNvPr id="21" name="Freeform 20"/>
          <p:cNvSpPr/>
          <p:nvPr/>
        </p:nvSpPr>
        <p:spPr>
          <a:xfrm>
            <a:off x="280050" y="1126713"/>
            <a:ext cx="2728873" cy="2670261"/>
          </a:xfrm>
          <a:custGeom>
            <a:avLst/>
            <a:gdLst>
              <a:gd name="connsiteX0" fmla="*/ 136769 w 2520462"/>
              <a:gd name="connsiteY0" fmla="*/ 13026 h 2676769"/>
              <a:gd name="connsiteX1" fmla="*/ 2520462 w 2520462"/>
              <a:gd name="connsiteY1" fmla="*/ 0 h 2676769"/>
              <a:gd name="connsiteX2" fmla="*/ 2116667 w 2520462"/>
              <a:gd name="connsiteY2" fmla="*/ 2663744 h 2676769"/>
              <a:gd name="connsiteX3" fmla="*/ 0 w 2520462"/>
              <a:gd name="connsiteY3" fmla="*/ 2676769 h 2676769"/>
              <a:gd name="connsiteX4" fmla="*/ 136769 w 2520462"/>
              <a:gd name="connsiteY4" fmla="*/ 13026 h 267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462" h="2676769">
                <a:moveTo>
                  <a:pt x="136769" y="13026"/>
                </a:moveTo>
                <a:lnTo>
                  <a:pt x="2520462" y="0"/>
                </a:lnTo>
                <a:lnTo>
                  <a:pt x="2116667" y="2663744"/>
                </a:lnTo>
                <a:lnTo>
                  <a:pt x="0" y="2676769"/>
                </a:lnTo>
                <a:lnTo>
                  <a:pt x="136769" y="13026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7539" y="4480816"/>
            <a:ext cx="2657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"/>
                <a:cs typeface="Times"/>
              </a:rPr>
              <a:t>Why choose magic when the prosaic suffices?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776" y="2663266"/>
            <a:ext cx="251915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"/>
                <a:cs typeface="Times"/>
              </a:rPr>
              <a:t>Result comes from </a:t>
            </a:r>
            <a:r>
              <a:rPr lang="en-US" sz="2800" dirty="0">
                <a:latin typeface="Times"/>
                <a:cs typeface="Times"/>
              </a:rPr>
              <a:t>reconfiguring</a:t>
            </a:r>
            <a:r>
              <a:rPr lang="en-US" sz="2000" dirty="0">
                <a:latin typeface="Times"/>
                <a:cs typeface="Times"/>
              </a:rPr>
              <a:t> what we already know.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51" y="188580"/>
            <a:ext cx="8472768" cy="456189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R</a:t>
            </a:r>
            <a:r>
              <a:rPr lang="en-US" sz="2800" dirty="0"/>
              <a:t>esults</a:t>
            </a:r>
            <a:br>
              <a:rPr lang="en-US" sz="2800" dirty="0"/>
            </a:br>
            <a:r>
              <a:rPr lang="en-US" sz="2000" dirty="0"/>
              <a:t>of a good thought experiment come from somewhere</a:t>
            </a:r>
            <a:r>
              <a:rPr lang="is-IS" sz="2000" dirty="0"/>
              <a:t>…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75041"/>
            <a:ext cx="429026" cy="3829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7539" y="1065158"/>
            <a:ext cx="2036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Ordinary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7315" y="1022508"/>
            <a:ext cx="4935504" cy="4843303"/>
            <a:chOff x="3817315" y="1022508"/>
            <a:chExt cx="4935504" cy="4843303"/>
          </a:xfrm>
        </p:grpSpPr>
        <p:pic>
          <p:nvPicPr>
            <p:cNvPr id="12" name="Picture 11" descr="sorcer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7315" y="2472632"/>
              <a:ext cx="3075068" cy="3393179"/>
            </a:xfrm>
            <a:prstGeom prst="rect">
              <a:avLst/>
            </a:prstGeom>
          </p:spPr>
        </p:pic>
        <p:sp>
          <p:nvSpPr>
            <p:cNvPr id="22" name="Freeform 21"/>
            <p:cNvSpPr/>
            <p:nvPr/>
          </p:nvSpPr>
          <p:spPr>
            <a:xfrm flipH="1">
              <a:off x="5809435" y="1022508"/>
              <a:ext cx="2943382" cy="2826569"/>
            </a:xfrm>
            <a:custGeom>
              <a:avLst/>
              <a:gdLst>
                <a:gd name="connsiteX0" fmla="*/ 136769 w 2520462"/>
                <a:gd name="connsiteY0" fmla="*/ 13026 h 2676769"/>
                <a:gd name="connsiteX1" fmla="*/ 2520462 w 2520462"/>
                <a:gd name="connsiteY1" fmla="*/ 0 h 2676769"/>
                <a:gd name="connsiteX2" fmla="*/ 2116667 w 2520462"/>
                <a:gd name="connsiteY2" fmla="*/ 2663744 h 2676769"/>
                <a:gd name="connsiteX3" fmla="*/ 0 w 2520462"/>
                <a:gd name="connsiteY3" fmla="*/ 2676769 h 2676769"/>
                <a:gd name="connsiteX4" fmla="*/ 136769 w 2520462"/>
                <a:gd name="connsiteY4" fmla="*/ 13026 h 267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0462" h="2676769">
                  <a:moveTo>
                    <a:pt x="136769" y="13026"/>
                  </a:moveTo>
                  <a:lnTo>
                    <a:pt x="2520462" y="0"/>
                  </a:lnTo>
                  <a:lnTo>
                    <a:pt x="2116667" y="2663744"/>
                  </a:lnTo>
                  <a:lnTo>
                    <a:pt x="0" y="2676769"/>
                  </a:lnTo>
                  <a:lnTo>
                    <a:pt x="136769" y="13026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79070" y="2757044"/>
              <a:ext cx="22444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Result comes from</a:t>
              </a:r>
            </a:p>
            <a:p>
              <a:r>
                <a:rPr lang="en-US" sz="2400" dirty="0">
                  <a:latin typeface="Times"/>
                  <a:cs typeface="Times"/>
                </a:rPr>
                <a:t>Epistemic magic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19567" y="1126713"/>
              <a:ext cx="30332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Times"/>
                  <a:cs typeface="Times"/>
                </a:rPr>
                <a:t>Extraordinary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72410" y="1126713"/>
              <a:ext cx="5693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"/>
                  <a:cs typeface="Times"/>
                </a:rPr>
                <a:t>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711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04BB-4A4E-364D-9A55-0EC3776F7340}" type="slidenum">
              <a:rPr lang="en-US"/>
              <a:pPr/>
              <a:t>34</a:t>
            </a:fld>
            <a:endParaRPr lang="en-US"/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332154" y="1643045"/>
            <a:ext cx="2052292" cy="3024597"/>
          </a:xfrm>
          <a:custGeom>
            <a:avLst/>
            <a:gdLst>
              <a:gd name="T0" fmla="*/ 144 w 3456"/>
              <a:gd name="T1" fmla="*/ 0 h 1584"/>
              <a:gd name="T2" fmla="*/ 0 w 3456"/>
              <a:gd name="T3" fmla="*/ 1584 h 1584"/>
              <a:gd name="T4" fmla="*/ 3456 w 3456"/>
              <a:gd name="T5" fmla="*/ 1536 h 1584"/>
              <a:gd name="T6" fmla="*/ 3408 w 3456"/>
              <a:gd name="T7" fmla="*/ 288 h 1584"/>
              <a:gd name="T8" fmla="*/ 144 w 3456"/>
              <a:gd name="T9" fmla="*/ 0 h 1584"/>
              <a:gd name="connsiteX0" fmla="*/ 417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9697 h 10000"/>
              <a:gd name="connsiteX3" fmla="*/ 9986 w 10000"/>
              <a:gd name="connsiteY3" fmla="*/ 354 h 10000"/>
              <a:gd name="connsiteX4" fmla="*/ 41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417" y="0"/>
                </a:moveTo>
                <a:lnTo>
                  <a:pt x="0" y="10000"/>
                </a:lnTo>
                <a:lnTo>
                  <a:pt x="10000" y="9697"/>
                </a:lnTo>
                <a:cubicBezTo>
                  <a:pt x="9995" y="6583"/>
                  <a:pt x="9991" y="3468"/>
                  <a:pt x="9986" y="354"/>
                </a:cubicBezTo>
                <a:lnTo>
                  <a:pt x="417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620000" cy="457200"/>
          </a:xfrm>
        </p:spPr>
        <p:txBody>
          <a:bodyPr>
            <a:noAutofit/>
          </a:bodyPr>
          <a:lstStyle/>
          <a:p>
            <a:r>
              <a:rPr lang="en-US" sz="3200" dirty="0"/>
              <a:t>How ordinary reconfiguring works.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653" y="2353049"/>
            <a:ext cx="194082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"/>
                <a:cs typeface="Times"/>
              </a:rPr>
              <a:t>What we already know.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19642" y="1319879"/>
            <a:ext cx="1979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Reconfigure by means that</a:t>
            </a:r>
            <a:r>
              <a:rPr lang="is-IS" sz="2000" dirty="0">
                <a:latin typeface="Times"/>
                <a:cs typeface="Times"/>
              </a:rPr>
              <a:t>…</a:t>
            </a:r>
            <a:endParaRPr lang="en-US" sz="2000" dirty="0">
              <a:latin typeface="Times"/>
              <a:cs typeface="Time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54512" y="1966210"/>
            <a:ext cx="5518479" cy="1283687"/>
            <a:chOff x="3054512" y="1966210"/>
            <a:chExt cx="5518479" cy="1283687"/>
          </a:xfrm>
        </p:grpSpPr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6520699" y="1966210"/>
              <a:ext cx="2052292" cy="1283687"/>
            </a:xfrm>
            <a:custGeom>
              <a:avLst/>
              <a:gdLst>
                <a:gd name="T0" fmla="*/ 144 w 3456"/>
                <a:gd name="T1" fmla="*/ 0 h 1584"/>
                <a:gd name="T2" fmla="*/ 0 w 3456"/>
                <a:gd name="T3" fmla="*/ 1584 h 1584"/>
                <a:gd name="T4" fmla="*/ 3456 w 3456"/>
                <a:gd name="T5" fmla="*/ 1536 h 1584"/>
                <a:gd name="T6" fmla="*/ 3408 w 3456"/>
                <a:gd name="T7" fmla="*/ 288 h 1584"/>
                <a:gd name="T8" fmla="*/ 144 w 3456"/>
                <a:gd name="T9" fmla="*/ 0 h 1584"/>
                <a:gd name="connsiteX0" fmla="*/ 417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9697 h 10000"/>
                <a:gd name="connsiteX3" fmla="*/ 9986 w 10000"/>
                <a:gd name="connsiteY3" fmla="*/ 354 h 10000"/>
                <a:gd name="connsiteX4" fmla="*/ 417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417" y="0"/>
                  </a:moveTo>
                  <a:lnTo>
                    <a:pt x="0" y="10000"/>
                  </a:lnTo>
                  <a:lnTo>
                    <a:pt x="10000" y="9697"/>
                  </a:lnTo>
                  <a:cubicBezTo>
                    <a:pt x="9995" y="6583"/>
                    <a:pt x="9991" y="3468"/>
                    <a:pt x="9986" y="354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6650526" y="2159528"/>
              <a:ext cx="1711935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deductive argument</a:t>
              </a:r>
            </a:p>
          </p:txBody>
        </p:sp>
        <p:sp>
          <p:nvSpPr>
            <p:cNvPr id="10254" name="AutoShape 14"/>
            <p:cNvSpPr>
              <a:spLocks noChangeArrowheads="1"/>
            </p:cNvSpPr>
            <p:nvPr/>
          </p:nvSpPr>
          <p:spPr bwMode="auto">
            <a:xfrm>
              <a:off x="3054512" y="2479313"/>
              <a:ext cx="3282461" cy="256808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19642" y="2124152"/>
              <a:ext cx="19865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2000" dirty="0">
                  <a:latin typeface="Times"/>
                  <a:cs typeface="Times"/>
                </a:rPr>
                <a:t>… p</a:t>
              </a:r>
              <a:r>
                <a:rPr lang="en-US" sz="2000" dirty="0">
                  <a:latin typeface="Times"/>
                  <a:cs typeface="Times"/>
                </a:rPr>
                <a:t>reserve truth.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54512" y="3579559"/>
            <a:ext cx="5518479" cy="1283687"/>
            <a:chOff x="3054512" y="3579559"/>
            <a:chExt cx="5518479" cy="1283687"/>
          </a:xfrm>
        </p:grpSpPr>
        <p:sp>
          <p:nvSpPr>
            <p:cNvPr id="28" name="Freeform 16"/>
            <p:cNvSpPr>
              <a:spLocks/>
            </p:cNvSpPr>
            <p:nvPr/>
          </p:nvSpPr>
          <p:spPr bwMode="auto">
            <a:xfrm rot="10800000">
              <a:off x="6475109" y="3579559"/>
              <a:ext cx="2052292" cy="1283687"/>
            </a:xfrm>
            <a:custGeom>
              <a:avLst/>
              <a:gdLst>
                <a:gd name="T0" fmla="*/ 144 w 3456"/>
                <a:gd name="T1" fmla="*/ 0 h 1584"/>
                <a:gd name="T2" fmla="*/ 0 w 3456"/>
                <a:gd name="T3" fmla="*/ 1584 h 1584"/>
                <a:gd name="T4" fmla="*/ 3456 w 3456"/>
                <a:gd name="T5" fmla="*/ 1536 h 1584"/>
                <a:gd name="T6" fmla="*/ 3408 w 3456"/>
                <a:gd name="T7" fmla="*/ 288 h 1584"/>
                <a:gd name="T8" fmla="*/ 144 w 3456"/>
                <a:gd name="T9" fmla="*/ 0 h 1584"/>
                <a:gd name="connsiteX0" fmla="*/ 417 w 10000"/>
                <a:gd name="connsiteY0" fmla="*/ 0 h 10000"/>
                <a:gd name="connsiteX1" fmla="*/ 0 w 10000"/>
                <a:gd name="connsiteY1" fmla="*/ 10000 h 10000"/>
                <a:gd name="connsiteX2" fmla="*/ 10000 w 10000"/>
                <a:gd name="connsiteY2" fmla="*/ 9697 h 10000"/>
                <a:gd name="connsiteX3" fmla="*/ 9986 w 10000"/>
                <a:gd name="connsiteY3" fmla="*/ 354 h 10000"/>
                <a:gd name="connsiteX4" fmla="*/ 417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417" y="0"/>
                  </a:moveTo>
                  <a:lnTo>
                    <a:pt x="0" y="10000"/>
                  </a:lnTo>
                  <a:lnTo>
                    <a:pt x="10000" y="9697"/>
                  </a:lnTo>
                  <a:cubicBezTo>
                    <a:pt x="9995" y="6583"/>
                    <a:pt x="9991" y="3468"/>
                    <a:pt x="9986" y="354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6650527" y="3628235"/>
              <a:ext cx="1922464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inductive argument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19642" y="3579559"/>
              <a:ext cx="30623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…or preserve its likelihood.</a:t>
              </a:r>
            </a:p>
          </p:txBody>
        </p:sp>
        <p:sp>
          <p:nvSpPr>
            <p:cNvPr id="25" name="AutoShape 14"/>
            <p:cNvSpPr>
              <a:spLocks noChangeArrowheads="1"/>
            </p:cNvSpPr>
            <p:nvPr/>
          </p:nvSpPr>
          <p:spPr bwMode="auto">
            <a:xfrm>
              <a:off x="3054512" y="3892596"/>
              <a:ext cx="3282461" cy="256808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" name="Picture 6" descr="Library_boo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4" y="4739283"/>
            <a:ext cx="2052292" cy="80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6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53026" y="629342"/>
            <a:ext cx="5913641" cy="5516359"/>
          </a:xfrm>
          <a:custGeom>
            <a:avLst/>
            <a:gdLst>
              <a:gd name="connsiteX0" fmla="*/ 3451795 w 5913641"/>
              <a:gd name="connsiteY0" fmla="*/ 0 h 5516359"/>
              <a:gd name="connsiteX1" fmla="*/ 5913641 w 5913641"/>
              <a:gd name="connsiteY1" fmla="*/ 2175282 h 5516359"/>
              <a:gd name="connsiteX2" fmla="*/ 3875128 w 5913641"/>
              <a:gd name="connsiteY2" fmla="*/ 5516359 h 5516359"/>
              <a:gd name="connsiteX3" fmla="*/ 0 w 5913641"/>
              <a:gd name="connsiteY3" fmla="*/ 3875128 h 5516359"/>
              <a:gd name="connsiteX4" fmla="*/ 3451795 w 5913641"/>
              <a:gd name="connsiteY4" fmla="*/ 0 h 55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5516359">
                <a:moveTo>
                  <a:pt x="3451795" y="0"/>
                </a:moveTo>
                <a:lnTo>
                  <a:pt x="5913641" y="2175282"/>
                </a:lnTo>
                <a:lnTo>
                  <a:pt x="3875128" y="5516359"/>
                </a:lnTo>
                <a:lnTo>
                  <a:pt x="0" y="3875128"/>
                </a:lnTo>
                <a:lnTo>
                  <a:pt x="3451795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32" y="1022513"/>
            <a:ext cx="3589867" cy="2911230"/>
          </a:xfrm>
        </p:spPr>
        <p:txBody>
          <a:bodyPr>
            <a:noAutofit/>
          </a:bodyPr>
          <a:lstStyle/>
          <a:p>
            <a:pPr algn="r"/>
            <a:r>
              <a:rPr lang="en-US" sz="28700" dirty="0"/>
              <a:t>2.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13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400"/>
            <a:ext cx="9170051" cy="586446"/>
          </a:xfrm>
        </p:spPr>
        <p:txBody>
          <a:bodyPr>
            <a:normAutofit fontScale="90000"/>
          </a:bodyPr>
          <a:lstStyle/>
          <a:p>
            <a:pPr algn="r"/>
            <a:r>
              <a:rPr lang="en-US" sz="4900" dirty="0"/>
              <a:t>No</a:t>
            </a:r>
            <a:r>
              <a:rPr lang="en-US" dirty="0"/>
              <a:t> counterexamples</a:t>
            </a:r>
            <a:r>
              <a:rPr lang="en-US" sz="2200" dirty="0"/>
              <a:t> </a:t>
            </a:r>
            <a:r>
              <a:rPr lang="en-US" sz="3100" dirty="0"/>
              <a:t>in 30 years of efforts </a:t>
            </a:r>
            <a:r>
              <a:rPr lang="en-US" sz="2700" dirty="0"/>
              <a:t>to find them.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 descr="samp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5" y="1061590"/>
            <a:ext cx="4049960" cy="350389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773897" y="1178821"/>
            <a:ext cx="4064000" cy="3145692"/>
            <a:chOff x="4773897" y="1178821"/>
            <a:chExt cx="4064000" cy="3145692"/>
          </a:xfrm>
        </p:grpSpPr>
        <p:sp>
          <p:nvSpPr>
            <p:cNvPr id="12" name="Freeform 11"/>
            <p:cNvSpPr/>
            <p:nvPr/>
          </p:nvSpPr>
          <p:spPr>
            <a:xfrm>
              <a:off x="4812974" y="1230923"/>
              <a:ext cx="3438770" cy="3093590"/>
            </a:xfrm>
            <a:custGeom>
              <a:avLst/>
              <a:gdLst>
                <a:gd name="connsiteX0" fmla="*/ 123744 w 3438770"/>
                <a:gd name="connsiteY0" fmla="*/ 0 h 3093590"/>
                <a:gd name="connsiteX1" fmla="*/ 123744 w 3438770"/>
                <a:gd name="connsiteY1" fmla="*/ 0 h 3093590"/>
                <a:gd name="connsiteX2" fmla="*/ 182359 w 3438770"/>
                <a:gd name="connsiteY2" fmla="*/ 0 h 3093590"/>
                <a:gd name="connsiteX3" fmla="*/ 3438770 w 3438770"/>
                <a:gd name="connsiteY3" fmla="*/ 52103 h 3093590"/>
                <a:gd name="connsiteX4" fmla="*/ 3334564 w 3438770"/>
                <a:gd name="connsiteY4" fmla="*/ 3093590 h 3093590"/>
                <a:gd name="connsiteX5" fmla="*/ 0 w 3438770"/>
                <a:gd name="connsiteY5" fmla="*/ 2943795 h 3093590"/>
                <a:gd name="connsiteX6" fmla="*/ 123744 w 3438770"/>
                <a:gd name="connsiteY6" fmla="*/ 0 h 30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8770" h="3093590">
                  <a:moveTo>
                    <a:pt x="123744" y="0"/>
                  </a:moveTo>
                  <a:lnTo>
                    <a:pt x="123744" y="0"/>
                  </a:lnTo>
                  <a:lnTo>
                    <a:pt x="182359" y="0"/>
                  </a:lnTo>
                  <a:lnTo>
                    <a:pt x="3438770" y="52103"/>
                  </a:lnTo>
                  <a:lnTo>
                    <a:pt x="3334564" y="3093590"/>
                  </a:lnTo>
                  <a:lnTo>
                    <a:pt x="0" y="2943795"/>
                  </a:lnTo>
                  <a:lnTo>
                    <a:pt x="123744" y="0"/>
                  </a:lnTo>
                  <a:close/>
                </a:path>
              </a:pathLst>
            </a:custGeom>
            <a:solidFill>
              <a:srgbClr val="B4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73897" y="1178821"/>
              <a:ext cx="4064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"/>
                  <a:cs typeface="Times"/>
                </a:rPr>
                <a:t>The open challenge:</a:t>
              </a:r>
            </a:p>
            <a:p>
              <a:r>
                <a:rPr lang="en-US" sz="3200" dirty="0">
                  <a:latin typeface="Times"/>
                  <a:cs typeface="Times"/>
                </a:rPr>
                <a:t>find a counterexample.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917180" y="2256039"/>
            <a:ext cx="351041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Why it is hard to do:</a:t>
            </a:r>
          </a:p>
          <a:p>
            <a:endParaRPr lang="en-US" sz="1100" dirty="0">
              <a:latin typeface="Times"/>
              <a:cs typeface="Times"/>
            </a:endParaRPr>
          </a:p>
          <a:p>
            <a:r>
              <a:rPr lang="en-US" dirty="0">
                <a:latin typeface="Times"/>
                <a:cs typeface="Times"/>
              </a:rPr>
              <a:t>Thought experiments are refined instruments communicated fully in a short narrative.</a:t>
            </a:r>
          </a:p>
          <a:p>
            <a:endParaRPr lang="en-US" sz="1100" dirty="0">
              <a:latin typeface="Times"/>
              <a:cs typeface="Times"/>
            </a:endParaRPr>
          </a:p>
          <a:p>
            <a:r>
              <a:rPr lang="en-US" dirty="0">
                <a:latin typeface="Times"/>
                <a:cs typeface="Times"/>
              </a:rPr>
              <a:t>Logic, ordinary modes of reasoning, are expansive and elastic.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92231" y="4808246"/>
            <a:ext cx="4823300" cy="2049754"/>
            <a:chOff x="3292231" y="4808246"/>
            <a:chExt cx="4823300" cy="2049754"/>
          </a:xfrm>
        </p:grpSpPr>
        <p:pic>
          <p:nvPicPr>
            <p:cNvPr id="8" name="Picture 7" descr="JDN frownin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826" y="4808246"/>
              <a:ext cx="1824705" cy="2049754"/>
            </a:xfrm>
            <a:prstGeom prst="rect">
              <a:avLst/>
            </a:prstGeom>
          </p:spPr>
        </p:pic>
        <p:sp>
          <p:nvSpPr>
            <p:cNvPr id="10" name="Rounded Rectangular Callout 9"/>
            <p:cNvSpPr/>
            <p:nvPr/>
          </p:nvSpPr>
          <p:spPr>
            <a:xfrm flipV="1">
              <a:off x="3548474" y="4930205"/>
              <a:ext cx="2163269" cy="1309076"/>
            </a:xfrm>
            <a:prstGeom prst="wedgeRoundRectCallout">
              <a:avLst>
                <a:gd name="adj1" fmla="val 82011"/>
                <a:gd name="adj2" fmla="val -21553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92231" y="5024435"/>
              <a:ext cx="263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"/>
                  <a:cs typeface="Times"/>
                </a:rPr>
                <a:t>Umm</a:t>
              </a:r>
              <a:r>
                <a:rPr lang="is-IS" sz="2800" dirty="0">
                  <a:latin typeface="Times"/>
                  <a:cs typeface="Times"/>
                </a:rPr>
                <a:t>…, I’m  not worried.</a:t>
              </a:r>
              <a:endParaRPr lang="en-US" sz="2800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37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53026" y="629342"/>
            <a:ext cx="5913641" cy="5516359"/>
          </a:xfrm>
          <a:custGeom>
            <a:avLst/>
            <a:gdLst>
              <a:gd name="connsiteX0" fmla="*/ 3451795 w 5913641"/>
              <a:gd name="connsiteY0" fmla="*/ 0 h 5516359"/>
              <a:gd name="connsiteX1" fmla="*/ 5913641 w 5913641"/>
              <a:gd name="connsiteY1" fmla="*/ 2175282 h 5516359"/>
              <a:gd name="connsiteX2" fmla="*/ 3875128 w 5913641"/>
              <a:gd name="connsiteY2" fmla="*/ 5516359 h 5516359"/>
              <a:gd name="connsiteX3" fmla="*/ 0 w 5913641"/>
              <a:gd name="connsiteY3" fmla="*/ 3875128 h 5516359"/>
              <a:gd name="connsiteX4" fmla="*/ 3451795 w 5913641"/>
              <a:gd name="connsiteY4" fmla="*/ 0 h 55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5516359">
                <a:moveTo>
                  <a:pt x="3451795" y="0"/>
                </a:moveTo>
                <a:lnTo>
                  <a:pt x="5913641" y="2175282"/>
                </a:lnTo>
                <a:lnTo>
                  <a:pt x="3875128" y="5516359"/>
                </a:lnTo>
                <a:lnTo>
                  <a:pt x="0" y="3875128"/>
                </a:lnTo>
                <a:lnTo>
                  <a:pt x="3451795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85" y="2298734"/>
            <a:ext cx="6278359" cy="800032"/>
          </a:xfrm>
        </p:spPr>
        <p:txBody>
          <a:bodyPr>
            <a:noAutofit/>
          </a:bodyPr>
          <a:lstStyle/>
          <a:p>
            <a:pPr algn="r"/>
            <a:r>
              <a:rPr lang="en-US" sz="16600" dirty="0"/>
              <a:t>For</a:t>
            </a:r>
            <a:br>
              <a:rPr lang="en-US" sz="16600" dirty="0"/>
            </a:br>
            <a:r>
              <a:rPr lang="en-US" sz="4800" dirty="0"/>
              <a:t>the execution thesis</a:t>
            </a:r>
            <a:br>
              <a:rPr lang="en-US" sz="4800" dirty="0"/>
            </a:br>
            <a:r>
              <a:rPr lang="en-US" sz="2800" dirty="0"/>
              <a:t>1. Reading the narrative</a:t>
            </a:r>
            <a:br>
              <a:rPr lang="en-US" sz="2800" dirty="0"/>
            </a:br>
            <a:r>
              <a:rPr lang="en-US" sz="2800" dirty="0"/>
              <a:t>2. Suspicious powers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82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488462" y="1693333"/>
            <a:ext cx="2344615" cy="1354667"/>
          </a:xfrm>
          <a:custGeom>
            <a:avLst/>
            <a:gdLst>
              <a:gd name="connsiteX0" fmla="*/ 293076 w 2344615"/>
              <a:gd name="connsiteY0" fmla="*/ 0 h 1354667"/>
              <a:gd name="connsiteX1" fmla="*/ 2344615 w 2344615"/>
              <a:gd name="connsiteY1" fmla="*/ 97693 h 1354667"/>
              <a:gd name="connsiteX2" fmla="*/ 2305538 w 2344615"/>
              <a:gd name="connsiteY2" fmla="*/ 1354667 h 1354667"/>
              <a:gd name="connsiteX3" fmla="*/ 0 w 2344615"/>
              <a:gd name="connsiteY3" fmla="*/ 1178821 h 1354667"/>
              <a:gd name="connsiteX4" fmla="*/ 293076 w 2344615"/>
              <a:gd name="connsiteY4" fmla="*/ 0 h 135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615" h="1354667">
                <a:moveTo>
                  <a:pt x="293076" y="0"/>
                </a:moveTo>
                <a:lnTo>
                  <a:pt x="2344615" y="97693"/>
                </a:lnTo>
                <a:lnTo>
                  <a:pt x="2305538" y="1354667"/>
                </a:lnTo>
                <a:lnTo>
                  <a:pt x="0" y="1178821"/>
                </a:lnTo>
                <a:lnTo>
                  <a:pt x="293076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The narrative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563076"/>
            <a:ext cx="2877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The narrative</a:t>
            </a:r>
            <a:r>
              <a:rPr lang="en-US" sz="2000" dirty="0">
                <a:latin typeface="Times"/>
                <a:cs typeface="Times"/>
              </a:rPr>
              <a:t> of a</a:t>
            </a:r>
            <a:r>
              <a:rPr lang="en-US" dirty="0">
                <a:latin typeface="Times"/>
                <a:cs typeface="Times"/>
              </a:rPr>
              <a:t> typical thought experiments in science lays out an argument, step by step, to the conclusion sought.</a:t>
            </a:r>
          </a:p>
        </p:txBody>
      </p:sp>
      <p:pic>
        <p:nvPicPr>
          <p:cNvPr id="9" name="Picture 8" descr="A_philosopher_reading._Oil_painting._Wellcome_L00023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45256"/>
            <a:ext cx="3179064" cy="27614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52816" y="4673505"/>
            <a:ext cx="36223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Times"/>
                <a:cs typeface="Times"/>
              </a:rPr>
              <a:t>The execution thesis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334564" y="1660768"/>
            <a:ext cx="5014870" cy="1015663"/>
            <a:chOff x="3334564" y="1660768"/>
            <a:chExt cx="5014870" cy="1015663"/>
          </a:xfrm>
        </p:grpSpPr>
        <p:sp>
          <p:nvSpPr>
            <p:cNvPr id="14" name="Freeform 13"/>
            <p:cNvSpPr/>
            <p:nvPr/>
          </p:nvSpPr>
          <p:spPr>
            <a:xfrm flipH="1">
              <a:off x="4413738" y="1758123"/>
              <a:ext cx="3935696" cy="918308"/>
            </a:xfrm>
            <a:custGeom>
              <a:avLst/>
              <a:gdLst>
                <a:gd name="connsiteX0" fmla="*/ 293076 w 2344615"/>
                <a:gd name="connsiteY0" fmla="*/ 0 h 1354667"/>
                <a:gd name="connsiteX1" fmla="*/ 2344615 w 2344615"/>
                <a:gd name="connsiteY1" fmla="*/ 97693 h 1354667"/>
                <a:gd name="connsiteX2" fmla="*/ 2305538 w 2344615"/>
                <a:gd name="connsiteY2" fmla="*/ 1354667 h 1354667"/>
                <a:gd name="connsiteX3" fmla="*/ 0 w 2344615"/>
                <a:gd name="connsiteY3" fmla="*/ 1178821 h 1354667"/>
                <a:gd name="connsiteX4" fmla="*/ 293076 w 2344615"/>
                <a:gd name="connsiteY4" fmla="*/ 0 h 13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4615" h="1354667">
                  <a:moveTo>
                    <a:pt x="293076" y="0"/>
                  </a:moveTo>
                  <a:lnTo>
                    <a:pt x="2344615" y="97693"/>
                  </a:lnTo>
                  <a:lnTo>
                    <a:pt x="2305538" y="1354667"/>
                  </a:lnTo>
                  <a:lnTo>
                    <a:pt x="0" y="1178821"/>
                  </a:lnTo>
                  <a:lnTo>
                    <a:pt x="293076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334564" y="1660768"/>
              <a:ext cx="4893735" cy="1015663"/>
              <a:chOff x="3334564" y="1660768"/>
              <a:chExt cx="4893735" cy="101566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413739" y="1660768"/>
                <a:ext cx="381456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"/>
                    <a:cs typeface="Times"/>
                  </a:rPr>
                  <a:t>We read</a:t>
                </a:r>
                <a:r>
                  <a:rPr lang="en-US" sz="2000" dirty="0">
                    <a:latin typeface="Times"/>
                    <a:cs typeface="Times"/>
                  </a:rPr>
                  <a:t> the</a:t>
                </a:r>
                <a:r>
                  <a:rPr lang="en-US" dirty="0">
                    <a:latin typeface="Times"/>
                    <a:cs typeface="Times"/>
                  </a:rPr>
                  <a:t> narrative critically, proceeding from step to step, ensuring that we agree with each step.</a:t>
                </a:r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3334564" y="1862667"/>
                <a:ext cx="527539" cy="306102"/>
              </a:xfrm>
              <a:prstGeom prst="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4413738" y="2976359"/>
            <a:ext cx="4124570" cy="1989534"/>
            <a:chOff x="4413738" y="2976359"/>
            <a:chExt cx="4124570" cy="1989534"/>
          </a:xfrm>
        </p:grpSpPr>
        <p:sp>
          <p:nvSpPr>
            <p:cNvPr id="15" name="Freeform 14"/>
            <p:cNvSpPr/>
            <p:nvPr/>
          </p:nvSpPr>
          <p:spPr>
            <a:xfrm>
              <a:off x="4413740" y="3790123"/>
              <a:ext cx="4124568" cy="872718"/>
            </a:xfrm>
            <a:custGeom>
              <a:avLst/>
              <a:gdLst>
                <a:gd name="connsiteX0" fmla="*/ 293076 w 2344615"/>
                <a:gd name="connsiteY0" fmla="*/ 0 h 1354667"/>
                <a:gd name="connsiteX1" fmla="*/ 2344615 w 2344615"/>
                <a:gd name="connsiteY1" fmla="*/ 97693 h 1354667"/>
                <a:gd name="connsiteX2" fmla="*/ 2305538 w 2344615"/>
                <a:gd name="connsiteY2" fmla="*/ 1354667 h 1354667"/>
                <a:gd name="connsiteX3" fmla="*/ 0 w 2344615"/>
                <a:gd name="connsiteY3" fmla="*/ 1178821 h 1354667"/>
                <a:gd name="connsiteX4" fmla="*/ 293076 w 2344615"/>
                <a:gd name="connsiteY4" fmla="*/ 0 h 1354667"/>
                <a:gd name="connsiteX0" fmla="*/ 96858 w 2344615"/>
                <a:gd name="connsiteY0" fmla="*/ 0 h 1287414"/>
                <a:gd name="connsiteX1" fmla="*/ 2344615 w 2344615"/>
                <a:gd name="connsiteY1" fmla="*/ 30440 h 1287414"/>
                <a:gd name="connsiteX2" fmla="*/ 2305538 w 2344615"/>
                <a:gd name="connsiteY2" fmla="*/ 1287414 h 1287414"/>
                <a:gd name="connsiteX3" fmla="*/ 0 w 2344615"/>
                <a:gd name="connsiteY3" fmla="*/ 1111568 h 1287414"/>
                <a:gd name="connsiteX4" fmla="*/ 96858 w 2344615"/>
                <a:gd name="connsiteY4" fmla="*/ 0 h 12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4615" h="1287414">
                  <a:moveTo>
                    <a:pt x="96858" y="0"/>
                  </a:moveTo>
                  <a:lnTo>
                    <a:pt x="2344615" y="30440"/>
                  </a:lnTo>
                  <a:lnTo>
                    <a:pt x="2305538" y="1287414"/>
                  </a:lnTo>
                  <a:lnTo>
                    <a:pt x="0" y="1111568"/>
                  </a:lnTo>
                  <a:lnTo>
                    <a:pt x="96858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13738" y="3673231"/>
              <a:ext cx="393569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The actual</a:t>
              </a:r>
              <a:r>
                <a:rPr lang="en-US" sz="2000" dirty="0">
                  <a:latin typeface="Times"/>
                  <a:cs typeface="Times"/>
                </a:rPr>
                <a:t> carrying</a:t>
              </a:r>
              <a:r>
                <a:rPr lang="en-US" dirty="0">
                  <a:latin typeface="Times"/>
                  <a:cs typeface="Times"/>
                </a:rPr>
                <a:t> out of a thought experiment is the execution of an argument, even if in disguised form. </a:t>
              </a:r>
              <a:endParaRPr lang="en-US" sz="2400" dirty="0">
                <a:latin typeface="Times"/>
                <a:cs typeface="Times"/>
              </a:endParaRPr>
            </a:p>
            <a:p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5400000">
              <a:off x="5548923" y="3087078"/>
              <a:ext cx="527539" cy="30610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198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39</a:t>
            </a:fld>
            <a:endParaRPr lang="en-US"/>
          </a:p>
        </p:txBody>
      </p:sp>
      <p:pic>
        <p:nvPicPr>
          <p:cNvPr id="7" name="Picture 6" descr="rotating disk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1" y="117231"/>
            <a:ext cx="4165600" cy="66802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rotating disk 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790" y="117231"/>
            <a:ext cx="4165600" cy="66802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40973" y="195385"/>
            <a:ext cx="3894667" cy="50995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0973" y="5939693"/>
            <a:ext cx="3894667" cy="57964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34819" y="3992358"/>
            <a:ext cx="3894667" cy="252697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91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12014" y="111654"/>
            <a:ext cx="5505764" cy="5352602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226" y="598885"/>
            <a:ext cx="5240066" cy="4741625"/>
          </a:xfrm>
        </p:spPr>
        <p:txBody>
          <a:bodyPr>
            <a:normAutofit fontScale="90000"/>
          </a:bodyPr>
          <a:lstStyle/>
          <a:p>
            <a:pPr algn="r"/>
            <a:r>
              <a:rPr lang="en-US" sz="6700" dirty="0"/>
              <a:t>Three Thought Experiments</a:t>
            </a:r>
            <a:br>
              <a:rPr lang="en-US" sz="6700" dirty="0"/>
            </a:br>
            <a:br>
              <a:rPr lang="en-US" sz="3100" dirty="0"/>
            </a:br>
            <a:r>
              <a:rPr lang="en-US" sz="3100" dirty="0"/>
              <a:t>1. Maxwell’s Demon</a:t>
            </a:r>
            <a:br>
              <a:rPr lang="en-US" sz="3100" dirty="0"/>
            </a:br>
            <a:r>
              <a:rPr lang="en-US" sz="3100" dirty="0"/>
              <a:t>2. The Rotating Disk</a:t>
            </a:r>
            <a:br>
              <a:rPr lang="en-US" sz="3100" dirty="0"/>
            </a:br>
            <a:r>
              <a:rPr lang="en-US" sz="3100" dirty="0"/>
              <a:t>3. The Dome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199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540564" y="1615179"/>
            <a:ext cx="5548923" cy="970411"/>
          </a:xfrm>
          <a:custGeom>
            <a:avLst/>
            <a:gdLst>
              <a:gd name="connsiteX0" fmla="*/ 71641 w 5548923"/>
              <a:gd name="connsiteY0" fmla="*/ 0 h 970411"/>
              <a:gd name="connsiteX1" fmla="*/ 5548923 w 5548923"/>
              <a:gd name="connsiteY1" fmla="*/ 84667 h 970411"/>
              <a:gd name="connsiteX2" fmla="*/ 5516359 w 5548923"/>
              <a:gd name="connsiteY2" fmla="*/ 970411 h 970411"/>
              <a:gd name="connsiteX3" fmla="*/ 0 w 5548923"/>
              <a:gd name="connsiteY3" fmla="*/ 911795 h 970411"/>
              <a:gd name="connsiteX4" fmla="*/ 71641 w 5548923"/>
              <a:gd name="connsiteY4" fmla="*/ 0 h 97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8923" h="970411">
                <a:moveTo>
                  <a:pt x="71641" y="0"/>
                </a:moveTo>
                <a:lnTo>
                  <a:pt x="5548923" y="84667"/>
                </a:lnTo>
                <a:lnTo>
                  <a:pt x="5516359" y="970411"/>
                </a:lnTo>
                <a:lnTo>
                  <a:pt x="0" y="911795"/>
                </a:lnTo>
                <a:lnTo>
                  <a:pt x="71641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Suspicious powers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2995" y="1516333"/>
            <a:ext cx="216877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Times"/>
                <a:cs typeface="Times"/>
              </a:rPr>
              <a:t>Epistemic reach of a thought experiment.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6220" y="1518064"/>
            <a:ext cx="575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"/>
                <a:cs typeface="Times"/>
              </a:rPr>
              <a:t>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4379" y="1518064"/>
            <a:ext cx="244882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Epistemic reach of a picturesque argument.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923692" y="2735385"/>
            <a:ext cx="3640667" cy="3471333"/>
            <a:chOff x="4923692" y="2735385"/>
            <a:chExt cx="3640667" cy="3471333"/>
          </a:xfrm>
        </p:grpSpPr>
        <p:sp>
          <p:nvSpPr>
            <p:cNvPr id="14" name="Freeform 13"/>
            <p:cNvSpPr/>
            <p:nvPr/>
          </p:nvSpPr>
          <p:spPr>
            <a:xfrm>
              <a:off x="4923692" y="2735385"/>
              <a:ext cx="3640667" cy="3471333"/>
            </a:xfrm>
            <a:custGeom>
              <a:avLst/>
              <a:gdLst>
                <a:gd name="connsiteX0" fmla="*/ 0 w 3640667"/>
                <a:gd name="connsiteY0" fmla="*/ 0 h 3471333"/>
                <a:gd name="connsiteX1" fmla="*/ 2103641 w 3640667"/>
                <a:gd name="connsiteY1" fmla="*/ 3471333 h 3471333"/>
                <a:gd name="connsiteX2" fmla="*/ 3640667 w 3640667"/>
                <a:gd name="connsiteY2" fmla="*/ 1276512 h 3471333"/>
                <a:gd name="connsiteX3" fmla="*/ 0 w 3640667"/>
                <a:gd name="connsiteY3" fmla="*/ 0 h 347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0667" h="3471333">
                  <a:moveTo>
                    <a:pt x="0" y="0"/>
                  </a:moveTo>
                  <a:lnTo>
                    <a:pt x="2103641" y="3471333"/>
                  </a:lnTo>
                  <a:lnTo>
                    <a:pt x="3640667" y="1276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44719" y="3679744"/>
              <a:ext cx="298287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How can this happen if the execution of a thought experiment implements some other power of or process in the mind?</a:t>
              </a:r>
            </a:p>
          </p:txBody>
        </p:sp>
      </p:grpSp>
      <p:pic>
        <p:nvPicPr>
          <p:cNvPr id="12" name="Picture 11" descr="Tweedle-d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11" y="3050767"/>
            <a:ext cx="2563480" cy="287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3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/>
          <p:cNvSpPr/>
          <p:nvPr/>
        </p:nvSpPr>
        <p:spPr>
          <a:xfrm>
            <a:off x="468916" y="293077"/>
            <a:ext cx="3093590" cy="1738923"/>
          </a:xfrm>
          <a:prstGeom prst="wedgeRoundRectCallout">
            <a:avLst>
              <a:gd name="adj1" fmla="val -9044"/>
              <a:gd name="adj2" fmla="val 64747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 descr="fortuneteller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3" y="2326201"/>
            <a:ext cx="3336802" cy="42968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3326" y="483440"/>
            <a:ext cx="282005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You have always wanted to be a sailor. You hate broccoli.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88410" y="281970"/>
            <a:ext cx="3316704" cy="6439505"/>
            <a:chOff x="5288410" y="281970"/>
            <a:chExt cx="3316704" cy="6439505"/>
          </a:xfrm>
        </p:grpSpPr>
        <p:sp>
          <p:nvSpPr>
            <p:cNvPr id="13" name="Rounded Rectangular Callout 12"/>
            <p:cNvSpPr/>
            <p:nvPr/>
          </p:nvSpPr>
          <p:spPr>
            <a:xfrm>
              <a:off x="5288410" y="281970"/>
              <a:ext cx="3093590" cy="1738923"/>
            </a:xfrm>
            <a:prstGeom prst="wedgeRoundRectCallout">
              <a:avLst>
                <a:gd name="adj1" fmla="val -9044"/>
                <a:gd name="adj2" fmla="val 64747"/>
                <a:gd name="adj3" fmla="val 16667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Book cove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5642" y="2326201"/>
              <a:ext cx="3199472" cy="439527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048330" y="2891692"/>
              <a:ext cx="1724187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"/>
                  <a:cs typeface="Times"/>
                </a:rPr>
                <a:t>My</a:t>
              </a:r>
            </a:p>
            <a:p>
              <a:pPr algn="ctr"/>
              <a:r>
                <a:rPr lang="en-US" sz="5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"/>
                  <a:cs typeface="Times"/>
                </a:rPr>
                <a:t>Year</a:t>
              </a:r>
            </a:p>
            <a:p>
              <a:pPr algn="ctr"/>
              <a:r>
                <a:rPr lang="en-US" sz="5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"/>
                  <a:cs typeface="Times"/>
                </a:rPr>
                <a:t>Book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05642" y="483440"/>
              <a:ext cx="2820051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"/>
                  <a:cs typeface="Times"/>
                </a:rPr>
                <a:t>I have always</a:t>
              </a:r>
            </a:p>
            <a:p>
              <a:pPr algn="ctr"/>
              <a:r>
                <a:rPr lang="en-US" sz="2400" dirty="0">
                  <a:latin typeface="Times"/>
                  <a:cs typeface="Times"/>
                </a:rPr>
                <a:t>wanted to be a sailor.</a:t>
              </a:r>
            </a:p>
            <a:p>
              <a:pPr algn="ctr"/>
              <a:r>
                <a:rPr lang="en-US" sz="2400" dirty="0">
                  <a:latin typeface="Times"/>
                  <a:cs typeface="Times"/>
                </a:rPr>
                <a:t>I hate broccoli.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153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886226" y="182359"/>
            <a:ext cx="6454206" cy="5431692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179" y="1413281"/>
            <a:ext cx="4572001" cy="2911231"/>
          </a:xfrm>
        </p:spPr>
        <p:txBody>
          <a:bodyPr>
            <a:noAutofit/>
          </a:bodyPr>
          <a:lstStyle/>
          <a:p>
            <a:pPr algn="r"/>
            <a:r>
              <a:rPr lang="en-US" sz="8000" dirty="0"/>
              <a:t>The </a:t>
            </a:r>
            <a:r>
              <a:rPr lang="en-US" sz="8000" dirty="0" err="1"/>
              <a:t>Reliablity</a:t>
            </a:r>
            <a:r>
              <a:rPr lang="en-US" sz="8000" dirty="0"/>
              <a:t> Challenge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886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534051" y="1374205"/>
            <a:ext cx="7802359" cy="1094154"/>
          </a:xfrm>
          <a:custGeom>
            <a:avLst/>
            <a:gdLst>
              <a:gd name="connsiteX0" fmla="*/ 52103 w 7802359"/>
              <a:gd name="connsiteY0" fmla="*/ 6513 h 976923"/>
              <a:gd name="connsiteX1" fmla="*/ 52103 w 7802359"/>
              <a:gd name="connsiteY1" fmla="*/ 6513 h 976923"/>
              <a:gd name="connsiteX2" fmla="*/ 110718 w 7802359"/>
              <a:gd name="connsiteY2" fmla="*/ 0 h 976923"/>
              <a:gd name="connsiteX3" fmla="*/ 7802359 w 7802359"/>
              <a:gd name="connsiteY3" fmla="*/ 104205 h 976923"/>
              <a:gd name="connsiteX4" fmla="*/ 7763282 w 7802359"/>
              <a:gd name="connsiteY4" fmla="*/ 976923 h 976923"/>
              <a:gd name="connsiteX5" fmla="*/ 0 w 7802359"/>
              <a:gd name="connsiteY5" fmla="*/ 833641 h 976923"/>
              <a:gd name="connsiteX6" fmla="*/ 52103 w 7802359"/>
              <a:gd name="connsiteY6" fmla="*/ 6513 h 97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2359" h="976923">
                <a:moveTo>
                  <a:pt x="52103" y="6513"/>
                </a:moveTo>
                <a:lnTo>
                  <a:pt x="52103" y="6513"/>
                </a:lnTo>
                <a:lnTo>
                  <a:pt x="110718" y="0"/>
                </a:lnTo>
                <a:lnTo>
                  <a:pt x="7802359" y="104205"/>
                </a:lnTo>
                <a:lnTo>
                  <a:pt x="7763282" y="976923"/>
                </a:lnTo>
                <a:lnTo>
                  <a:pt x="0" y="833641"/>
                </a:lnTo>
                <a:lnTo>
                  <a:pt x="52103" y="6513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509" y="253707"/>
            <a:ext cx="4975370" cy="684139"/>
          </a:xfrm>
        </p:spPr>
        <p:txBody>
          <a:bodyPr>
            <a:noAutofit/>
          </a:bodyPr>
          <a:lstStyle/>
          <a:p>
            <a:r>
              <a:rPr lang="en-US" sz="2800" dirty="0"/>
              <a:t>Thought experiments can err.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030" y="6475041"/>
            <a:ext cx="429026" cy="38295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3949" y="1335126"/>
            <a:ext cx="2253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"/>
                <a:cs typeface="Times"/>
              </a:rPr>
              <a:t>thought experimenting is to be a reliable instrument,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13509" y="4246359"/>
            <a:ext cx="4604270" cy="1569660"/>
            <a:chOff x="613509" y="4246359"/>
            <a:chExt cx="4604270" cy="1569660"/>
          </a:xfrm>
        </p:grpSpPr>
        <p:sp>
          <p:nvSpPr>
            <p:cNvPr id="16" name="Freeform 15"/>
            <p:cNvSpPr/>
            <p:nvPr/>
          </p:nvSpPr>
          <p:spPr>
            <a:xfrm>
              <a:off x="644769" y="4304974"/>
              <a:ext cx="4304975" cy="1484923"/>
            </a:xfrm>
            <a:custGeom>
              <a:avLst/>
              <a:gdLst>
                <a:gd name="connsiteX0" fmla="*/ 65128 w 4304975"/>
                <a:gd name="connsiteY0" fmla="*/ 0 h 1484923"/>
                <a:gd name="connsiteX1" fmla="*/ 65128 w 4304975"/>
                <a:gd name="connsiteY1" fmla="*/ 0 h 1484923"/>
                <a:gd name="connsiteX2" fmla="*/ 4304975 w 4304975"/>
                <a:gd name="connsiteY2" fmla="*/ 104205 h 1484923"/>
                <a:gd name="connsiteX3" fmla="*/ 4291949 w 4304975"/>
                <a:gd name="connsiteY3" fmla="*/ 1484923 h 1484923"/>
                <a:gd name="connsiteX4" fmla="*/ 0 w 4304975"/>
                <a:gd name="connsiteY4" fmla="*/ 1341641 h 1484923"/>
                <a:gd name="connsiteX5" fmla="*/ 65128 w 4304975"/>
                <a:gd name="connsiteY5" fmla="*/ 0 h 148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04975" h="1484923">
                  <a:moveTo>
                    <a:pt x="65128" y="0"/>
                  </a:moveTo>
                  <a:lnTo>
                    <a:pt x="65128" y="0"/>
                  </a:lnTo>
                  <a:lnTo>
                    <a:pt x="4304975" y="104205"/>
                  </a:lnTo>
                  <a:lnTo>
                    <a:pt x="4291949" y="1484923"/>
                  </a:lnTo>
                  <a:lnTo>
                    <a:pt x="0" y="1341641"/>
                  </a:lnTo>
                  <a:lnTo>
                    <a:pt x="65128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3509" y="4246359"/>
              <a:ext cx="460427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The </a:t>
              </a:r>
              <a:r>
                <a:rPr lang="en-US" sz="2000" dirty="0">
                  <a:latin typeface="Times"/>
                  <a:cs typeface="Times"/>
                </a:rPr>
                <a:t>argument view</a:t>
              </a:r>
            </a:p>
            <a:p>
              <a:r>
                <a:rPr lang="en-US" dirty="0">
                  <a:latin typeface="Times"/>
                  <a:cs typeface="Times"/>
                </a:rPr>
                <a:t>can distinguish good from bad:</a:t>
              </a:r>
            </a:p>
            <a:p>
              <a:endParaRPr lang="en-US" dirty="0">
                <a:latin typeface="Times"/>
                <a:cs typeface="Times"/>
              </a:endParaRPr>
            </a:p>
            <a:p>
              <a:r>
                <a:rPr lang="en-US" dirty="0">
                  <a:latin typeface="Times"/>
                  <a:cs typeface="Times"/>
                </a:rPr>
                <a:t>A good thought experiment is a good argument.</a:t>
              </a:r>
            </a:p>
            <a:p>
              <a:r>
                <a:rPr lang="en-US" dirty="0">
                  <a:latin typeface="Times"/>
                  <a:cs typeface="Times"/>
                </a:rPr>
                <a:t>A bad thought experiment is a bad argument.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01437" y="1335126"/>
            <a:ext cx="3197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we must be able to distinguish the </a:t>
            </a:r>
            <a:r>
              <a:rPr lang="en-US" dirty="0" err="1">
                <a:latin typeface="Times"/>
                <a:cs typeface="Times"/>
              </a:rPr>
              <a:t>epistemically</a:t>
            </a:r>
            <a:r>
              <a:rPr lang="en-US" dirty="0">
                <a:latin typeface="Times"/>
                <a:cs typeface="Times"/>
              </a:rPr>
              <a:t> successful from the unsuccessful thought experiment.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856" y="15642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IF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3421" y="1564287"/>
            <a:ext cx="114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THEN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08000" y="2676769"/>
            <a:ext cx="7782821" cy="1250462"/>
            <a:chOff x="508000" y="2676769"/>
            <a:chExt cx="7782821" cy="1250462"/>
          </a:xfrm>
        </p:grpSpPr>
        <p:sp>
          <p:nvSpPr>
            <p:cNvPr id="15" name="Freeform 14"/>
            <p:cNvSpPr/>
            <p:nvPr/>
          </p:nvSpPr>
          <p:spPr>
            <a:xfrm>
              <a:off x="508000" y="2676769"/>
              <a:ext cx="7782821" cy="1250462"/>
            </a:xfrm>
            <a:custGeom>
              <a:avLst/>
              <a:gdLst>
                <a:gd name="connsiteX0" fmla="*/ 91179 w 7782821"/>
                <a:gd name="connsiteY0" fmla="*/ 71641 h 1250462"/>
                <a:gd name="connsiteX1" fmla="*/ 91179 w 7782821"/>
                <a:gd name="connsiteY1" fmla="*/ 71641 h 1250462"/>
                <a:gd name="connsiteX2" fmla="*/ 7782821 w 7782821"/>
                <a:gd name="connsiteY2" fmla="*/ 0 h 1250462"/>
                <a:gd name="connsiteX3" fmla="*/ 7730718 w 7782821"/>
                <a:gd name="connsiteY3" fmla="*/ 1133231 h 1250462"/>
                <a:gd name="connsiteX4" fmla="*/ 0 w 7782821"/>
                <a:gd name="connsiteY4" fmla="*/ 1250462 h 1250462"/>
                <a:gd name="connsiteX5" fmla="*/ 91179 w 7782821"/>
                <a:gd name="connsiteY5" fmla="*/ 71641 h 125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2821" h="1250462">
                  <a:moveTo>
                    <a:pt x="91179" y="71641"/>
                  </a:moveTo>
                  <a:lnTo>
                    <a:pt x="91179" y="71641"/>
                  </a:lnTo>
                  <a:lnTo>
                    <a:pt x="7782821" y="0"/>
                  </a:lnTo>
                  <a:lnTo>
                    <a:pt x="7730718" y="1133231"/>
                  </a:lnTo>
                  <a:lnTo>
                    <a:pt x="0" y="1250462"/>
                  </a:lnTo>
                  <a:lnTo>
                    <a:pt x="91179" y="71641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53253" y="2800513"/>
              <a:ext cx="15361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"/>
                  <a:cs typeface="Times"/>
                </a:rPr>
                <a:t>The challenge: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99543" y="2702819"/>
              <a:ext cx="3053657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Thought experiment anti thought experiment pairs.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862392" y="4624101"/>
            <a:ext cx="2949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"/>
                <a:cs typeface="Times"/>
              </a:rPr>
              <a:t>How </a:t>
            </a:r>
            <a:r>
              <a:rPr lang="en-US" sz="2800" dirty="0">
                <a:latin typeface="Times"/>
                <a:cs typeface="Times"/>
              </a:rPr>
              <a:t>do other </a:t>
            </a:r>
            <a:r>
              <a:rPr lang="en-US" sz="2400" dirty="0">
                <a:latin typeface="Times"/>
                <a:cs typeface="Times"/>
              </a:rPr>
              <a:t>accounts distinguish?</a:t>
            </a:r>
          </a:p>
        </p:txBody>
      </p:sp>
    </p:spTree>
    <p:extLst>
      <p:ext uri="{BB962C8B-B14F-4D97-AF65-F5344CB8AC3E}">
        <p14:creationId xmlns:p14="http://schemas.microsoft.com/office/powerpoint/2010/main" val="192981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732892" y="182359"/>
            <a:ext cx="6454206" cy="5431692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3281"/>
            <a:ext cx="6680853" cy="2911231"/>
          </a:xfrm>
        </p:spPr>
        <p:txBody>
          <a:bodyPr>
            <a:noAutofit/>
          </a:bodyPr>
          <a:lstStyle/>
          <a:p>
            <a:pPr algn="r"/>
            <a:r>
              <a:rPr lang="en-US" sz="4800" dirty="0"/>
              <a:t>Thought Experiment –</a:t>
            </a:r>
            <a:br>
              <a:rPr lang="en-US" sz="4800" dirty="0"/>
            </a:br>
            <a:r>
              <a:rPr lang="en-US" sz="4800" dirty="0"/>
              <a:t>Anti Thought Experiment</a:t>
            </a:r>
            <a:br>
              <a:rPr lang="en-US" sz="4800" dirty="0"/>
            </a:br>
            <a:r>
              <a:rPr lang="en-US" sz="4800" dirty="0"/>
              <a:t>Pairs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406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057F-7979-934A-9906-67AC2810BE19}" type="slidenum">
              <a:rPr lang="en-US"/>
              <a:pPr/>
              <a:t>45</a:t>
            </a:fld>
            <a:endParaRPr lang="en-US"/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292100" y="3276600"/>
            <a:ext cx="2870200" cy="2717800"/>
          </a:xfrm>
          <a:custGeom>
            <a:avLst/>
            <a:gdLst>
              <a:gd name="T0" fmla="*/ 210 w 1808"/>
              <a:gd name="T1" fmla="*/ 0 h 1712"/>
              <a:gd name="T2" fmla="*/ 1272 w 1808"/>
              <a:gd name="T3" fmla="*/ 64 h 1712"/>
              <a:gd name="T4" fmla="*/ 1808 w 1808"/>
              <a:gd name="T5" fmla="*/ 1712 h 1712"/>
              <a:gd name="T6" fmla="*/ 0 w 1808"/>
              <a:gd name="T7" fmla="*/ 1656 h 1712"/>
              <a:gd name="T8" fmla="*/ 210 w 1808"/>
              <a:gd name="T9" fmla="*/ 0 h 1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8" h="1712">
                <a:moveTo>
                  <a:pt x="210" y="0"/>
                </a:moveTo>
                <a:lnTo>
                  <a:pt x="1272" y="64"/>
                </a:lnTo>
                <a:lnTo>
                  <a:pt x="1808" y="1712"/>
                </a:lnTo>
                <a:lnTo>
                  <a:pt x="0" y="1656"/>
                </a:lnTo>
                <a:lnTo>
                  <a:pt x="21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2600" y="167379"/>
            <a:ext cx="8280400" cy="660400"/>
          </a:xfrm>
        </p:spPr>
        <p:txBody>
          <a:bodyPr>
            <a:noAutofit/>
          </a:bodyPr>
          <a:lstStyle/>
          <a:p>
            <a:r>
              <a:rPr lang="en-US" sz="3200" dirty="0"/>
              <a:t>Einstein’s rotating disk </a:t>
            </a:r>
            <a:r>
              <a:rPr lang="en-US" sz="1400" dirty="0"/>
              <a:t>(three versions)</a:t>
            </a:r>
            <a:endParaRPr lang="en-US" sz="3200" dirty="0"/>
          </a:p>
        </p:txBody>
      </p:sp>
      <p:pic>
        <p:nvPicPr>
          <p:cNvPr id="14340" name="Picture 4" descr="Rotating disk1.gif                                             000AB575Macintosh HD                   BB75487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366838"/>
            <a:ext cx="1811337" cy="18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96929" y="3681413"/>
            <a:ext cx="2539089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Times"/>
                <a:cs typeface="Times"/>
              </a:rPr>
              <a:t>C &gt; π D</a:t>
            </a:r>
          </a:p>
          <a:p>
            <a:pPr algn="ctr"/>
            <a:r>
              <a:rPr lang="en-US" dirty="0">
                <a:latin typeface="Times"/>
                <a:cs typeface="Times"/>
              </a:rPr>
              <a:t>Tangential rods</a:t>
            </a:r>
          </a:p>
          <a:p>
            <a:pPr algn="ctr"/>
            <a:r>
              <a:rPr lang="en-US" dirty="0">
                <a:latin typeface="Times"/>
                <a:cs typeface="Times"/>
              </a:rPr>
              <a:t>contracted</a:t>
            </a:r>
          </a:p>
          <a:p>
            <a:pPr algn="ctr"/>
            <a:r>
              <a:rPr lang="en-US" dirty="0">
                <a:latin typeface="Times"/>
                <a:cs typeface="Times"/>
              </a:rPr>
              <a:t>Radial rods </a:t>
            </a:r>
            <a:r>
              <a:rPr lang="en-US" dirty="0" err="1">
                <a:latin typeface="Times"/>
                <a:cs typeface="Times"/>
              </a:rPr>
              <a:t>uncontracted</a:t>
            </a:r>
            <a:endParaRPr lang="en-US" dirty="0">
              <a:latin typeface="Times"/>
              <a:cs typeface="Times"/>
            </a:endParaRPr>
          </a:p>
          <a:p>
            <a:pPr algn="ctr"/>
            <a:r>
              <a:rPr lang="en-US" dirty="0">
                <a:latin typeface="Times"/>
                <a:cs typeface="Times"/>
              </a:rPr>
              <a:t>Einstein 1912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21000" y="1066800"/>
            <a:ext cx="3162300" cy="4535488"/>
            <a:chOff x="2921000" y="1066800"/>
            <a:chExt cx="3162300" cy="4535488"/>
          </a:xfrm>
        </p:grpSpPr>
        <p:sp>
          <p:nvSpPr>
            <p:cNvPr id="14347" name="Freeform 11"/>
            <p:cNvSpPr>
              <a:spLocks/>
            </p:cNvSpPr>
            <p:nvPr/>
          </p:nvSpPr>
          <p:spPr bwMode="auto">
            <a:xfrm>
              <a:off x="2921000" y="1066800"/>
              <a:ext cx="3162300" cy="2463800"/>
            </a:xfrm>
            <a:custGeom>
              <a:avLst/>
              <a:gdLst>
                <a:gd name="T0" fmla="*/ 0 w 1632"/>
                <a:gd name="T1" fmla="*/ 40 h 1536"/>
                <a:gd name="T2" fmla="*/ 1632 w 1632"/>
                <a:gd name="T3" fmla="*/ 0 h 1536"/>
                <a:gd name="T4" fmla="*/ 1192 w 1632"/>
                <a:gd name="T5" fmla="*/ 1536 h 1536"/>
                <a:gd name="T6" fmla="*/ 456 w 1632"/>
                <a:gd name="T7" fmla="*/ 1488 h 1536"/>
                <a:gd name="T8" fmla="*/ 0 w 1632"/>
                <a:gd name="T9" fmla="*/ 4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2" h="1536">
                  <a:moveTo>
                    <a:pt x="0" y="40"/>
                  </a:moveTo>
                  <a:lnTo>
                    <a:pt x="1632" y="0"/>
                  </a:lnTo>
                  <a:lnTo>
                    <a:pt x="1192" y="1536"/>
                  </a:lnTo>
                  <a:lnTo>
                    <a:pt x="456" y="1488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41" name="Picture 5" descr="Rotating disk2.gif                                             000AB575Macintosh HD                   BB75487B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100" y="3871913"/>
              <a:ext cx="1954213" cy="1730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3241869" y="1243013"/>
              <a:ext cx="2468983" cy="2185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Times"/>
                  <a:cs typeface="Times"/>
                </a:rPr>
                <a:t>C &lt; π D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Moving rings contracted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circumferentially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but not radially</a:t>
              </a:r>
            </a:p>
            <a:p>
              <a:pPr algn="ctr"/>
              <a:r>
                <a:rPr lang="en-US" dirty="0" err="1">
                  <a:latin typeface="Times"/>
                  <a:cs typeface="Times"/>
                </a:rPr>
                <a:t>Petzold</a:t>
              </a:r>
              <a:endParaRPr lang="en-US" dirty="0">
                <a:latin typeface="Times"/>
                <a:cs typeface="Times"/>
              </a:endParaRPr>
            </a:p>
            <a:p>
              <a:pPr algn="ctr"/>
              <a:r>
                <a:rPr lang="en-US" sz="1600" dirty="0">
                  <a:latin typeface="Times"/>
                  <a:cs typeface="Times"/>
                </a:rPr>
                <a:t>(to Einstein, July 26,</a:t>
              </a:r>
            </a:p>
            <a:p>
              <a:pPr algn="ctr"/>
              <a:r>
                <a:rPr lang="en-US" sz="1600" dirty="0">
                  <a:latin typeface="Times"/>
                  <a:cs typeface="Times"/>
                </a:rPr>
                <a:t>1919)</a:t>
              </a:r>
              <a:endParaRPr lang="en-US" dirty="0">
                <a:latin typeface="Times"/>
                <a:cs typeface="Time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00700" y="1565275"/>
            <a:ext cx="3327400" cy="4492625"/>
            <a:chOff x="5600700" y="1565275"/>
            <a:chExt cx="3327400" cy="4492625"/>
          </a:xfrm>
        </p:grpSpPr>
        <p:sp>
          <p:nvSpPr>
            <p:cNvPr id="14348" name="Freeform 12"/>
            <p:cNvSpPr>
              <a:spLocks/>
            </p:cNvSpPr>
            <p:nvPr/>
          </p:nvSpPr>
          <p:spPr bwMode="auto">
            <a:xfrm>
              <a:off x="5600700" y="3352800"/>
              <a:ext cx="3327400" cy="2705100"/>
            </a:xfrm>
            <a:custGeom>
              <a:avLst/>
              <a:gdLst>
                <a:gd name="T0" fmla="*/ 656 w 2096"/>
                <a:gd name="T1" fmla="*/ 0 h 1704"/>
                <a:gd name="T2" fmla="*/ 1592 w 2096"/>
                <a:gd name="T3" fmla="*/ 24 h 1704"/>
                <a:gd name="T4" fmla="*/ 2096 w 2096"/>
                <a:gd name="T5" fmla="*/ 1608 h 1704"/>
                <a:gd name="T6" fmla="*/ 0 w 2096"/>
                <a:gd name="T7" fmla="*/ 1704 h 1704"/>
                <a:gd name="T8" fmla="*/ 656 w 2096"/>
                <a:gd name="T9" fmla="*/ 0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6" h="1704">
                  <a:moveTo>
                    <a:pt x="656" y="0"/>
                  </a:moveTo>
                  <a:lnTo>
                    <a:pt x="1592" y="24"/>
                  </a:lnTo>
                  <a:lnTo>
                    <a:pt x="2096" y="1608"/>
                  </a:lnTo>
                  <a:lnTo>
                    <a:pt x="0" y="1704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42" name="Picture 6" descr="Rotating disk3.gif                                             000AB575Macintosh HD                   BB75487B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8413" y="1565275"/>
              <a:ext cx="2312987" cy="1568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6109509" y="3503613"/>
              <a:ext cx="2653491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Times"/>
                  <a:cs typeface="Times"/>
                </a:rPr>
                <a:t>C = π D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Figures at an instant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traced onto non-rotating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tracing paper.</a:t>
              </a:r>
            </a:p>
            <a:p>
              <a:pPr algn="ctr"/>
              <a:r>
                <a:rPr lang="en-US" dirty="0" err="1">
                  <a:latin typeface="Times"/>
                  <a:cs typeface="Times"/>
                </a:rPr>
                <a:t>Varicak</a:t>
              </a:r>
              <a:r>
                <a:rPr lang="en-US" dirty="0">
                  <a:latin typeface="Times"/>
                  <a:cs typeface="Times"/>
                </a:rPr>
                <a:t> 1911</a:t>
              </a:r>
            </a:p>
            <a:p>
              <a:pPr algn="ctr"/>
              <a:r>
                <a:rPr lang="en-US" sz="1600" dirty="0">
                  <a:latin typeface="Times"/>
                  <a:cs typeface="Times"/>
                </a:rPr>
                <a:t>(after a method by </a:t>
              </a:r>
              <a:r>
                <a:rPr lang="en-US" sz="1600" dirty="0" err="1">
                  <a:latin typeface="Times"/>
                  <a:cs typeface="Times"/>
                </a:rPr>
                <a:t>Ehrenfest</a:t>
              </a:r>
              <a:r>
                <a:rPr lang="en-US" sz="1600" dirty="0">
                  <a:latin typeface="Times"/>
                  <a:cs typeface="Times"/>
                </a:rPr>
                <a:t>)</a:t>
              </a:r>
              <a:endParaRPr lang="en-US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756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1B7C-BC7B-8049-AE34-F28DE6B21423}" type="slidenum">
              <a:rPr lang="en-US"/>
              <a:pPr/>
              <a:t>46</a:t>
            </a:fld>
            <a:endParaRPr lang="en-US"/>
          </a:p>
        </p:txBody>
      </p:sp>
      <p:sp>
        <p:nvSpPr>
          <p:cNvPr id="15372" name="Freeform 12"/>
          <p:cNvSpPr>
            <a:spLocks/>
          </p:cNvSpPr>
          <p:nvPr/>
        </p:nvSpPr>
        <p:spPr bwMode="auto">
          <a:xfrm>
            <a:off x="317500" y="1143000"/>
            <a:ext cx="2133600" cy="1739900"/>
          </a:xfrm>
          <a:custGeom>
            <a:avLst/>
            <a:gdLst>
              <a:gd name="T0" fmla="*/ 0 w 1264"/>
              <a:gd name="T1" fmla="*/ 0 h 904"/>
              <a:gd name="T2" fmla="*/ 1264 w 1264"/>
              <a:gd name="T3" fmla="*/ 184 h 904"/>
              <a:gd name="T4" fmla="*/ 1216 w 1264"/>
              <a:gd name="T5" fmla="*/ 808 h 904"/>
              <a:gd name="T6" fmla="*/ 48 w 1264"/>
              <a:gd name="T7" fmla="*/ 904 h 904"/>
              <a:gd name="T8" fmla="*/ 0 w 1264"/>
              <a:gd name="T9" fmla="*/ 0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4" h="904">
                <a:moveTo>
                  <a:pt x="0" y="0"/>
                </a:moveTo>
                <a:lnTo>
                  <a:pt x="1264" y="184"/>
                </a:lnTo>
                <a:lnTo>
                  <a:pt x="1216" y="808"/>
                </a:lnTo>
                <a:lnTo>
                  <a:pt x="48" y="904"/>
                </a:lnTo>
                <a:lnTo>
                  <a:pt x="0" y="0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8798" y="292100"/>
            <a:ext cx="8409355" cy="508000"/>
          </a:xfrm>
        </p:spPr>
        <p:txBody>
          <a:bodyPr>
            <a:noAutofit/>
          </a:bodyPr>
          <a:lstStyle/>
          <a:p>
            <a:r>
              <a:rPr lang="en-US" sz="3600" dirty="0"/>
              <a:t>The Helicopter: the Thought Experiment</a:t>
            </a:r>
          </a:p>
        </p:txBody>
      </p:sp>
      <p:pic>
        <p:nvPicPr>
          <p:cNvPr id="15364" name="Picture 4" descr="Animated helicopter.gif                                        000AB575Macintosh HD                   BB75487B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1262063"/>
            <a:ext cx="42322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93725" y="1474788"/>
            <a:ext cx="180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What is the lift generated by an infinite, non-rotating rotor?</a:t>
            </a:r>
          </a:p>
        </p:txBody>
      </p:sp>
      <p:grpSp>
        <p:nvGrpSpPr>
          <p:cNvPr id="15375" name="Group 15"/>
          <p:cNvGrpSpPr>
            <a:grpSpLocks/>
          </p:cNvGrpSpPr>
          <p:nvPr/>
        </p:nvGrpSpPr>
        <p:grpSpPr bwMode="auto">
          <a:xfrm>
            <a:off x="1892300" y="3136900"/>
            <a:ext cx="6692900" cy="2527300"/>
            <a:chOff x="1192" y="1976"/>
            <a:chExt cx="4216" cy="1592"/>
          </a:xfrm>
        </p:grpSpPr>
        <p:sp>
          <p:nvSpPr>
            <p:cNvPr id="15373" name="Freeform 13"/>
            <p:cNvSpPr>
              <a:spLocks/>
            </p:cNvSpPr>
            <p:nvPr/>
          </p:nvSpPr>
          <p:spPr bwMode="auto">
            <a:xfrm>
              <a:off x="1192" y="1976"/>
              <a:ext cx="4216" cy="1592"/>
            </a:xfrm>
            <a:custGeom>
              <a:avLst/>
              <a:gdLst>
                <a:gd name="T0" fmla="*/ 0 w 4216"/>
                <a:gd name="T1" fmla="*/ 360 h 1592"/>
                <a:gd name="T2" fmla="*/ 4216 w 4216"/>
                <a:gd name="T3" fmla="*/ 0 h 1592"/>
                <a:gd name="T4" fmla="*/ 3999 w 4216"/>
                <a:gd name="T5" fmla="*/ 1592 h 1592"/>
                <a:gd name="T6" fmla="*/ 136 w 4216"/>
                <a:gd name="T7" fmla="*/ 1406 h 1592"/>
                <a:gd name="T8" fmla="*/ 0 w 4216"/>
                <a:gd name="T9" fmla="*/ 360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6" h="1592">
                  <a:moveTo>
                    <a:pt x="0" y="360"/>
                  </a:moveTo>
                  <a:lnTo>
                    <a:pt x="4216" y="0"/>
                  </a:lnTo>
                  <a:lnTo>
                    <a:pt x="3999" y="1592"/>
                  </a:lnTo>
                  <a:lnTo>
                    <a:pt x="136" y="1406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1542" y="2257"/>
              <a:ext cx="11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Double rotor size.</a:t>
              </a:r>
              <a:br>
                <a:rPr lang="en-US" dirty="0">
                  <a:latin typeface="Times"/>
                  <a:cs typeface="Times"/>
                </a:rPr>
              </a:br>
              <a:r>
                <a:rPr lang="en-US" dirty="0">
                  <a:latin typeface="Times"/>
                  <a:cs typeface="Times"/>
                </a:rPr>
                <a:t>Halve rotor speed.</a:t>
              </a:r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3198" y="2265"/>
              <a:ext cx="19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Rotor lift stays the same (at L).</a:t>
              </a:r>
              <a:br>
                <a:rPr lang="en-US">
                  <a:latin typeface="Times"/>
                  <a:cs typeface="Times"/>
                </a:rPr>
              </a:br>
              <a:r>
                <a:rPr lang="en-US">
                  <a:latin typeface="Times"/>
                  <a:cs typeface="Times"/>
                </a:rPr>
                <a:t>Power consumed is halved.</a:t>
              </a:r>
            </a:p>
          </p:txBody>
        </p:sp>
        <p:sp>
          <p:nvSpPr>
            <p:cNvPr id="15368" name="AutoShape 8"/>
            <p:cNvSpPr>
              <a:spLocks noChangeArrowheads="1"/>
            </p:cNvSpPr>
            <p:nvPr/>
          </p:nvSpPr>
          <p:spPr bwMode="auto">
            <a:xfrm>
              <a:off x="2896" y="2400"/>
              <a:ext cx="208" cy="10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486025" y="4408488"/>
            <a:ext cx="5314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In the limit of infinitely many doublings,</a:t>
            </a:r>
          </a:p>
          <a:p>
            <a:r>
              <a:rPr lang="en-US" dirty="0">
                <a:latin typeface="Times"/>
                <a:cs typeface="Times"/>
              </a:rPr>
              <a:t>an infinite, non-rotating rotor generates lift L and consumes no power.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3315717" y="5955405"/>
            <a:ext cx="44497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1600" dirty="0">
                <a:latin typeface="Times"/>
                <a:cs typeface="Times"/>
              </a:rPr>
              <a:t>“</a:t>
            </a:r>
            <a:r>
              <a:rPr lang="en-US" sz="1600" dirty="0">
                <a:latin typeface="Times"/>
                <a:cs typeface="Times"/>
              </a:rPr>
              <a:t>That must be how angels work. Wide wing spans.</a:t>
            </a:r>
            <a:r>
              <a:rPr lang="ja-JP" altLang="en-US" sz="1600" dirty="0">
                <a:latin typeface="Times"/>
                <a:cs typeface="Times"/>
              </a:rPr>
              <a:t>”</a:t>
            </a:r>
            <a:endParaRPr lang="en-US" sz="1600" dirty="0">
              <a:latin typeface="Times"/>
              <a:cs typeface="Times"/>
            </a:endParaRPr>
          </a:p>
          <a:p>
            <a:pPr algn="r"/>
            <a:r>
              <a:rPr lang="en-US" sz="1600" dirty="0">
                <a:latin typeface="Times"/>
                <a:cs typeface="Times"/>
              </a:rPr>
              <a:t>--Jeremy Butterfield</a:t>
            </a:r>
          </a:p>
        </p:txBody>
      </p:sp>
    </p:spTree>
    <p:extLst>
      <p:ext uri="{BB962C8B-B14F-4D97-AF65-F5344CB8AC3E}">
        <p14:creationId xmlns:p14="http://schemas.microsoft.com/office/powerpoint/2010/main" val="156484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utoUpdateAnimBg="0"/>
      <p:bldP spid="15371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351E-DDE2-554A-94BD-38EAF8A633C6}" type="slidenum">
              <a:rPr lang="en-US"/>
              <a:pPr/>
              <a:t>47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299" y="342900"/>
            <a:ext cx="8697547" cy="431800"/>
          </a:xfrm>
        </p:spPr>
        <p:txBody>
          <a:bodyPr>
            <a:noAutofit/>
          </a:bodyPr>
          <a:lstStyle/>
          <a:p>
            <a:r>
              <a:rPr lang="en-US" sz="3600" dirty="0"/>
              <a:t>The Helicopter: the Anti-Thought Experiment</a:t>
            </a:r>
          </a:p>
        </p:txBody>
      </p:sp>
      <p:sp>
        <p:nvSpPr>
          <p:cNvPr id="45059" name="Freeform 3"/>
          <p:cNvSpPr>
            <a:spLocks/>
          </p:cNvSpPr>
          <p:nvPr/>
        </p:nvSpPr>
        <p:spPr bwMode="auto">
          <a:xfrm>
            <a:off x="317500" y="1143000"/>
            <a:ext cx="2133600" cy="1739900"/>
          </a:xfrm>
          <a:custGeom>
            <a:avLst/>
            <a:gdLst>
              <a:gd name="T0" fmla="*/ 0 w 1264"/>
              <a:gd name="T1" fmla="*/ 0 h 904"/>
              <a:gd name="T2" fmla="*/ 1264 w 1264"/>
              <a:gd name="T3" fmla="*/ 184 h 904"/>
              <a:gd name="T4" fmla="*/ 1216 w 1264"/>
              <a:gd name="T5" fmla="*/ 808 h 904"/>
              <a:gd name="T6" fmla="*/ 48 w 1264"/>
              <a:gd name="T7" fmla="*/ 904 h 904"/>
              <a:gd name="T8" fmla="*/ 0 w 1264"/>
              <a:gd name="T9" fmla="*/ 0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4" h="904">
                <a:moveTo>
                  <a:pt x="0" y="0"/>
                </a:moveTo>
                <a:lnTo>
                  <a:pt x="1264" y="184"/>
                </a:lnTo>
                <a:lnTo>
                  <a:pt x="1216" y="808"/>
                </a:lnTo>
                <a:lnTo>
                  <a:pt x="48" y="904"/>
                </a:lnTo>
                <a:lnTo>
                  <a:pt x="0" y="0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93725" y="1474788"/>
            <a:ext cx="180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What is the lift generated by an infinite, non-rotating rotor?</a:t>
            </a:r>
          </a:p>
        </p:txBody>
      </p:sp>
      <p:grpSp>
        <p:nvGrpSpPr>
          <p:cNvPr id="45069" name="Group 13"/>
          <p:cNvGrpSpPr>
            <a:grpSpLocks/>
          </p:cNvGrpSpPr>
          <p:nvPr/>
        </p:nvGrpSpPr>
        <p:grpSpPr bwMode="auto">
          <a:xfrm>
            <a:off x="1892300" y="3022600"/>
            <a:ext cx="6692900" cy="2222500"/>
            <a:chOff x="1192" y="1904"/>
            <a:chExt cx="4216" cy="1400"/>
          </a:xfrm>
          <a:solidFill>
            <a:srgbClr val="C8FFC8"/>
          </a:solidFill>
        </p:grpSpPr>
        <p:sp>
          <p:nvSpPr>
            <p:cNvPr id="45062" name="Freeform 6"/>
            <p:cNvSpPr>
              <a:spLocks/>
            </p:cNvSpPr>
            <p:nvPr/>
          </p:nvSpPr>
          <p:spPr bwMode="auto">
            <a:xfrm>
              <a:off x="1192" y="1904"/>
              <a:ext cx="4216" cy="1400"/>
            </a:xfrm>
            <a:custGeom>
              <a:avLst/>
              <a:gdLst>
                <a:gd name="T0" fmla="*/ 0 w 4216"/>
                <a:gd name="T1" fmla="*/ 360 h 1592"/>
                <a:gd name="T2" fmla="*/ 4216 w 4216"/>
                <a:gd name="T3" fmla="*/ 0 h 1592"/>
                <a:gd name="T4" fmla="*/ 3999 w 4216"/>
                <a:gd name="T5" fmla="*/ 1592 h 1592"/>
                <a:gd name="T6" fmla="*/ 136 w 4216"/>
                <a:gd name="T7" fmla="*/ 1406 h 1592"/>
                <a:gd name="T8" fmla="*/ 0 w 4216"/>
                <a:gd name="T9" fmla="*/ 360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6" h="1592">
                  <a:moveTo>
                    <a:pt x="0" y="360"/>
                  </a:moveTo>
                  <a:lnTo>
                    <a:pt x="4216" y="0"/>
                  </a:lnTo>
                  <a:lnTo>
                    <a:pt x="3999" y="1592"/>
                  </a:lnTo>
                  <a:lnTo>
                    <a:pt x="136" y="1406"/>
                  </a:lnTo>
                  <a:lnTo>
                    <a:pt x="0" y="36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45063" name="Rectangle 7"/>
            <p:cNvSpPr>
              <a:spLocks noChangeArrowheads="1"/>
            </p:cNvSpPr>
            <p:nvPr/>
          </p:nvSpPr>
          <p:spPr bwMode="auto">
            <a:xfrm>
              <a:off x="1542" y="2257"/>
              <a:ext cx="1152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Double rotor size.</a:t>
              </a:r>
            </a:p>
          </p:txBody>
        </p:sp>
        <p:sp>
          <p:nvSpPr>
            <p:cNvPr id="45064" name="Rectangle 8"/>
            <p:cNvSpPr>
              <a:spLocks noChangeArrowheads="1"/>
            </p:cNvSpPr>
            <p:nvPr/>
          </p:nvSpPr>
          <p:spPr bwMode="auto">
            <a:xfrm>
              <a:off x="3198" y="2265"/>
              <a:ext cx="1696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Rotor still generates no lift.</a:t>
              </a:r>
            </a:p>
          </p:txBody>
        </p:sp>
        <p:sp>
          <p:nvSpPr>
            <p:cNvPr id="45065" name="AutoShape 9"/>
            <p:cNvSpPr>
              <a:spLocks noChangeArrowheads="1"/>
            </p:cNvSpPr>
            <p:nvPr/>
          </p:nvSpPr>
          <p:spPr bwMode="auto">
            <a:xfrm>
              <a:off x="2896" y="2328"/>
              <a:ext cx="208" cy="104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2473325" y="4078288"/>
            <a:ext cx="531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"/>
                <a:cs typeface="Times"/>
              </a:rPr>
              <a:t>In the limit of infinitely many doublings,</a:t>
            </a:r>
          </a:p>
          <a:p>
            <a:r>
              <a:rPr lang="en-US">
                <a:latin typeface="Times"/>
                <a:cs typeface="Times"/>
              </a:rPr>
              <a:t>an infinite, non-rotating rotor generates no lift.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377825" y="3367088"/>
            <a:ext cx="15414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"/>
                <a:cs typeface="Times"/>
              </a:rPr>
              <a:t>A finite, non-rotating rotor generates no lift.</a:t>
            </a:r>
          </a:p>
        </p:txBody>
      </p:sp>
      <p:pic>
        <p:nvPicPr>
          <p:cNvPr id="45068" name="Picture 12" descr="Helicopter_resting.gif                                         000AB575Macintosh HD                   BB75487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1452563"/>
            <a:ext cx="4321175" cy="13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06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 autoUpdateAnimBg="0"/>
      <p:bldP spid="45067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 rot="160786" flipH="1">
            <a:off x="578986" y="3484357"/>
            <a:ext cx="2872808" cy="1634719"/>
          </a:xfrm>
          <a:custGeom>
            <a:avLst/>
            <a:gdLst>
              <a:gd name="connsiteX0" fmla="*/ 175846 w 2605128"/>
              <a:gd name="connsiteY0" fmla="*/ 0 h 794564"/>
              <a:gd name="connsiteX1" fmla="*/ 2605128 w 2605128"/>
              <a:gd name="connsiteY1" fmla="*/ 78153 h 794564"/>
              <a:gd name="connsiteX2" fmla="*/ 2540000 w 2605128"/>
              <a:gd name="connsiteY2" fmla="*/ 794564 h 794564"/>
              <a:gd name="connsiteX3" fmla="*/ 0 w 2605128"/>
              <a:gd name="connsiteY3" fmla="*/ 703384 h 794564"/>
              <a:gd name="connsiteX4" fmla="*/ 175846 w 2605128"/>
              <a:gd name="connsiteY4" fmla="*/ 0 h 79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128" h="794564">
                <a:moveTo>
                  <a:pt x="175846" y="0"/>
                </a:moveTo>
                <a:lnTo>
                  <a:pt x="2605128" y="78153"/>
                </a:lnTo>
                <a:lnTo>
                  <a:pt x="2540000" y="794564"/>
                </a:lnTo>
                <a:lnTo>
                  <a:pt x="0" y="703384"/>
                </a:lnTo>
                <a:lnTo>
                  <a:pt x="175846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57200" y="496894"/>
            <a:ext cx="2722361" cy="817360"/>
          </a:xfrm>
          <a:custGeom>
            <a:avLst/>
            <a:gdLst>
              <a:gd name="connsiteX0" fmla="*/ 175846 w 2605128"/>
              <a:gd name="connsiteY0" fmla="*/ 0 h 794564"/>
              <a:gd name="connsiteX1" fmla="*/ 2605128 w 2605128"/>
              <a:gd name="connsiteY1" fmla="*/ 78153 h 794564"/>
              <a:gd name="connsiteX2" fmla="*/ 2540000 w 2605128"/>
              <a:gd name="connsiteY2" fmla="*/ 794564 h 794564"/>
              <a:gd name="connsiteX3" fmla="*/ 0 w 2605128"/>
              <a:gd name="connsiteY3" fmla="*/ 703384 h 794564"/>
              <a:gd name="connsiteX4" fmla="*/ 175846 w 2605128"/>
              <a:gd name="connsiteY4" fmla="*/ 0 h 79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128" h="794564">
                <a:moveTo>
                  <a:pt x="175846" y="0"/>
                </a:moveTo>
                <a:lnTo>
                  <a:pt x="2605128" y="78153"/>
                </a:lnTo>
                <a:lnTo>
                  <a:pt x="2540000" y="794564"/>
                </a:lnTo>
                <a:lnTo>
                  <a:pt x="0" y="703384"/>
                </a:lnTo>
                <a:lnTo>
                  <a:pt x="175846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400"/>
            <a:ext cx="3157415" cy="80003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Thought experiment</a:t>
            </a:r>
            <a:br>
              <a:rPr lang="en-US" sz="2800" dirty="0"/>
            </a:br>
            <a:r>
              <a:rPr lang="en-US" sz="2800" dirty="0"/>
              <a:t>Space is finite.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48</a:t>
            </a:fld>
            <a:endParaRPr lang="en-US"/>
          </a:p>
        </p:txBody>
      </p:sp>
      <p:pic>
        <p:nvPicPr>
          <p:cNvPr id="8" name="Picture 7" descr="space not infin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4389"/>
            <a:ext cx="2141415" cy="1323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412718"/>
            <a:ext cx="2351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"/>
                <a:cs typeface="Times"/>
              </a:rPr>
              <a:t>Aristotle, </a:t>
            </a:r>
            <a:r>
              <a:rPr lang="en-US" sz="1400" i="1" dirty="0">
                <a:latin typeface="Times"/>
                <a:cs typeface="Times"/>
              </a:rPr>
              <a:t>On the Heavens</a:t>
            </a:r>
            <a:r>
              <a:rPr lang="en-US" sz="1400" dirty="0">
                <a:latin typeface="Times"/>
                <a:cs typeface="Times"/>
              </a:rPr>
              <a:t>,</a:t>
            </a:r>
          </a:p>
          <a:p>
            <a:r>
              <a:rPr lang="en-US" sz="1400" dirty="0" err="1">
                <a:latin typeface="Times"/>
                <a:cs typeface="Times"/>
              </a:rPr>
              <a:t>Bk</a:t>
            </a:r>
            <a:r>
              <a:rPr lang="en-US" sz="1400" dirty="0">
                <a:latin typeface="Times"/>
                <a:cs typeface="Times"/>
              </a:rPr>
              <a:t> 1, Ch. 5, 272</a:t>
            </a:r>
            <a:r>
              <a:rPr lang="en-US" sz="1400" baseline="30000" dirty="0">
                <a:latin typeface="Times"/>
                <a:cs typeface="Times"/>
              </a:rPr>
              <a:t>a</a:t>
            </a:r>
            <a:r>
              <a:rPr lang="en-US" sz="1400" dirty="0">
                <a:latin typeface="Times"/>
                <a:cs typeface="Times"/>
              </a:rPr>
              <a:t>8-21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149412"/>
            <a:ext cx="3178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In an infinite, rotating universe, when does the infinite radius ACE first contact BB?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572000" y="351400"/>
            <a:ext cx="3157415" cy="4499605"/>
            <a:chOff x="4572000" y="351400"/>
            <a:chExt cx="3157415" cy="4499605"/>
          </a:xfrm>
        </p:grpSpPr>
        <p:sp>
          <p:nvSpPr>
            <p:cNvPr id="14" name="Freeform 13"/>
            <p:cNvSpPr/>
            <p:nvPr/>
          </p:nvSpPr>
          <p:spPr>
            <a:xfrm rot="21246272">
              <a:off x="4681341" y="3406683"/>
              <a:ext cx="2740243" cy="1444322"/>
            </a:xfrm>
            <a:custGeom>
              <a:avLst/>
              <a:gdLst>
                <a:gd name="connsiteX0" fmla="*/ 175846 w 2605128"/>
                <a:gd name="connsiteY0" fmla="*/ 0 h 794564"/>
                <a:gd name="connsiteX1" fmla="*/ 2605128 w 2605128"/>
                <a:gd name="connsiteY1" fmla="*/ 78153 h 794564"/>
                <a:gd name="connsiteX2" fmla="*/ 2540000 w 2605128"/>
                <a:gd name="connsiteY2" fmla="*/ 794564 h 794564"/>
                <a:gd name="connsiteX3" fmla="*/ 0 w 2605128"/>
                <a:gd name="connsiteY3" fmla="*/ 703384 h 794564"/>
                <a:gd name="connsiteX4" fmla="*/ 175846 w 2605128"/>
                <a:gd name="connsiteY4" fmla="*/ 0 h 79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5128" h="794564">
                  <a:moveTo>
                    <a:pt x="175846" y="0"/>
                  </a:moveTo>
                  <a:lnTo>
                    <a:pt x="2605128" y="78153"/>
                  </a:lnTo>
                  <a:lnTo>
                    <a:pt x="2540000" y="794564"/>
                  </a:lnTo>
                  <a:lnTo>
                    <a:pt x="0" y="703384"/>
                  </a:lnTo>
                  <a:lnTo>
                    <a:pt x="17584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flipH="1">
              <a:off x="4656665" y="351400"/>
              <a:ext cx="3072749" cy="817360"/>
            </a:xfrm>
            <a:custGeom>
              <a:avLst/>
              <a:gdLst>
                <a:gd name="connsiteX0" fmla="*/ 175846 w 2605128"/>
                <a:gd name="connsiteY0" fmla="*/ 0 h 794564"/>
                <a:gd name="connsiteX1" fmla="*/ 2605128 w 2605128"/>
                <a:gd name="connsiteY1" fmla="*/ 78153 h 794564"/>
                <a:gd name="connsiteX2" fmla="*/ 2540000 w 2605128"/>
                <a:gd name="connsiteY2" fmla="*/ 794564 h 794564"/>
                <a:gd name="connsiteX3" fmla="*/ 0 w 2605128"/>
                <a:gd name="connsiteY3" fmla="*/ 703384 h 794564"/>
                <a:gd name="connsiteX4" fmla="*/ 175846 w 2605128"/>
                <a:gd name="connsiteY4" fmla="*/ 0 h 79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5128" h="794564">
                  <a:moveTo>
                    <a:pt x="175846" y="0"/>
                  </a:moveTo>
                  <a:lnTo>
                    <a:pt x="2605128" y="78153"/>
                  </a:lnTo>
                  <a:lnTo>
                    <a:pt x="2540000" y="794564"/>
                  </a:lnTo>
                  <a:lnTo>
                    <a:pt x="0" y="703384"/>
                  </a:lnTo>
                  <a:lnTo>
                    <a:pt x="17584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4572000" y="351400"/>
              <a:ext cx="3157415" cy="800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2500"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"/>
                  <a:ea typeface="+mj-ea"/>
                  <a:cs typeface="+mj-cs"/>
                </a:defRPr>
              </a:lvl1pPr>
            </a:lstStyle>
            <a:p>
              <a:r>
                <a:rPr lang="en-US" sz="2800" dirty="0"/>
                <a:t>Anti Thought experiment</a:t>
              </a:r>
              <a:br>
                <a:rPr lang="en-US" sz="2800" dirty="0"/>
              </a:br>
              <a:r>
                <a:rPr lang="en-US" sz="2800" dirty="0"/>
                <a:t>Space is infinite.</a:t>
              </a:r>
              <a:endParaRPr lang="en-US" dirty="0"/>
            </a:p>
          </p:txBody>
        </p:sp>
        <p:pic>
          <p:nvPicPr>
            <p:cNvPr id="7" name="Picture 6" descr="space not finit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779099"/>
              <a:ext cx="1704742" cy="125847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656666" y="3484358"/>
              <a:ext cx="2570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Times"/>
                  <a:cs typeface="Times"/>
                </a:rPr>
                <a:t>Archytas</a:t>
              </a:r>
              <a:r>
                <a:rPr lang="en-US" sz="1400" dirty="0">
                  <a:latin typeface="Times"/>
                  <a:cs typeface="Times"/>
                </a:rPr>
                <a:t>, reported by </a:t>
              </a:r>
              <a:r>
                <a:rPr lang="en-US" sz="1400" dirty="0" err="1">
                  <a:latin typeface="Times"/>
                  <a:cs typeface="Times"/>
                </a:rPr>
                <a:t>Simplicius</a:t>
              </a:r>
              <a:endParaRPr lang="en-US" sz="1400" dirty="0">
                <a:latin typeface="Times"/>
                <a:cs typeface="Time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56666" y="3955757"/>
              <a:ext cx="29372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“</a:t>
              </a:r>
              <a:r>
                <a:rPr lang="is-IS" dirty="0">
                  <a:latin typeface="Times"/>
                  <a:cs typeface="Times"/>
                </a:rPr>
                <a:t>… could I not stretch my hand or stick outside...” </a:t>
              </a:r>
              <a:endParaRPr lang="en-US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138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345179" y="384256"/>
            <a:ext cx="7268308" cy="508000"/>
          </a:xfrm>
          <a:custGeom>
            <a:avLst/>
            <a:gdLst>
              <a:gd name="connsiteX0" fmla="*/ 84667 w 7268308"/>
              <a:gd name="connsiteY0" fmla="*/ 0 h 508000"/>
              <a:gd name="connsiteX1" fmla="*/ 7216206 w 7268308"/>
              <a:gd name="connsiteY1" fmla="*/ 208410 h 508000"/>
              <a:gd name="connsiteX2" fmla="*/ 7268308 w 7268308"/>
              <a:gd name="connsiteY2" fmla="*/ 475435 h 508000"/>
              <a:gd name="connsiteX3" fmla="*/ 6955693 w 7268308"/>
              <a:gd name="connsiteY3" fmla="*/ 481948 h 508000"/>
              <a:gd name="connsiteX4" fmla="*/ 6786359 w 7268308"/>
              <a:gd name="connsiteY4" fmla="*/ 494974 h 508000"/>
              <a:gd name="connsiteX5" fmla="*/ 6291385 w 7268308"/>
              <a:gd name="connsiteY5" fmla="*/ 508000 h 508000"/>
              <a:gd name="connsiteX6" fmla="*/ 0 w 7268308"/>
              <a:gd name="connsiteY6" fmla="*/ 501487 h 508000"/>
              <a:gd name="connsiteX7" fmla="*/ 84667 w 7268308"/>
              <a:gd name="connsiteY7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8308" h="508000">
                <a:moveTo>
                  <a:pt x="84667" y="0"/>
                </a:moveTo>
                <a:lnTo>
                  <a:pt x="7216206" y="208410"/>
                </a:lnTo>
                <a:lnTo>
                  <a:pt x="7268308" y="475435"/>
                </a:lnTo>
                <a:lnTo>
                  <a:pt x="6955693" y="481948"/>
                </a:lnTo>
                <a:cubicBezTo>
                  <a:pt x="6899128" y="484241"/>
                  <a:pt x="6842927" y="492756"/>
                  <a:pt x="6786359" y="494974"/>
                </a:cubicBezTo>
                <a:cubicBezTo>
                  <a:pt x="6621437" y="501442"/>
                  <a:pt x="6291385" y="508000"/>
                  <a:pt x="6291385" y="508000"/>
                </a:cubicBezTo>
                <a:lnTo>
                  <a:pt x="0" y="501487"/>
                </a:lnTo>
                <a:lnTo>
                  <a:pt x="84667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246"/>
            <a:ext cx="8229600" cy="619010"/>
          </a:xfrm>
        </p:spPr>
        <p:txBody>
          <a:bodyPr>
            <a:normAutofit fontScale="90000"/>
          </a:bodyPr>
          <a:lstStyle/>
          <a:p>
            <a:r>
              <a:rPr lang="en-US" dirty="0"/>
              <a:t>Car in the garage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49</a:t>
            </a:fld>
            <a:endParaRPr lang="en-US"/>
          </a:p>
        </p:txBody>
      </p:sp>
      <p:pic>
        <p:nvPicPr>
          <p:cNvPr id="8" name="Picture 7" descr="contracted ca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44" y="1785712"/>
            <a:ext cx="1792224" cy="62788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611641" y="1086123"/>
            <a:ext cx="5505451" cy="1825988"/>
            <a:chOff x="2611641" y="1086123"/>
            <a:chExt cx="5505451" cy="1825988"/>
          </a:xfrm>
        </p:grpSpPr>
        <p:sp>
          <p:nvSpPr>
            <p:cNvPr id="18" name="Freeform 17"/>
            <p:cNvSpPr/>
            <p:nvPr/>
          </p:nvSpPr>
          <p:spPr>
            <a:xfrm>
              <a:off x="2611641" y="1107179"/>
              <a:ext cx="1732410" cy="348276"/>
            </a:xfrm>
            <a:custGeom>
              <a:avLst/>
              <a:gdLst>
                <a:gd name="connsiteX0" fmla="*/ 195385 w 1732410"/>
                <a:gd name="connsiteY0" fmla="*/ 0 h 312616"/>
                <a:gd name="connsiteX1" fmla="*/ 1595641 w 1732410"/>
                <a:gd name="connsiteY1" fmla="*/ 84667 h 312616"/>
                <a:gd name="connsiteX2" fmla="*/ 1732410 w 1732410"/>
                <a:gd name="connsiteY2" fmla="*/ 312616 h 312616"/>
                <a:gd name="connsiteX3" fmla="*/ 0 w 1732410"/>
                <a:gd name="connsiteY3" fmla="*/ 312616 h 312616"/>
                <a:gd name="connsiteX4" fmla="*/ 195385 w 1732410"/>
                <a:gd name="connsiteY4" fmla="*/ 0 h 31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2410" h="312616">
                  <a:moveTo>
                    <a:pt x="195385" y="0"/>
                  </a:moveTo>
                  <a:lnTo>
                    <a:pt x="1595641" y="84667"/>
                  </a:lnTo>
                  <a:lnTo>
                    <a:pt x="1732410" y="312616"/>
                  </a:lnTo>
                  <a:lnTo>
                    <a:pt x="0" y="312616"/>
                  </a:lnTo>
                  <a:lnTo>
                    <a:pt x="195385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63744" y="1086123"/>
              <a:ext cx="5453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Thought experiment. A car approaches a garage at 86%c.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3744" y="2505846"/>
              <a:ext cx="3440891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The car is contracted 50%. Car fits.</a:t>
              </a:r>
            </a:p>
          </p:txBody>
        </p:sp>
        <p:pic>
          <p:nvPicPr>
            <p:cNvPr id="10" name="Picture 9" descr="garag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9692" y="1499903"/>
              <a:ext cx="2555144" cy="974034"/>
            </a:xfrm>
            <a:prstGeom prst="rect">
              <a:avLst/>
            </a:prstGeom>
          </p:spPr>
        </p:pic>
      </p:grpSp>
      <p:pic>
        <p:nvPicPr>
          <p:cNvPr id="13" name="Picture 12" descr="garage mov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691" y="3591450"/>
            <a:ext cx="3054771" cy="97403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14512" y="3180536"/>
            <a:ext cx="6392680" cy="1879919"/>
            <a:chOff x="514512" y="3180536"/>
            <a:chExt cx="6392680" cy="1879919"/>
          </a:xfrm>
        </p:grpSpPr>
        <p:pic>
          <p:nvPicPr>
            <p:cNvPr id="14" name="Picture 13" descr="car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334" y="3873781"/>
              <a:ext cx="2554928" cy="644741"/>
            </a:xfrm>
            <a:prstGeom prst="rect">
              <a:avLst/>
            </a:prstGeom>
          </p:spPr>
        </p:pic>
        <p:sp>
          <p:nvSpPr>
            <p:cNvPr id="19" name="Freeform 18"/>
            <p:cNvSpPr/>
            <p:nvPr/>
          </p:nvSpPr>
          <p:spPr>
            <a:xfrm>
              <a:off x="514512" y="3180536"/>
              <a:ext cx="2149231" cy="410914"/>
            </a:xfrm>
            <a:custGeom>
              <a:avLst/>
              <a:gdLst>
                <a:gd name="connsiteX0" fmla="*/ 195385 w 1732410"/>
                <a:gd name="connsiteY0" fmla="*/ 0 h 312616"/>
                <a:gd name="connsiteX1" fmla="*/ 1595641 w 1732410"/>
                <a:gd name="connsiteY1" fmla="*/ 84667 h 312616"/>
                <a:gd name="connsiteX2" fmla="*/ 1732410 w 1732410"/>
                <a:gd name="connsiteY2" fmla="*/ 312616 h 312616"/>
                <a:gd name="connsiteX3" fmla="*/ 0 w 1732410"/>
                <a:gd name="connsiteY3" fmla="*/ 312616 h 312616"/>
                <a:gd name="connsiteX4" fmla="*/ 195385 w 1732410"/>
                <a:gd name="connsiteY4" fmla="*/ 0 h 31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2410" h="312616">
                  <a:moveTo>
                    <a:pt x="195385" y="0"/>
                  </a:moveTo>
                  <a:lnTo>
                    <a:pt x="1595641" y="84667"/>
                  </a:lnTo>
                  <a:lnTo>
                    <a:pt x="1732410" y="312616"/>
                  </a:lnTo>
                  <a:lnTo>
                    <a:pt x="0" y="312616"/>
                  </a:lnTo>
                  <a:lnTo>
                    <a:pt x="195385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9180" y="3182054"/>
              <a:ext cx="6308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Anti thought experiment. The garage approaches  the car at 86%c.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9180" y="4691123"/>
              <a:ext cx="4607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The garage is contracted 50%. Car does not fit.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50154" y="5419994"/>
            <a:ext cx="2533487" cy="923330"/>
            <a:chOff x="4650154" y="5419994"/>
            <a:chExt cx="2533487" cy="923330"/>
          </a:xfrm>
        </p:grpSpPr>
        <p:sp>
          <p:nvSpPr>
            <p:cNvPr id="23" name="Freeform 22"/>
            <p:cNvSpPr/>
            <p:nvPr/>
          </p:nvSpPr>
          <p:spPr>
            <a:xfrm>
              <a:off x="4826000" y="5516359"/>
              <a:ext cx="1602154" cy="735949"/>
            </a:xfrm>
            <a:custGeom>
              <a:avLst/>
              <a:gdLst>
                <a:gd name="connsiteX0" fmla="*/ 123744 w 1602154"/>
                <a:gd name="connsiteY0" fmla="*/ 0 h 735949"/>
                <a:gd name="connsiteX1" fmla="*/ 123744 w 1602154"/>
                <a:gd name="connsiteY1" fmla="*/ 0 h 735949"/>
                <a:gd name="connsiteX2" fmla="*/ 1602154 w 1602154"/>
                <a:gd name="connsiteY2" fmla="*/ 45590 h 735949"/>
                <a:gd name="connsiteX3" fmla="*/ 1576103 w 1602154"/>
                <a:gd name="connsiteY3" fmla="*/ 735949 h 735949"/>
                <a:gd name="connsiteX4" fmla="*/ 0 w 1602154"/>
                <a:gd name="connsiteY4" fmla="*/ 683846 h 735949"/>
                <a:gd name="connsiteX5" fmla="*/ 123744 w 1602154"/>
                <a:gd name="connsiteY5" fmla="*/ 0 h 73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154" h="735949">
                  <a:moveTo>
                    <a:pt x="123744" y="0"/>
                  </a:moveTo>
                  <a:lnTo>
                    <a:pt x="123744" y="0"/>
                  </a:lnTo>
                  <a:lnTo>
                    <a:pt x="1602154" y="45590"/>
                  </a:lnTo>
                  <a:lnTo>
                    <a:pt x="1576103" y="735949"/>
                  </a:lnTo>
                  <a:lnTo>
                    <a:pt x="0" y="683846"/>
                  </a:lnTo>
                  <a:lnTo>
                    <a:pt x="123744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50154" y="5419994"/>
              <a:ext cx="25334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They are the same case, viewed in two different frames of reference.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735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12014" y="111654"/>
            <a:ext cx="5505764" cy="5352602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424" y="383963"/>
            <a:ext cx="4591539" cy="4741625"/>
          </a:xfrm>
        </p:spPr>
        <p:txBody>
          <a:bodyPr>
            <a:normAutofit/>
          </a:bodyPr>
          <a:lstStyle/>
          <a:p>
            <a:pPr algn="r"/>
            <a:br>
              <a:rPr lang="en-US" sz="6700" dirty="0"/>
            </a:br>
            <a:br>
              <a:rPr lang="en-US" sz="3100" dirty="0"/>
            </a:br>
            <a:r>
              <a:rPr lang="en-US" sz="6000" dirty="0"/>
              <a:t>1. Maxwell’s Demon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823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651282" y="414541"/>
            <a:ext cx="4331026" cy="592667"/>
          </a:xfrm>
          <a:custGeom>
            <a:avLst/>
            <a:gdLst>
              <a:gd name="connsiteX0" fmla="*/ 84667 w 7268308"/>
              <a:gd name="connsiteY0" fmla="*/ 0 h 508000"/>
              <a:gd name="connsiteX1" fmla="*/ 7216206 w 7268308"/>
              <a:gd name="connsiteY1" fmla="*/ 208410 h 508000"/>
              <a:gd name="connsiteX2" fmla="*/ 7268308 w 7268308"/>
              <a:gd name="connsiteY2" fmla="*/ 475435 h 508000"/>
              <a:gd name="connsiteX3" fmla="*/ 6955693 w 7268308"/>
              <a:gd name="connsiteY3" fmla="*/ 481948 h 508000"/>
              <a:gd name="connsiteX4" fmla="*/ 6786359 w 7268308"/>
              <a:gd name="connsiteY4" fmla="*/ 494974 h 508000"/>
              <a:gd name="connsiteX5" fmla="*/ 6291385 w 7268308"/>
              <a:gd name="connsiteY5" fmla="*/ 508000 h 508000"/>
              <a:gd name="connsiteX6" fmla="*/ 0 w 7268308"/>
              <a:gd name="connsiteY6" fmla="*/ 501487 h 508000"/>
              <a:gd name="connsiteX7" fmla="*/ 84667 w 7268308"/>
              <a:gd name="connsiteY7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8308" h="508000">
                <a:moveTo>
                  <a:pt x="84667" y="0"/>
                </a:moveTo>
                <a:lnTo>
                  <a:pt x="7216206" y="208410"/>
                </a:lnTo>
                <a:lnTo>
                  <a:pt x="7268308" y="475435"/>
                </a:lnTo>
                <a:lnTo>
                  <a:pt x="6955693" y="481948"/>
                </a:lnTo>
                <a:cubicBezTo>
                  <a:pt x="6899128" y="484241"/>
                  <a:pt x="6842927" y="492756"/>
                  <a:pt x="6786359" y="494974"/>
                </a:cubicBezTo>
                <a:cubicBezTo>
                  <a:pt x="6621437" y="501442"/>
                  <a:pt x="6291385" y="508000"/>
                  <a:pt x="6291385" y="508000"/>
                </a:cubicBezTo>
                <a:lnTo>
                  <a:pt x="0" y="501487"/>
                </a:lnTo>
                <a:lnTo>
                  <a:pt x="84667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400"/>
            <a:ext cx="6544082" cy="800032"/>
          </a:xfrm>
        </p:spPr>
        <p:txBody>
          <a:bodyPr>
            <a:noAutofit/>
          </a:bodyPr>
          <a:lstStyle/>
          <a:p>
            <a:r>
              <a:rPr lang="en-US" sz="3600" dirty="0"/>
              <a:t>Variation: Rod in a slot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75041"/>
            <a:ext cx="429026" cy="3829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50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06102" y="5535897"/>
            <a:ext cx="4095404" cy="382358"/>
            <a:chOff x="306102" y="5535897"/>
            <a:chExt cx="4095404" cy="382358"/>
          </a:xfrm>
        </p:grpSpPr>
        <p:sp>
          <p:nvSpPr>
            <p:cNvPr id="10" name="Freeform 9"/>
            <p:cNvSpPr/>
            <p:nvPr/>
          </p:nvSpPr>
          <p:spPr>
            <a:xfrm>
              <a:off x="332154" y="5535897"/>
              <a:ext cx="3100102" cy="351693"/>
            </a:xfrm>
            <a:custGeom>
              <a:avLst/>
              <a:gdLst>
                <a:gd name="connsiteX0" fmla="*/ 130256 w 3100102"/>
                <a:gd name="connsiteY0" fmla="*/ 0 h 351693"/>
                <a:gd name="connsiteX1" fmla="*/ 130256 w 3100102"/>
                <a:gd name="connsiteY1" fmla="*/ 0 h 351693"/>
                <a:gd name="connsiteX2" fmla="*/ 214923 w 3100102"/>
                <a:gd name="connsiteY2" fmla="*/ 0 h 351693"/>
                <a:gd name="connsiteX3" fmla="*/ 3054513 w 3100102"/>
                <a:gd name="connsiteY3" fmla="*/ 169334 h 351693"/>
                <a:gd name="connsiteX4" fmla="*/ 3100102 w 3100102"/>
                <a:gd name="connsiteY4" fmla="*/ 338667 h 351693"/>
                <a:gd name="connsiteX5" fmla="*/ 3048000 w 3100102"/>
                <a:gd name="connsiteY5" fmla="*/ 306103 h 351693"/>
                <a:gd name="connsiteX6" fmla="*/ 0 w 3100102"/>
                <a:gd name="connsiteY6" fmla="*/ 351693 h 351693"/>
                <a:gd name="connsiteX7" fmla="*/ 130256 w 3100102"/>
                <a:gd name="connsiteY7" fmla="*/ 0 h 35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0102" h="351693">
                  <a:moveTo>
                    <a:pt x="130256" y="0"/>
                  </a:moveTo>
                  <a:lnTo>
                    <a:pt x="130256" y="0"/>
                  </a:lnTo>
                  <a:lnTo>
                    <a:pt x="214923" y="0"/>
                  </a:lnTo>
                  <a:lnTo>
                    <a:pt x="3054513" y="169334"/>
                  </a:lnTo>
                  <a:lnTo>
                    <a:pt x="3100102" y="338667"/>
                  </a:lnTo>
                  <a:lnTo>
                    <a:pt x="3048000" y="306103"/>
                  </a:lnTo>
                  <a:lnTo>
                    <a:pt x="0" y="351693"/>
                  </a:lnTo>
                  <a:lnTo>
                    <a:pt x="13025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6102" y="5548923"/>
              <a:ext cx="4095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More: Newton’s bucket </a:t>
              </a:r>
              <a:r>
                <a:rPr lang="en-US" dirty="0" err="1">
                  <a:latin typeface="Times"/>
                  <a:cs typeface="Times"/>
                </a:rPr>
                <a:t>vs</a:t>
              </a:r>
              <a:r>
                <a:rPr lang="en-US" dirty="0">
                  <a:latin typeface="Times"/>
                  <a:cs typeface="Times"/>
                </a:rPr>
                <a:t> Mach’s bucket.</a:t>
              </a:r>
            </a:p>
          </p:txBody>
        </p:sp>
      </p:grpSp>
      <p:pic>
        <p:nvPicPr>
          <p:cNvPr id="8" name="Picture 7" descr="Rod slot 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55" y="414541"/>
            <a:ext cx="1917700" cy="1346200"/>
          </a:xfrm>
          <a:prstGeom prst="rect">
            <a:avLst/>
          </a:prstGeom>
        </p:spPr>
      </p:pic>
      <p:pic>
        <p:nvPicPr>
          <p:cNvPr id="9" name="Picture 8" descr="Rod slot 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4" y="2048932"/>
            <a:ext cx="6977539" cy="267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9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9F5C-90E2-584B-A8C5-CB4D94EE6001}" type="slidenum">
              <a:rPr lang="en-US"/>
              <a:pPr/>
              <a:t>51</a:t>
            </a:fld>
            <a:endParaRPr lang="en-US"/>
          </a:p>
        </p:txBody>
      </p:sp>
      <p:sp>
        <p:nvSpPr>
          <p:cNvPr id="35854" name="Freeform 14"/>
          <p:cNvSpPr>
            <a:spLocks/>
          </p:cNvSpPr>
          <p:nvPr/>
        </p:nvSpPr>
        <p:spPr bwMode="auto">
          <a:xfrm>
            <a:off x="533399" y="2927520"/>
            <a:ext cx="7073575" cy="752336"/>
          </a:xfrm>
          <a:custGeom>
            <a:avLst/>
            <a:gdLst>
              <a:gd name="T0" fmla="*/ 0 w 4416"/>
              <a:gd name="T1" fmla="*/ 0 h 432"/>
              <a:gd name="T2" fmla="*/ 4416 w 4416"/>
              <a:gd name="T3" fmla="*/ 96 h 432"/>
              <a:gd name="T4" fmla="*/ 4368 w 4416"/>
              <a:gd name="T5" fmla="*/ 384 h 432"/>
              <a:gd name="T6" fmla="*/ 144 w 4416"/>
              <a:gd name="T7" fmla="*/ 432 h 432"/>
              <a:gd name="T8" fmla="*/ 0 w 4416"/>
              <a:gd name="T9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16" h="432">
                <a:moveTo>
                  <a:pt x="0" y="0"/>
                </a:moveTo>
                <a:lnTo>
                  <a:pt x="4416" y="96"/>
                </a:lnTo>
                <a:lnTo>
                  <a:pt x="4368" y="384"/>
                </a:lnTo>
                <a:lnTo>
                  <a:pt x="144" y="432"/>
                </a:lnTo>
                <a:lnTo>
                  <a:pt x="0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53" name="Freeform 13"/>
          <p:cNvSpPr>
            <a:spLocks/>
          </p:cNvSpPr>
          <p:nvPr/>
        </p:nvSpPr>
        <p:spPr bwMode="auto">
          <a:xfrm flipV="1">
            <a:off x="457200" y="3841920"/>
            <a:ext cx="7848600" cy="1219200"/>
          </a:xfrm>
          <a:custGeom>
            <a:avLst/>
            <a:gdLst>
              <a:gd name="T0" fmla="*/ 96 w 4368"/>
              <a:gd name="T1" fmla="*/ 144 h 624"/>
              <a:gd name="T2" fmla="*/ 4080 w 4368"/>
              <a:gd name="T3" fmla="*/ 0 h 624"/>
              <a:gd name="T4" fmla="*/ 4368 w 4368"/>
              <a:gd name="T5" fmla="*/ 624 h 624"/>
              <a:gd name="T6" fmla="*/ 0 w 4368"/>
              <a:gd name="T7" fmla="*/ 480 h 624"/>
              <a:gd name="T8" fmla="*/ 96 w 4368"/>
              <a:gd name="T9" fmla="*/ 14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624">
                <a:moveTo>
                  <a:pt x="96" y="144"/>
                </a:moveTo>
                <a:lnTo>
                  <a:pt x="4080" y="0"/>
                </a:lnTo>
                <a:lnTo>
                  <a:pt x="4368" y="624"/>
                </a:lnTo>
                <a:lnTo>
                  <a:pt x="0" y="480"/>
                </a:lnTo>
                <a:lnTo>
                  <a:pt x="96" y="144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52" name="Freeform 12"/>
          <p:cNvSpPr>
            <a:spLocks/>
          </p:cNvSpPr>
          <p:nvPr/>
        </p:nvSpPr>
        <p:spPr bwMode="auto">
          <a:xfrm>
            <a:off x="381000" y="1327320"/>
            <a:ext cx="7391400" cy="1143000"/>
          </a:xfrm>
          <a:custGeom>
            <a:avLst/>
            <a:gdLst>
              <a:gd name="T0" fmla="*/ 96 w 4368"/>
              <a:gd name="T1" fmla="*/ 144 h 624"/>
              <a:gd name="T2" fmla="*/ 4080 w 4368"/>
              <a:gd name="T3" fmla="*/ 0 h 624"/>
              <a:gd name="T4" fmla="*/ 4368 w 4368"/>
              <a:gd name="T5" fmla="*/ 624 h 624"/>
              <a:gd name="T6" fmla="*/ 0 w 4368"/>
              <a:gd name="T7" fmla="*/ 480 h 624"/>
              <a:gd name="T8" fmla="*/ 96 w 4368"/>
              <a:gd name="T9" fmla="*/ 14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624">
                <a:moveTo>
                  <a:pt x="96" y="144"/>
                </a:moveTo>
                <a:lnTo>
                  <a:pt x="4080" y="0"/>
                </a:lnTo>
                <a:lnTo>
                  <a:pt x="4368" y="624"/>
                </a:lnTo>
                <a:lnTo>
                  <a:pt x="0" y="480"/>
                </a:lnTo>
                <a:lnTo>
                  <a:pt x="96" y="144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111087" y="1529002"/>
            <a:ext cx="32459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Thought experiment</a:t>
            </a:r>
            <a:br>
              <a:rPr lang="en-US" sz="2000" dirty="0">
                <a:latin typeface="Times"/>
                <a:cs typeface="Times"/>
              </a:rPr>
            </a:br>
            <a:r>
              <a:rPr lang="en-US" sz="2000" dirty="0">
                <a:latin typeface="Times"/>
                <a:cs typeface="Times"/>
              </a:rPr>
              <a:t>anti-thought experiment pairs 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111087" y="2905434"/>
            <a:ext cx="28031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tabLst>
                <a:tab pos="287338" algn="l"/>
              </a:tabLst>
            </a:pPr>
            <a:r>
              <a:rPr lang="en-US" sz="2000" dirty="0">
                <a:latin typeface="Times"/>
                <a:cs typeface="Times"/>
              </a:rPr>
              <a:t>Thought experiments can be used reliably.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111087" y="4097577"/>
            <a:ext cx="25227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Evolution of the study of logic.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022851" y="1538425"/>
            <a:ext cx="25841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Thought experiments can err.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5022850" y="2971970"/>
            <a:ext cx="28257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They are governed by a generalized logic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029200" y="4070520"/>
            <a:ext cx="3733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The logics of thought experiments are the standard deductive and inductive logics.</a:t>
            </a: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4448737" y="1791026"/>
            <a:ext cx="381000" cy="23976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Three step to the argument 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529951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1. 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533400" y="2830583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2. </a:t>
            </a:r>
            <a:endParaRPr lang="en-US" sz="4000" dirty="0"/>
          </a:p>
        </p:txBody>
      </p:sp>
      <p:sp>
        <p:nvSpPr>
          <p:cNvPr id="19" name="Rectangle 18"/>
          <p:cNvSpPr/>
          <p:nvPr/>
        </p:nvSpPr>
        <p:spPr>
          <a:xfrm>
            <a:off x="533399" y="4033341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3. </a:t>
            </a:r>
            <a:endParaRPr lang="en-US" sz="4000" dirty="0"/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4448737" y="3171744"/>
            <a:ext cx="381000" cy="23976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4448737" y="4402337"/>
            <a:ext cx="381000" cy="23976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12368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52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44358" y="280052"/>
            <a:ext cx="5997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For more on Steps 2. and 3.:</a:t>
            </a:r>
          </a:p>
        </p:txBody>
      </p:sp>
      <p:pic>
        <p:nvPicPr>
          <p:cNvPr id="4" name="Picture 3" descr="Blackwell 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62" y="1131997"/>
            <a:ext cx="3897082" cy="5383754"/>
          </a:xfrm>
          <a:prstGeom prst="rect">
            <a:avLst/>
          </a:prstGeom>
          <a:ln w="6350"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746942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473200" y="481715"/>
            <a:ext cx="6883232" cy="6102513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42" y="1554703"/>
            <a:ext cx="6003872" cy="2911231"/>
          </a:xfrm>
        </p:spPr>
        <p:txBody>
          <a:bodyPr>
            <a:noAutofit/>
          </a:bodyPr>
          <a:lstStyle/>
          <a:p>
            <a:pPr algn="r"/>
            <a:r>
              <a:rPr lang="en-US" sz="9600" dirty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41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DF55-8873-2949-B36C-7D25DD9F11D1}" type="slidenum">
              <a:rPr lang="en-US"/>
              <a:pPr/>
              <a:t>54</a:t>
            </a:fld>
            <a:endParaRPr lang="en-US"/>
          </a:p>
        </p:txBody>
      </p:sp>
      <p:sp>
        <p:nvSpPr>
          <p:cNvPr id="18442" name="Freeform 10"/>
          <p:cNvSpPr>
            <a:spLocks/>
          </p:cNvSpPr>
          <p:nvPr/>
        </p:nvSpPr>
        <p:spPr bwMode="auto">
          <a:xfrm>
            <a:off x="533400" y="1143000"/>
            <a:ext cx="7848600" cy="1295400"/>
          </a:xfrm>
          <a:custGeom>
            <a:avLst/>
            <a:gdLst>
              <a:gd name="T0" fmla="*/ 0 w 4944"/>
              <a:gd name="T1" fmla="*/ 96 h 720"/>
              <a:gd name="T2" fmla="*/ 4944 w 4944"/>
              <a:gd name="T3" fmla="*/ 0 h 720"/>
              <a:gd name="T4" fmla="*/ 4656 w 4944"/>
              <a:gd name="T5" fmla="*/ 720 h 720"/>
              <a:gd name="T6" fmla="*/ 48 w 4944"/>
              <a:gd name="T7" fmla="*/ 480 h 720"/>
              <a:gd name="T8" fmla="*/ 0 w 4944"/>
              <a:gd name="T9" fmla="*/ 9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44" h="720">
                <a:moveTo>
                  <a:pt x="0" y="96"/>
                </a:moveTo>
                <a:lnTo>
                  <a:pt x="4944" y="0"/>
                </a:lnTo>
                <a:lnTo>
                  <a:pt x="4656" y="720"/>
                </a:lnTo>
                <a:lnTo>
                  <a:pt x="48" y="480"/>
                </a:lnTo>
                <a:lnTo>
                  <a:pt x="0" y="96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97041"/>
            <a:ext cx="7848600" cy="990600"/>
          </a:xfrm>
        </p:spPr>
        <p:txBody>
          <a:bodyPr>
            <a:noAutofit/>
          </a:bodyPr>
          <a:lstStyle/>
          <a:p>
            <a:r>
              <a:rPr lang="en-US" sz="3600" dirty="0"/>
              <a:t>How do other epistemologies explain the reliability of thought experimentation?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19125" y="1292225"/>
            <a:ext cx="80676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0" indent="-2286000"/>
            <a:r>
              <a:rPr lang="en-US" dirty="0">
                <a:latin typeface="Times"/>
                <a:cs typeface="Times"/>
              </a:rPr>
              <a:t>Platonism	By analogy to vision.</a:t>
            </a:r>
            <a:br>
              <a:rPr lang="en-US" dirty="0">
                <a:latin typeface="Times"/>
                <a:cs typeface="Times"/>
              </a:rPr>
            </a:br>
            <a:r>
              <a:rPr lang="en-US" dirty="0">
                <a:latin typeface="Times"/>
                <a:cs typeface="Times"/>
              </a:rPr>
              <a:t>The </a:t>
            </a:r>
            <a:r>
              <a:rPr lang="en-US" dirty="0" err="1">
                <a:latin typeface="Times"/>
                <a:cs typeface="Times"/>
              </a:rPr>
              <a:t>disanalogy</a:t>
            </a:r>
            <a:r>
              <a:rPr lang="en-US" dirty="0">
                <a:latin typeface="Times"/>
                <a:cs typeface="Times"/>
              </a:rPr>
              <a:t> with Platonic vision is that we have no independent way to check if we misperceive Platonically.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44525" y="2408238"/>
            <a:ext cx="8005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286000" indent="-2286000"/>
            <a:r>
              <a:rPr lang="en-US" dirty="0">
                <a:latin typeface="Times"/>
                <a:cs typeface="Times"/>
              </a:rPr>
              <a:t>Experimentalism	By analogy to ordinary experiment?</a:t>
            </a:r>
            <a:br>
              <a:rPr lang="en-US" dirty="0">
                <a:latin typeface="Times"/>
                <a:cs typeface="Times"/>
              </a:rPr>
            </a:br>
            <a:r>
              <a:rPr lang="en-US" dirty="0">
                <a:latin typeface="Times"/>
                <a:cs typeface="Times"/>
              </a:rPr>
              <a:t>Does replicating a bad thought experiment reveal its failure?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600" y="3124200"/>
            <a:ext cx="7854950" cy="838200"/>
            <a:chOff x="609600" y="3124200"/>
            <a:chExt cx="7854950" cy="838200"/>
          </a:xfrm>
        </p:grpSpPr>
        <p:sp>
          <p:nvSpPr>
            <p:cNvPr id="18443" name="Freeform 11"/>
            <p:cNvSpPr>
              <a:spLocks/>
            </p:cNvSpPr>
            <p:nvPr/>
          </p:nvSpPr>
          <p:spPr bwMode="auto">
            <a:xfrm>
              <a:off x="609600" y="3124200"/>
              <a:ext cx="7848600" cy="838200"/>
            </a:xfrm>
            <a:custGeom>
              <a:avLst/>
              <a:gdLst>
                <a:gd name="T0" fmla="*/ 48 w 4944"/>
                <a:gd name="T1" fmla="*/ 0 h 528"/>
                <a:gd name="T2" fmla="*/ 4944 w 4944"/>
                <a:gd name="T3" fmla="*/ 96 h 528"/>
                <a:gd name="T4" fmla="*/ 4800 w 4944"/>
                <a:gd name="T5" fmla="*/ 480 h 528"/>
                <a:gd name="T6" fmla="*/ 0 w 4944"/>
                <a:gd name="T7" fmla="*/ 528 h 528"/>
                <a:gd name="T8" fmla="*/ 48 w 4944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4" h="528">
                  <a:moveTo>
                    <a:pt x="48" y="0"/>
                  </a:moveTo>
                  <a:lnTo>
                    <a:pt x="4944" y="96"/>
                  </a:lnTo>
                  <a:lnTo>
                    <a:pt x="4800" y="480"/>
                  </a:lnTo>
                  <a:lnTo>
                    <a:pt x="0" y="52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657225" y="3263900"/>
              <a:ext cx="7807325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2286000" indent="-2286000"/>
              <a:r>
                <a:rPr lang="en-US" dirty="0">
                  <a:latin typeface="Times"/>
                  <a:cs typeface="Times"/>
                </a:rPr>
                <a:t>Constructivism	Reconfiguration arrived at by "constructive participation.</a:t>
              </a:r>
              <a:r>
                <a:rPr lang="ja-JP" altLang="en-US" dirty="0">
                  <a:latin typeface="Times"/>
                  <a:cs typeface="Times"/>
                </a:rPr>
                <a:t>”</a:t>
              </a:r>
              <a:br>
                <a:rPr lang="en-US" dirty="0">
                  <a:latin typeface="Times"/>
                  <a:cs typeface="Times"/>
                </a:rPr>
              </a:br>
              <a:r>
                <a:rPr lang="en-US" dirty="0">
                  <a:latin typeface="Times"/>
                  <a:cs typeface="Times"/>
                </a:rPr>
                <a:t>How do we know when we participate erroneously?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3400" y="5257800"/>
            <a:ext cx="8321675" cy="914400"/>
            <a:chOff x="533400" y="5257800"/>
            <a:chExt cx="8321675" cy="914400"/>
          </a:xfrm>
        </p:grpSpPr>
        <p:sp>
          <p:nvSpPr>
            <p:cNvPr id="18444" name="Freeform 12"/>
            <p:cNvSpPr>
              <a:spLocks/>
            </p:cNvSpPr>
            <p:nvPr/>
          </p:nvSpPr>
          <p:spPr bwMode="auto">
            <a:xfrm>
              <a:off x="533400" y="5257800"/>
              <a:ext cx="7696200" cy="914400"/>
            </a:xfrm>
            <a:custGeom>
              <a:avLst/>
              <a:gdLst>
                <a:gd name="T0" fmla="*/ 96 w 4848"/>
                <a:gd name="T1" fmla="*/ 48 h 576"/>
                <a:gd name="T2" fmla="*/ 4704 w 4848"/>
                <a:gd name="T3" fmla="*/ 0 h 576"/>
                <a:gd name="T4" fmla="*/ 4848 w 4848"/>
                <a:gd name="T5" fmla="*/ 576 h 576"/>
                <a:gd name="T6" fmla="*/ 0 w 4848"/>
                <a:gd name="T7" fmla="*/ 432 h 576"/>
                <a:gd name="T8" fmla="*/ 96 w 4848"/>
                <a:gd name="T9" fmla="*/ 4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8" h="576">
                  <a:moveTo>
                    <a:pt x="96" y="48"/>
                  </a:moveTo>
                  <a:lnTo>
                    <a:pt x="4704" y="0"/>
                  </a:lnTo>
                  <a:lnTo>
                    <a:pt x="4848" y="576"/>
                  </a:lnTo>
                  <a:lnTo>
                    <a:pt x="0" y="432"/>
                  </a:lnTo>
                  <a:lnTo>
                    <a:pt x="96" y="48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609600" y="5378450"/>
              <a:ext cx="8245475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2286000" indent="-2286000"/>
              <a:r>
                <a:rPr lang="en-US">
                  <a:latin typeface="Times"/>
                  <a:cs typeface="Times"/>
                </a:rPr>
                <a:t>Mental Models	Mental models do supply a generalized logic that can designate flawed manipulations as erroneous.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4254500"/>
            <a:ext cx="7239000" cy="927100"/>
            <a:chOff x="609600" y="4254500"/>
            <a:chExt cx="7239000" cy="927100"/>
          </a:xfrm>
        </p:grpSpPr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609600" y="4254500"/>
              <a:ext cx="2057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Visualization and simulation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2895600" y="4265613"/>
              <a:ext cx="4953000" cy="915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How do we distinguish reliable visualizations from fantasies of the imagination?</a:t>
              </a:r>
            </a:p>
            <a:p>
              <a:endParaRPr lang="en-US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177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5307"/>
            <a:ext cx="429026" cy="382959"/>
          </a:xfrm>
        </p:spPr>
        <p:txBody>
          <a:bodyPr/>
          <a:lstStyle/>
          <a:p>
            <a:endParaRPr lang="en-US">
              <a:solidFill>
                <a:srgbClr val="B4C8FF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08453"/>
            <a:ext cx="2133600" cy="365125"/>
          </a:xfrm>
        </p:spPr>
        <p:txBody>
          <a:bodyPr/>
          <a:lstStyle/>
          <a:p>
            <a:fld id="{6CC653D9-4D3C-1848-BA19-27FA3B040AC9}" type="slidenum">
              <a:rPr lang="en-US" smtClean="0">
                <a:solidFill>
                  <a:srgbClr val="B4C8FF"/>
                </a:solidFill>
                <a:latin typeface="Copperplate Gothic Bold"/>
                <a:cs typeface="Copperplate Gothic Bold"/>
              </a:rPr>
              <a:t>55</a:t>
            </a:fld>
            <a:endParaRPr lang="en-US">
              <a:solidFill>
                <a:srgbClr val="B4C8FF"/>
              </a:solidFill>
              <a:latin typeface="Copperplate Gothic Bold"/>
              <a:cs typeface="Copperplate Gothic Bold"/>
            </a:endParaRPr>
          </a:p>
        </p:txBody>
      </p:sp>
      <p:pic>
        <p:nvPicPr>
          <p:cNvPr id="5" name="Picture 4" descr="think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177" y="95348"/>
            <a:ext cx="4653541" cy="52809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459" y="5307657"/>
            <a:ext cx="5365261" cy="800032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5F88FF"/>
                </a:solidFill>
                <a:latin typeface="Copperplate Gothic Bold"/>
                <a:cs typeface="Copperplate Gothic Bold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743300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416821" y="234462"/>
            <a:ext cx="7802358" cy="1094153"/>
          </a:xfrm>
          <a:custGeom>
            <a:avLst/>
            <a:gdLst>
              <a:gd name="connsiteX0" fmla="*/ 97692 w 7802358"/>
              <a:gd name="connsiteY0" fmla="*/ 0 h 1094153"/>
              <a:gd name="connsiteX1" fmla="*/ 97692 w 7802358"/>
              <a:gd name="connsiteY1" fmla="*/ 0 h 1094153"/>
              <a:gd name="connsiteX2" fmla="*/ 7802358 w 7802358"/>
              <a:gd name="connsiteY2" fmla="*/ 136769 h 1094153"/>
              <a:gd name="connsiteX3" fmla="*/ 7743743 w 7802358"/>
              <a:gd name="connsiteY3" fmla="*/ 1094153 h 1094153"/>
              <a:gd name="connsiteX4" fmla="*/ 0 w 7802358"/>
              <a:gd name="connsiteY4" fmla="*/ 957384 h 1094153"/>
              <a:gd name="connsiteX5" fmla="*/ 97692 w 7802358"/>
              <a:gd name="connsiteY5" fmla="*/ 0 h 109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2358" h="1094153">
                <a:moveTo>
                  <a:pt x="97692" y="0"/>
                </a:moveTo>
                <a:lnTo>
                  <a:pt x="97692" y="0"/>
                </a:lnTo>
                <a:lnTo>
                  <a:pt x="7802358" y="136769"/>
                </a:lnTo>
                <a:lnTo>
                  <a:pt x="7743743" y="1094153"/>
                </a:lnTo>
                <a:lnTo>
                  <a:pt x="0" y="957384"/>
                </a:lnTo>
                <a:lnTo>
                  <a:pt x="976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87" y="351108"/>
            <a:ext cx="7890934" cy="80003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Thermodynamics </a:t>
            </a:r>
            <a:r>
              <a:rPr lang="en-US" sz="3600" dirty="0"/>
              <a:t>versus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molecular kinetic theory.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7077" y="21231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"/>
              <a:cs typeface="Times"/>
            </a:endParaRPr>
          </a:p>
        </p:txBody>
      </p:sp>
      <p:pic>
        <p:nvPicPr>
          <p:cNvPr id="8" name="Picture 7" descr="Melt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8" y="1541503"/>
            <a:ext cx="202247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rrow curved to lef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48" y="1939823"/>
            <a:ext cx="64135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88564" y="1946336"/>
            <a:ext cx="16412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Heat ALWAYS passes from hot to cold only.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731847" y="3764275"/>
            <a:ext cx="3359496" cy="2454979"/>
            <a:chOff x="4142154" y="3497249"/>
            <a:chExt cx="3359496" cy="2454979"/>
          </a:xfrm>
        </p:grpSpPr>
        <p:pic>
          <p:nvPicPr>
            <p:cNvPr id="7" name="Picture 6" descr="Balloon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051" y="3497249"/>
              <a:ext cx="1633599" cy="2454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142154" y="3933744"/>
              <a:ext cx="15956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Times"/>
                  <a:cs typeface="Times"/>
                </a:rPr>
                <a:t>Unconfined gases ALWAYS expand.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8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416821" y="234462"/>
            <a:ext cx="7802358" cy="1094153"/>
          </a:xfrm>
          <a:custGeom>
            <a:avLst/>
            <a:gdLst>
              <a:gd name="connsiteX0" fmla="*/ 97692 w 7802358"/>
              <a:gd name="connsiteY0" fmla="*/ 0 h 1094153"/>
              <a:gd name="connsiteX1" fmla="*/ 97692 w 7802358"/>
              <a:gd name="connsiteY1" fmla="*/ 0 h 1094153"/>
              <a:gd name="connsiteX2" fmla="*/ 7802358 w 7802358"/>
              <a:gd name="connsiteY2" fmla="*/ 136769 h 1094153"/>
              <a:gd name="connsiteX3" fmla="*/ 7743743 w 7802358"/>
              <a:gd name="connsiteY3" fmla="*/ 1094153 h 1094153"/>
              <a:gd name="connsiteX4" fmla="*/ 0 w 7802358"/>
              <a:gd name="connsiteY4" fmla="*/ 957384 h 1094153"/>
              <a:gd name="connsiteX5" fmla="*/ 97692 w 7802358"/>
              <a:gd name="connsiteY5" fmla="*/ 0 h 109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2358" h="1094153">
                <a:moveTo>
                  <a:pt x="97692" y="0"/>
                </a:moveTo>
                <a:lnTo>
                  <a:pt x="97692" y="0"/>
                </a:lnTo>
                <a:lnTo>
                  <a:pt x="7802358" y="136769"/>
                </a:lnTo>
                <a:lnTo>
                  <a:pt x="7743743" y="1094153"/>
                </a:lnTo>
                <a:lnTo>
                  <a:pt x="0" y="957384"/>
                </a:lnTo>
                <a:lnTo>
                  <a:pt x="976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87" y="351108"/>
            <a:ext cx="7890934" cy="80003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Thermodynamics</a:t>
            </a:r>
            <a:r>
              <a:rPr lang="en-US" dirty="0"/>
              <a:t> </a:t>
            </a:r>
            <a:r>
              <a:rPr lang="en-US" sz="3600" dirty="0"/>
              <a:t>versus</a:t>
            </a:r>
            <a:r>
              <a:rPr lang="en-US" dirty="0"/>
              <a:t> the molecular kinetic theory.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7077" y="21231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"/>
              <a:cs typeface="Times"/>
            </a:endParaRPr>
          </a:p>
        </p:txBody>
      </p:sp>
      <p:pic>
        <p:nvPicPr>
          <p:cNvPr id="16" name="Picture 15" descr="bouncing_bal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54" y="1914661"/>
            <a:ext cx="123666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7077" y="3367129"/>
            <a:ext cx="2988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The microscopic physics of molecular gases is not directed in time.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631895" y="2492511"/>
            <a:ext cx="3274669" cy="1686319"/>
            <a:chOff x="4631895" y="2492511"/>
            <a:chExt cx="3274669" cy="1686319"/>
          </a:xfrm>
        </p:grpSpPr>
        <p:pic>
          <p:nvPicPr>
            <p:cNvPr id="15" name="Picture 14" descr="Ideal gas fluctuation an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862" y="3293005"/>
              <a:ext cx="2743200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631895" y="2492511"/>
              <a:ext cx="32746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A molecular gas can spontaneously recompress.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82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1937"/>
          </a:xfrm>
        </p:spPr>
        <p:txBody>
          <a:bodyPr>
            <a:normAutofit fontScale="90000"/>
          </a:bodyPr>
          <a:lstStyle/>
          <a:p>
            <a:pPr algn="l"/>
            <a:r>
              <a:rPr lang="en-US" sz="1800" i="1">
                <a:latin typeface="Times" charset="0"/>
                <a:ea typeface="ＭＳ Ｐゴシック" charset="0"/>
              </a:rPr>
              <a:t>Theory of Heat</a:t>
            </a:r>
            <a:r>
              <a:rPr lang="en-US" sz="1800">
                <a:latin typeface="Times" charset="0"/>
                <a:ea typeface="ＭＳ Ｐゴシック" charset="0"/>
              </a:rPr>
              <a:t>,</a:t>
            </a:r>
            <a:br>
              <a:rPr lang="en-US" sz="1800">
                <a:latin typeface="Times" charset="0"/>
                <a:ea typeface="ＭＳ Ｐゴシック" charset="0"/>
              </a:rPr>
            </a:br>
            <a:r>
              <a:rPr lang="en-US" sz="1800">
                <a:latin typeface="Times" charset="0"/>
                <a:ea typeface="ＭＳ Ｐゴシック" charset="0"/>
              </a:rPr>
              <a:t>1871, first ed.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2EB58D-7DC2-0E4D-A75D-9B70EBEAD14A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509588" y="855663"/>
            <a:ext cx="16271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Also</a:t>
            </a:r>
          </a:p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Letter to Tait, 1867;</a:t>
            </a:r>
          </a:p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Rayleigh 1871</a:t>
            </a:r>
          </a:p>
          <a:p>
            <a:pPr eaLnBrk="1" hangingPunct="1"/>
            <a:endParaRPr lang="en-US" sz="1400">
              <a:latin typeface="Times" charset="0"/>
              <a:cs typeface="Times" charset="0"/>
            </a:endParaRPr>
          </a:p>
        </p:txBody>
      </p:sp>
      <p:pic>
        <p:nvPicPr>
          <p:cNvPr id="19462" name="Picture 6" descr="theory_heat_cover_p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0"/>
            <a:ext cx="405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107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i="1">
                <a:latin typeface="Times" charset="0"/>
                <a:ea typeface="ＭＳ Ｐゴシック" charset="0"/>
              </a:rPr>
              <a:t>Theory of Heat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A7A81C-FA9C-5942-8D76-780F22788A5B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5980113" y="6432550"/>
            <a:ext cx="20351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imes" charset="0"/>
                <a:cs typeface="Times" charset="0"/>
              </a:rPr>
              <a:t>Better scan from 1872, 2</a:t>
            </a:r>
            <a:r>
              <a:rPr lang="en-US" sz="1200" baseline="30000">
                <a:latin typeface="Times" charset="0"/>
                <a:cs typeface="Times" charset="0"/>
              </a:rPr>
              <a:t>nd</a:t>
            </a:r>
            <a:r>
              <a:rPr lang="en-US" sz="1200">
                <a:latin typeface="Times" charset="0"/>
                <a:cs typeface="Times" charset="0"/>
              </a:rPr>
              <a:t> ed.</a:t>
            </a:r>
          </a:p>
        </p:txBody>
      </p:sp>
      <p:pic>
        <p:nvPicPr>
          <p:cNvPr id="20486" name="Picture 5" descr="Screen shot 2013-12-29 at 10.56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44463"/>
            <a:ext cx="8107363" cy="615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926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2543</Words>
  <Application>Microsoft Macintosh PowerPoint</Application>
  <PresentationFormat>On-screen Show (4:3)</PresentationFormat>
  <Paragraphs>377</Paragraphs>
  <Slides>55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Calibri</vt:lpstr>
      <vt:lpstr>Copperplate Gothic Bold</vt:lpstr>
      <vt:lpstr>Symbol</vt:lpstr>
      <vt:lpstr>Times</vt:lpstr>
      <vt:lpstr>Times New Roman</vt:lpstr>
      <vt:lpstr>Office Theme</vt:lpstr>
      <vt:lpstr>Thought Experiments in Science John D. Norton Department of history and Philosophy of Science University of Pittsburgh  </vt:lpstr>
      <vt:lpstr>PowerPoint Presentation</vt:lpstr>
      <vt:lpstr>Please Think About this Problem</vt:lpstr>
      <vt:lpstr>Three Thought Experiments  1. Maxwell’s Demon 2. The Rotating Disk 3. The Dome</vt:lpstr>
      <vt:lpstr>  1. Maxwell’s Demon </vt:lpstr>
      <vt:lpstr>Thermodynamics versus the molecular kinetic theory.</vt:lpstr>
      <vt:lpstr>Thermodynamics versus the molecular kinetic theory.</vt:lpstr>
      <vt:lpstr>Theory of Heat, 1871, first ed.</vt:lpstr>
      <vt:lpstr>Theory of Heat</vt:lpstr>
      <vt:lpstr>Maxwell’s Proposal</vt:lpstr>
      <vt:lpstr>Maxwell’s Moral: The Demon Wins</vt:lpstr>
      <vt:lpstr>  2. The Rotating Disk </vt:lpstr>
      <vt:lpstr>Einstein’s Discovery of Relativity Theory</vt:lpstr>
      <vt:lpstr> Rotating Disk 1912</vt:lpstr>
      <vt:lpstr>3. The Dome An Indeterminstic Newtonian System</vt:lpstr>
      <vt:lpstr>The Arrangement</vt:lpstr>
      <vt:lpstr>Possible motions: None</vt:lpstr>
      <vt:lpstr>Possible motions: Spontaneous Acceleration</vt:lpstr>
      <vt:lpstr>The computation again</vt:lpstr>
      <vt:lpstr>The Dome without Calculus</vt:lpstr>
      <vt:lpstr>The Dome without Calculus</vt:lpstr>
      <vt:lpstr>The Dome without Calculus</vt:lpstr>
      <vt:lpstr>How do these thought experiments inform us?</vt:lpstr>
      <vt:lpstr>Epistemologies of Thought Experiments</vt:lpstr>
      <vt:lpstr>The Argument View</vt:lpstr>
      <vt:lpstr>Two Versions</vt:lpstr>
      <vt:lpstr>An Illustration</vt:lpstr>
      <vt:lpstr>Einstein’s Rotating Disk  Thought Experiment Reconstructed</vt:lpstr>
      <vt:lpstr>For the reconstruction thesis 1. No magic epistemology 2. No counterexamples</vt:lpstr>
      <vt:lpstr>1.</vt:lpstr>
      <vt:lpstr>Results of a good thought experiment come from somewhere…</vt:lpstr>
      <vt:lpstr>Results of a good thought experiment come from somewhere…</vt:lpstr>
      <vt:lpstr>Results of a good thought experiment come from somewhere…</vt:lpstr>
      <vt:lpstr>How ordinary reconfiguring works.</vt:lpstr>
      <vt:lpstr>2.</vt:lpstr>
      <vt:lpstr>No counterexamples in 30 years of efforts to find them.</vt:lpstr>
      <vt:lpstr>For the execution thesis 1. Reading the narrative 2. Suspicious powers</vt:lpstr>
      <vt:lpstr>1. The narrative</vt:lpstr>
      <vt:lpstr>PowerPoint Presentation</vt:lpstr>
      <vt:lpstr>2. Suspicious powers</vt:lpstr>
      <vt:lpstr> </vt:lpstr>
      <vt:lpstr>The Reliablity Challenge</vt:lpstr>
      <vt:lpstr>Thought experiments can err.</vt:lpstr>
      <vt:lpstr>Thought Experiment – Anti Thought Experiment Pairs</vt:lpstr>
      <vt:lpstr>Einstein’s rotating disk (three versions)</vt:lpstr>
      <vt:lpstr>The Helicopter: the Thought Experiment</vt:lpstr>
      <vt:lpstr>The Helicopter: the Anti-Thought Experiment</vt:lpstr>
      <vt:lpstr>Thought experiment Space is finite.</vt:lpstr>
      <vt:lpstr>Car in the garage</vt:lpstr>
      <vt:lpstr>Variation: Rod in a slot</vt:lpstr>
      <vt:lpstr>Three step to the argument view</vt:lpstr>
      <vt:lpstr>PowerPoint Presentation</vt:lpstr>
      <vt:lpstr>Conclusion</vt:lpstr>
      <vt:lpstr>How do other epistemologies explain the reliability of thought experimentation?</vt:lpstr>
      <vt:lpstr>THE END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Thought Experiments in Science John D. Norton Department of history and Philosophy of Science University of Pittsburgh  </dc:title>
  <dc:creator>John Norton</dc:creator>
  <cp:lastModifiedBy>Norton, John D</cp:lastModifiedBy>
  <cp:revision>56</cp:revision>
  <dcterms:created xsi:type="dcterms:W3CDTF">2017-06-12T16:23:36Z</dcterms:created>
  <dcterms:modified xsi:type="dcterms:W3CDTF">2020-05-20T20:58:39Z</dcterms:modified>
</cp:coreProperties>
</file>