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4" r:id="rId3"/>
    <p:sldId id="257" r:id="rId4"/>
    <p:sldId id="258" r:id="rId5"/>
    <p:sldId id="263" r:id="rId6"/>
    <p:sldId id="265" r:id="rId7"/>
    <p:sldId id="266" r:id="rId8"/>
    <p:sldId id="259" r:id="rId9"/>
    <p:sldId id="260" r:id="rId10"/>
    <p:sldId id="261" r:id="rId11"/>
    <p:sldId id="262" r:id="rId12"/>
    <p:sldId id="276" r:id="rId13"/>
    <p:sldId id="278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0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86" r:id="rId34"/>
    <p:sldId id="291" r:id="rId35"/>
    <p:sldId id="292" r:id="rId36"/>
    <p:sldId id="293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8FF"/>
    <a:srgbClr val="B4C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55" autoAdjust="0"/>
  </p:normalViewPr>
  <p:slideViewPr>
    <p:cSldViewPr snapToGrid="0" snapToObjects="1">
      <p:cViewPr varScale="1">
        <p:scale>
          <a:sx n="195" d="100"/>
          <a:sy n="195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28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31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22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26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6/12/17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2014" y="111654"/>
            <a:ext cx="5505764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Thought </a:t>
            </a:r>
            <a:r>
              <a:rPr lang="en-US" sz="6000" dirty="0" smtClean="0"/>
              <a:t>Experiments</a:t>
            </a:r>
            <a:br>
              <a:rPr lang="en-US" sz="6000" dirty="0" smtClean="0"/>
            </a:br>
            <a:r>
              <a:rPr lang="en-US" sz="6000" dirty="0" smtClean="0"/>
              <a:t>in </a:t>
            </a:r>
            <a:r>
              <a:rPr lang="en-US" sz="6000" dirty="0" smtClean="0"/>
              <a:t>Science</a:t>
            </a:r>
            <a:br>
              <a:rPr lang="en-US" sz="6000" dirty="0" smtClean="0"/>
            </a:br>
            <a:r>
              <a:rPr lang="en-US" sz="1800" dirty="0" smtClean="0"/>
              <a:t>John D. Norton</a:t>
            </a:r>
            <a:br>
              <a:rPr lang="en-US" sz="1800" dirty="0" smtClean="0"/>
            </a:br>
            <a:r>
              <a:rPr lang="en-US" sz="1800" dirty="0" smtClean="0"/>
              <a:t>Department of history</a:t>
            </a:r>
            <a:br>
              <a:rPr lang="en-US" sz="1800" dirty="0" smtClean="0"/>
            </a:br>
            <a:r>
              <a:rPr lang="en-US" sz="1800" dirty="0" smtClean="0"/>
              <a:t>and Philosophy of Science</a:t>
            </a:r>
            <a:br>
              <a:rPr lang="en-US" sz="1800" dirty="0" smtClean="0"/>
            </a:br>
            <a:r>
              <a:rPr lang="en-US" sz="1800" dirty="0" smtClean="0"/>
              <a:t>University of Pittsburgh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138" y="4040479"/>
            <a:ext cx="3509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3253A2"/>
                </a:solidFill>
              </a:rPr>
              <a:t>Pittsburgh Summer Program 1 </a:t>
            </a:r>
            <a:r>
              <a:rPr lang="en-US" b="1" dirty="0" smtClean="0">
                <a:solidFill>
                  <a:srgbClr val="3253A2"/>
                </a:solidFill>
              </a:rPr>
              <a:t> </a:t>
            </a:r>
            <a:r>
              <a:rPr lang="en-US" b="1" dirty="0">
                <a:solidFill>
                  <a:srgbClr val="3253A2"/>
                </a:solidFill>
              </a:rPr>
              <a:t>Center for Philosophy of </a:t>
            </a:r>
            <a:r>
              <a:rPr lang="en-US" b="1" dirty="0" smtClean="0">
                <a:solidFill>
                  <a:srgbClr val="3253A2"/>
                </a:solidFill>
              </a:rPr>
              <a:t>Science University </a:t>
            </a:r>
            <a:r>
              <a:rPr lang="en-US" b="1" dirty="0">
                <a:solidFill>
                  <a:srgbClr val="3253A2"/>
                </a:solidFill>
              </a:rPr>
              <a:t>of </a:t>
            </a:r>
            <a:r>
              <a:rPr lang="en-US" b="1" dirty="0" smtClean="0">
                <a:solidFill>
                  <a:srgbClr val="3253A2"/>
                </a:solidFill>
              </a:rPr>
              <a:t>Pittsburgh</a:t>
            </a:r>
          </a:p>
          <a:p>
            <a:pPr algn="r"/>
            <a:r>
              <a:rPr lang="en-US" b="1" dirty="0">
                <a:solidFill>
                  <a:srgbClr val="3253A2"/>
                </a:solidFill>
              </a:rPr>
              <a:t>Wednesday, July </a:t>
            </a:r>
            <a:r>
              <a:rPr lang="en-US" b="1" dirty="0" smtClean="0">
                <a:solidFill>
                  <a:srgbClr val="3253A2"/>
                </a:solidFill>
              </a:rPr>
              <a:t>12</a:t>
            </a:r>
            <a:r>
              <a:rPr lang="en-US" b="1" baseline="30000" dirty="0" smtClean="0">
                <a:solidFill>
                  <a:srgbClr val="3253A2"/>
                </a:solidFill>
              </a:rPr>
              <a:t>th</a:t>
            </a:r>
            <a:r>
              <a:rPr lang="en-US" b="1" dirty="0" smtClean="0">
                <a:solidFill>
                  <a:srgbClr val="3253A2"/>
                </a:solidFill>
              </a:rPr>
              <a:t>, 2017 </a:t>
            </a:r>
            <a:endParaRPr lang="en-US" dirty="0">
              <a:solidFill>
                <a:srgbClr val="3253A2"/>
              </a:solidFill>
            </a:endParaRPr>
          </a:p>
        </p:txBody>
      </p:sp>
      <p:pic>
        <p:nvPicPr>
          <p:cNvPr id="5" name="Picture 4" descr="ps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25" y="5284145"/>
            <a:ext cx="2560983" cy="12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 smtClean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 smtClean="0">
                <a:latin typeface="Times" charset="0"/>
                <a:ea typeface="ＭＳ Ｐゴシック" charset="0"/>
              </a:rPr>
              <a:t>’</a:t>
            </a:r>
            <a:r>
              <a:rPr lang="en-US" dirty="0" smtClean="0">
                <a:latin typeface="Times" charset="0"/>
                <a:ea typeface="ＭＳ Ｐゴシック" charset="0"/>
              </a:rPr>
              <a:t>s </a:t>
            </a:r>
            <a:r>
              <a:rPr lang="en-US" dirty="0">
                <a:latin typeface="Times" charset="0"/>
                <a:ea typeface="ＭＳ Ｐゴシック" charset="0"/>
              </a:rPr>
              <a:t>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 smtClean="0">
                <a:latin typeface="Times" charset="0"/>
                <a:ea typeface="ＭＳ Ｐゴシック" charset="0"/>
              </a:rPr>
              <a:t>’</a:t>
            </a:r>
            <a:r>
              <a:rPr lang="en-US" sz="3200" dirty="0" smtClean="0">
                <a:latin typeface="Times" charset="0"/>
                <a:ea typeface="ＭＳ Ｐゴシック" charset="0"/>
              </a:rPr>
              <a:t>s </a:t>
            </a:r>
            <a:r>
              <a:rPr lang="en-US" sz="3200" dirty="0">
                <a:latin typeface="Times" charset="0"/>
                <a:ea typeface="ＭＳ Ｐゴシック" charset="0"/>
              </a:rPr>
              <a:t>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6000" dirty="0" smtClean="0"/>
              <a:t>2. The Rotating Disk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Einstein’s </a:t>
            </a:r>
            <a:r>
              <a:rPr lang="en-US" sz="3600" dirty="0" smtClean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1905</a:t>
            </a:r>
          </a:p>
          <a:p>
            <a:r>
              <a:rPr lang="en-US" dirty="0" smtClean="0">
                <a:latin typeface="Times"/>
                <a:cs typeface="Times"/>
              </a:rPr>
              <a:t>Apply the principle of relativity to </a:t>
            </a:r>
            <a:r>
              <a:rPr lang="en-US" sz="2400" i="1" dirty="0" smtClean="0">
                <a:latin typeface="Times"/>
                <a:cs typeface="Times"/>
              </a:rPr>
              <a:t>inertial</a:t>
            </a:r>
            <a:r>
              <a:rPr lang="en-US" sz="2400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 smtClean="0">
                  <a:latin typeface="Times"/>
                  <a:cs typeface="Times"/>
                </a:rPr>
                <a:t>accelerated</a:t>
              </a:r>
              <a:r>
                <a:rPr lang="en-US" sz="2400" dirty="0" smtClean="0">
                  <a:latin typeface="Times"/>
                  <a:cs typeface="Times"/>
                </a:rPr>
                <a:t> </a:t>
              </a:r>
              <a:r>
                <a:rPr lang="en-US" dirty="0" smtClean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Times"/>
                  <a:cs typeface="Times"/>
                </a:rPr>
                <a:t>?</a:t>
              </a:r>
              <a:r>
                <a:rPr lang="en-US" sz="7200" dirty="0" smtClean="0">
                  <a:latin typeface="Times"/>
                  <a:cs typeface="Times"/>
                </a:rPr>
                <a:t>?</a:t>
              </a:r>
              <a:r>
                <a:rPr lang="en-US" sz="6000" dirty="0" smtClean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 smtClean="0">
                  <a:latin typeface="Symbol" charset="2"/>
                  <a:cs typeface="Symbol" charset="2"/>
                </a:rPr>
                <a:t>π </a:t>
              </a:r>
              <a:r>
                <a:rPr lang="en-US" sz="1800" dirty="0" smtClean="0">
                  <a:cs typeface="Arial" charset="0"/>
                </a:rPr>
                <a:t>x</a:t>
              </a:r>
              <a:r>
                <a:rPr lang="en-US" dirty="0" smtClean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latin typeface="Times" charset="0"/>
                  <a:cs typeface="Times" charset="0"/>
                </a:rPr>
                <a:t>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Length of radial </a:t>
              </a:r>
              <a:r>
                <a:rPr lang="en-US" sz="1400" dirty="0">
                  <a:latin typeface="Times"/>
                  <a:cs typeface="Times"/>
                </a:rPr>
                <a:t>rods unaffected by </a:t>
              </a:r>
              <a:r>
                <a:rPr lang="en-US" sz="1400" dirty="0" smtClean="0">
                  <a:latin typeface="Times"/>
                  <a:cs typeface="Times"/>
                </a:rPr>
                <a:t>motion.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15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3. The </a:t>
            </a:r>
            <a:r>
              <a:rPr lang="en-US" sz="6600" dirty="0"/>
              <a:t>Dome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02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16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</a:t>
              </a:r>
              <a:r>
                <a:rPr lang="en-US" sz="2000" dirty="0" smtClean="0">
                  <a:latin typeface="Times"/>
                </a:rPr>
                <a:t>Newton</a:t>
              </a:r>
              <a:r>
                <a:rPr lang="ja-JP" altLang="en-US" sz="2000" dirty="0" smtClean="0">
                  <a:latin typeface="Times"/>
                </a:rPr>
                <a:t>’</a:t>
              </a:r>
              <a:r>
                <a:rPr lang="en-US" sz="2000" dirty="0" smtClean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17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7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86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19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73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" y="240681"/>
            <a:ext cx="2538697" cy="2774755"/>
          </a:xfrm>
        </p:spPr>
        <p:txBody>
          <a:bodyPr>
            <a:noAutofit/>
          </a:bodyPr>
          <a:lstStyle/>
          <a:p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/>
              <a:t>www.pitt.edu</a:t>
            </a:r>
            <a:r>
              <a:rPr lang="en-US" sz="1800" dirty="0"/>
              <a:t>/~</a:t>
            </a:r>
            <a:r>
              <a:rPr lang="en-US" sz="1800" dirty="0" err="1"/>
              <a:t>jdnorton</a:t>
            </a:r>
            <a:r>
              <a:rPr lang="en-US" sz="1800" dirty="0"/>
              <a:t>/lectures/CPS_summer_2017/CPS_summer_2017.html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my website 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42" y="182359"/>
            <a:ext cx="5735064" cy="634348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123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20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How</a:t>
            </a:r>
            <a:r>
              <a:rPr lang="en-US" sz="6600" dirty="0" smtClean="0"/>
              <a:t> do </a:t>
            </a:r>
            <a:r>
              <a:rPr lang="en-US" sz="5400" dirty="0" smtClean="0"/>
              <a:t>these thought experiments inform us?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24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P</a:t>
            </a:r>
            <a:r>
              <a:rPr lang="en-US" dirty="0" smtClean="0">
                <a:latin typeface="Times"/>
                <a:cs typeface="Times"/>
              </a:rPr>
              <a:t>latonism, Intuitionism</a:t>
            </a:r>
            <a:endParaRPr lang="en-US" dirty="0">
              <a:latin typeface="Times"/>
              <a:cs typeface="Times"/>
            </a:endParaRP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</a:t>
              </a:r>
              <a:r>
                <a:rPr lang="en-US" sz="1600" dirty="0" smtClean="0">
                  <a:latin typeface="Times"/>
                  <a:cs typeface="Times"/>
                </a:rPr>
                <a:t>them.</a:t>
              </a:r>
              <a:endParaRPr lang="en-US" sz="1600" dirty="0">
                <a:latin typeface="Times"/>
                <a:cs typeface="Time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28600" y="990600"/>
            <a:ext cx="8559800" cy="1676400"/>
          </a:xfrm>
          <a:custGeom>
            <a:avLst/>
            <a:gdLst>
              <a:gd name="T0" fmla="*/ 0 w 5392"/>
              <a:gd name="T1" fmla="*/ 1056 h 1056"/>
              <a:gd name="T2" fmla="*/ 477 w 5392"/>
              <a:gd name="T3" fmla="*/ 0 h 1056"/>
              <a:gd name="T4" fmla="*/ 5336 w 5392"/>
              <a:gd name="T5" fmla="*/ 200 h 1056"/>
              <a:gd name="T6" fmla="*/ 5392 w 5392"/>
              <a:gd name="T7" fmla="*/ 720 h 1056"/>
              <a:gd name="T8" fmla="*/ 0 w 5392"/>
              <a:gd name="T9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2" h="1056">
                <a:moveTo>
                  <a:pt x="0" y="1056"/>
                </a:moveTo>
                <a:lnTo>
                  <a:pt x="477" y="0"/>
                </a:lnTo>
                <a:lnTo>
                  <a:pt x="5336" y="200"/>
                </a:lnTo>
                <a:lnTo>
                  <a:pt x="5392" y="720"/>
                </a:lnTo>
                <a:lnTo>
                  <a:pt x="0" y="1056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Argument View:</a:t>
            </a:r>
            <a:r>
              <a:rPr lang="en-US" sz="2800" dirty="0"/>
              <a:t> </a:t>
            </a:r>
            <a:r>
              <a:rPr lang="en-US" dirty="0"/>
              <a:t>Principal Claims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22375"/>
            <a:ext cx="50292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"/>
              </a:rPr>
              <a:t>are arguments that </a:t>
            </a:r>
            <a:r>
              <a:rPr lang="en-US" sz="1600" dirty="0">
                <a:cs typeface="Times"/>
              </a:rPr>
              <a:t>happen also to</a:t>
            </a:r>
            <a:r>
              <a:rPr lang="en-US" dirty="0">
                <a:cs typeface="Times"/>
              </a:rPr>
              <a:t/>
            </a:r>
            <a:br>
              <a:rPr lang="en-US" dirty="0">
                <a:cs typeface="Times"/>
              </a:rPr>
            </a:br>
            <a:r>
              <a:rPr lang="en-US" dirty="0">
                <a:cs typeface="Times"/>
              </a:rPr>
              <a:t>(</a:t>
            </a:r>
            <a:r>
              <a:rPr lang="en-US" dirty="0" err="1">
                <a:cs typeface="Times"/>
              </a:rPr>
              <a:t>i</a:t>
            </a:r>
            <a:r>
              <a:rPr lang="en-US" dirty="0">
                <a:cs typeface="Times"/>
              </a:rPr>
              <a:t>) posit hypotheticals or counterfactuals</a:t>
            </a:r>
            <a:r>
              <a:rPr lang="en-US" sz="1600" dirty="0">
                <a:cs typeface="Times"/>
              </a:rPr>
              <a:t> (</a:t>
            </a:r>
            <a:r>
              <a:rPr lang="ja-JP" altLang="en-US" sz="1600" dirty="0">
                <a:cs typeface="Times"/>
              </a:rPr>
              <a:t>“</a:t>
            </a:r>
            <a:r>
              <a:rPr lang="en-US" sz="1600" dirty="0">
                <a:cs typeface="Times"/>
              </a:rPr>
              <a:t>thought</a:t>
            </a:r>
            <a:r>
              <a:rPr lang="ja-JP" altLang="en-US" sz="1600" dirty="0">
                <a:cs typeface="Times"/>
              </a:rPr>
              <a:t>”</a:t>
            </a:r>
            <a:r>
              <a:rPr lang="en-US" sz="1600" dirty="0">
                <a:cs typeface="Times"/>
              </a:rPr>
              <a:t>);</a:t>
            </a:r>
            <a:br>
              <a:rPr lang="en-US" sz="1600" dirty="0">
                <a:cs typeface="Times"/>
              </a:rPr>
            </a:br>
            <a:r>
              <a:rPr lang="en-US" dirty="0">
                <a:cs typeface="Times"/>
              </a:rPr>
              <a:t>(ii) invoke irrelevant particulars</a:t>
            </a:r>
            <a:r>
              <a:rPr lang="en-US" sz="1600" dirty="0">
                <a:cs typeface="Times"/>
              </a:rPr>
              <a:t> (</a:t>
            </a:r>
            <a:r>
              <a:rPr lang="ja-JP" altLang="en-US" sz="1600" dirty="0">
                <a:cs typeface="Times"/>
              </a:rPr>
              <a:t>“</a:t>
            </a:r>
            <a:r>
              <a:rPr lang="en-US" sz="1600" dirty="0">
                <a:cs typeface="Times"/>
              </a:rPr>
              <a:t>experiment</a:t>
            </a:r>
            <a:r>
              <a:rPr lang="ja-JP" altLang="en-US" sz="1600" dirty="0">
                <a:cs typeface="Times"/>
              </a:rPr>
              <a:t>”</a:t>
            </a:r>
            <a:r>
              <a:rPr lang="en-US" sz="1600" dirty="0">
                <a:cs typeface="Times"/>
              </a:rPr>
              <a:t>)</a:t>
            </a:r>
            <a:r>
              <a:rPr lang="en-US" dirty="0">
                <a:cs typeface="Times"/>
              </a:rPr>
              <a:t>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791200" y="1568450"/>
            <a:ext cx="315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/>
                <a:cs typeface="Times"/>
              </a:rPr>
              <a:t>…no epistemic mysteries.</a:t>
            </a:r>
          </a:p>
          <a:p>
            <a:r>
              <a:rPr lang="en-US">
                <a:latin typeface="Times"/>
                <a:cs typeface="Times"/>
              </a:rPr>
              <a:t>Reliability thesis (more shortly).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2667000"/>
            <a:ext cx="8610600" cy="2347913"/>
            <a:chOff x="152400" y="2667000"/>
            <a:chExt cx="8610600" cy="2347913"/>
          </a:xfrm>
        </p:grpSpPr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152400" y="2667000"/>
              <a:ext cx="8382000" cy="1981200"/>
            </a:xfrm>
            <a:custGeom>
              <a:avLst/>
              <a:gdLst>
                <a:gd name="T0" fmla="*/ 5280 w 5280"/>
                <a:gd name="T1" fmla="*/ 1248 h 1248"/>
                <a:gd name="T2" fmla="*/ 4807 w 5280"/>
                <a:gd name="T3" fmla="*/ 0 h 1248"/>
                <a:gd name="T4" fmla="*/ 0 w 5280"/>
                <a:gd name="T5" fmla="*/ 374 h 1248"/>
                <a:gd name="T6" fmla="*/ 40 w 5280"/>
                <a:gd name="T7" fmla="*/ 944 h 1248"/>
                <a:gd name="T8" fmla="*/ 5280 w 5280"/>
                <a:gd name="T9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0" h="1248">
                  <a:moveTo>
                    <a:pt x="5280" y="1248"/>
                  </a:moveTo>
                  <a:lnTo>
                    <a:pt x="4807" y="0"/>
                  </a:lnTo>
                  <a:lnTo>
                    <a:pt x="0" y="374"/>
                  </a:lnTo>
                  <a:lnTo>
                    <a:pt x="40" y="944"/>
                  </a:lnTo>
                  <a:lnTo>
                    <a:pt x="5280" y="1248"/>
                  </a:lnTo>
                  <a:close/>
                </a:path>
              </a:pathLst>
            </a:custGeom>
            <a:solidFill>
              <a:srgbClr val="B4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57200" y="2819400"/>
              <a:ext cx="4419600" cy="219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Context of Justification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 </a:t>
              </a:r>
              <a:r>
                <a:rPr lang="en-US" sz="1600" dirty="0">
                  <a:latin typeface="Times"/>
                  <a:cs typeface="Times"/>
                </a:rPr>
                <a:t>(</a:t>
              </a:r>
              <a:r>
                <a:rPr lang="ja-JP" altLang="en-US" sz="1600" dirty="0">
                  <a:latin typeface="Times"/>
                  <a:cs typeface="Times"/>
                </a:rPr>
                <a:t>“</a:t>
              </a:r>
              <a:r>
                <a:rPr lang="en-US" sz="1600" dirty="0">
                  <a:latin typeface="Times"/>
                  <a:cs typeface="Times"/>
                </a:rPr>
                <a:t>The </a:t>
              </a:r>
              <a:r>
                <a:rPr lang="en-US" sz="1600" dirty="0" smtClean="0">
                  <a:latin typeface="Times"/>
                  <a:cs typeface="Times"/>
                </a:rPr>
                <a:t>reconstruction thesis</a:t>
              </a:r>
              <a:r>
                <a:rPr lang="ja-JP" altLang="en-US" sz="1600" dirty="0">
                  <a:latin typeface="Times"/>
                  <a:cs typeface="Times"/>
                </a:rPr>
                <a:t>”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5791200" y="3092450"/>
              <a:ext cx="29718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…no counterexamples known to me (but many claimants).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4876800"/>
            <a:ext cx="8621713" cy="1752600"/>
            <a:chOff x="304800" y="4876800"/>
            <a:chExt cx="8621713" cy="1752600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04800" y="4876800"/>
              <a:ext cx="8458200" cy="1752600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1104">
                  <a:moveTo>
                    <a:pt x="0" y="0"/>
                  </a:moveTo>
                  <a:lnTo>
                    <a:pt x="477" y="1104"/>
                  </a:lnTo>
                  <a:lnTo>
                    <a:pt x="5328" y="773"/>
                  </a:lnTo>
                  <a:lnTo>
                    <a:pt x="5328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457200" y="5119688"/>
              <a:ext cx="4724400" cy="1281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Context of Discovery</a:t>
              </a:r>
            </a:p>
            <a:p>
              <a:r>
                <a:rPr lang="en-US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r>
                <a:rPr lang="en-US" sz="1600" dirty="0">
                  <a:latin typeface="Times"/>
                  <a:cs typeface="Times"/>
                </a:rPr>
                <a:t>(</a:t>
              </a:r>
              <a:r>
                <a:rPr lang="ja-JP" altLang="en-US" sz="1600" dirty="0">
                  <a:latin typeface="Times"/>
                  <a:cs typeface="Times"/>
                </a:rPr>
                <a:t>“</a:t>
              </a:r>
              <a:r>
                <a:rPr lang="en-US" sz="1600" dirty="0">
                  <a:latin typeface="Times"/>
                  <a:cs typeface="Times"/>
                </a:rPr>
                <a:t>The execution thesis</a:t>
              </a:r>
              <a:r>
                <a:rPr lang="ja-JP" altLang="en-US" sz="1600" dirty="0">
                  <a:latin typeface="Times"/>
                  <a:cs typeface="Times"/>
                </a:rPr>
                <a:t>”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5791200" y="5408613"/>
              <a:ext cx="3135313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…the epistemic reach of a thought experiment coincides with the reach of an argument.</a:t>
              </a:r>
            </a:p>
          </p:txBody>
        </p:sp>
      </p:grp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791200" y="1165225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/>
                <a:cs typeface="Times"/>
              </a:rPr>
              <a:t>Since…</a:t>
            </a:r>
          </a:p>
        </p:txBody>
      </p:sp>
    </p:spTree>
    <p:extLst>
      <p:ext uri="{BB962C8B-B14F-4D97-AF65-F5344CB8AC3E}">
        <p14:creationId xmlns:p14="http://schemas.microsoft.com/office/powerpoint/2010/main" val="15770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27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Einstein’s Rotating Disk  Thought Experiment</a:t>
            </a:r>
            <a:br>
              <a:rPr lang="en-US" sz="3100" dirty="0" smtClean="0"/>
            </a:br>
            <a:r>
              <a:rPr lang="en-US" sz="3600" dirty="0" smtClean="0"/>
              <a:t>R</a:t>
            </a:r>
            <a:r>
              <a:rPr lang="en-US" dirty="0" smtClean="0"/>
              <a:t>econstructed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7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28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81000" y="914400"/>
            <a:ext cx="7848600" cy="2667000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6" h="1584">
                <a:moveTo>
                  <a:pt x="144" y="0"/>
                </a:moveTo>
                <a:lnTo>
                  <a:pt x="0" y="1584"/>
                </a:lnTo>
                <a:lnTo>
                  <a:pt x="3456" y="1536"/>
                </a:lnTo>
                <a:lnTo>
                  <a:pt x="3408" y="288"/>
                </a:lnTo>
                <a:lnTo>
                  <a:pt x="144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Case for the Argument View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54138"/>
            <a:ext cx="3429000" cy="609600"/>
          </a:xfrm>
        </p:spPr>
        <p:txBody>
          <a:bodyPr/>
          <a:lstStyle/>
          <a:p>
            <a:r>
              <a:rPr lang="en-US" sz="2400">
                <a:cs typeface="Times"/>
              </a:rPr>
              <a:t>No epistemic miracles.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09600" y="1963738"/>
            <a:ext cx="3581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Thought experiments take</a:t>
            </a:r>
          </a:p>
          <a:p>
            <a:r>
              <a:rPr lang="en-US">
                <a:latin typeface="Times"/>
                <a:cs typeface="Times"/>
              </a:rPr>
              <a:t>what we already know tacitly</a:t>
            </a:r>
          </a:p>
          <a:p>
            <a:r>
              <a:rPr lang="en-US">
                <a:latin typeface="Times"/>
                <a:cs typeface="Times"/>
              </a:rPr>
              <a:t>and make it explicit by means that…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" y="990600"/>
            <a:ext cx="25473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Accept the argument view since: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648200" y="1903413"/>
            <a:ext cx="1652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3363" indent="-233363"/>
            <a:r>
              <a:rPr lang="en-US">
                <a:latin typeface="Times"/>
                <a:cs typeface="Times"/>
              </a:rPr>
              <a:t>…preserve truth;</a:t>
            </a:r>
          </a:p>
          <a:p>
            <a:pPr marL="233363" indent="-233363"/>
            <a:endParaRPr lang="en-US">
              <a:latin typeface="Times"/>
              <a:cs typeface="Times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641850" y="2743200"/>
            <a:ext cx="2597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4625" indent="-174625"/>
            <a:r>
              <a:rPr lang="en-US">
                <a:latin typeface="Times"/>
                <a:cs typeface="Times"/>
              </a:rPr>
              <a:t>…or preserve its probability.</a:t>
            </a:r>
          </a:p>
          <a:p>
            <a:pPr marL="174625" indent="-174625"/>
            <a:endParaRPr lang="en-US">
              <a:latin typeface="Times"/>
              <a:cs typeface="Times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138988" y="1981200"/>
            <a:ext cx="1471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deductive argument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110413" y="2833688"/>
            <a:ext cx="1652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inductive argument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-1651513">
            <a:off x="4267200" y="2362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1134004">
            <a:off x="4267200" y="2743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6400800" y="2209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6400800" y="3048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3657600"/>
            <a:ext cx="7620000" cy="2209800"/>
            <a:chOff x="152400" y="3657600"/>
            <a:chExt cx="7620000" cy="2209800"/>
          </a:xfrm>
        </p:grpSpPr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457200" y="3886200"/>
              <a:ext cx="7086600" cy="1981200"/>
            </a:xfrm>
            <a:custGeom>
              <a:avLst/>
              <a:gdLst>
                <a:gd name="T0" fmla="*/ 240 w 4848"/>
                <a:gd name="T1" fmla="*/ 288 h 1920"/>
                <a:gd name="T2" fmla="*/ 4224 w 4848"/>
                <a:gd name="T3" fmla="*/ 0 h 1920"/>
                <a:gd name="T4" fmla="*/ 4848 w 4848"/>
                <a:gd name="T5" fmla="*/ 1920 h 1920"/>
                <a:gd name="T6" fmla="*/ 0 w 4848"/>
                <a:gd name="T7" fmla="*/ 1776 h 1920"/>
                <a:gd name="T8" fmla="*/ 288 w 4848"/>
                <a:gd name="T9" fmla="*/ 288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1920">
                  <a:moveTo>
                    <a:pt x="240" y="288"/>
                  </a:moveTo>
                  <a:lnTo>
                    <a:pt x="4224" y="0"/>
                  </a:lnTo>
                  <a:lnTo>
                    <a:pt x="4848" y="1920"/>
                  </a:lnTo>
                  <a:lnTo>
                    <a:pt x="0" y="1776"/>
                  </a:lnTo>
                  <a:lnTo>
                    <a:pt x="288" y="288"/>
                  </a:lnTo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362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400">
                  <a:latin typeface="Times"/>
                  <a:cs typeface="Times"/>
                </a:rPr>
                <a:t>Reliability Thesis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52400" y="3657600"/>
              <a:ext cx="21986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Reject any other view since:</a:t>
              </a: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685800" y="4572000"/>
              <a:ext cx="708660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If thought experiments can be used reliably, epistemically, then they must be arguments that justify their outcomes by an identifiable logic , construed very broadly, or reconstructible as them.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25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32892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281"/>
            <a:ext cx="6680853" cy="2911231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Thought Experiment –</a:t>
            </a:r>
            <a:br>
              <a:rPr lang="en-US" sz="4800" dirty="0" smtClean="0"/>
            </a:br>
            <a:r>
              <a:rPr lang="en-US" sz="4800" dirty="0" smtClean="0"/>
              <a:t>Anti Thought Experiment</a:t>
            </a:r>
            <a:br>
              <a:rPr lang="en-US" sz="4800" dirty="0" smtClean="0"/>
            </a:br>
            <a:r>
              <a:rPr lang="en-US" sz="4800" dirty="0" smtClean="0"/>
              <a:t>Pairs</a:t>
            </a:r>
            <a:br>
              <a:rPr lang="en-US" sz="4800" dirty="0" smtClean="0"/>
            </a:br>
            <a:r>
              <a:rPr lang="en-US" sz="2800" dirty="0" smtClean="0"/>
              <a:t>and the case for the reliability thesis.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5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The </a:t>
            </a:r>
            <a:r>
              <a:rPr lang="en-US" sz="2400" i="1" dirty="0">
                <a:latin typeface="Times"/>
                <a:cs typeface="Times"/>
              </a:rPr>
              <a:t>epistemological problem of thought experiments in science</a:t>
            </a:r>
            <a:r>
              <a:rPr lang="en-US" sz="2400" i="1" dirty="0" smtClean="0">
                <a:latin typeface="Times"/>
                <a:cs typeface="Times"/>
              </a:rPr>
              <a:t>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</a:t>
            </a:r>
            <a:r>
              <a:rPr lang="en-US" sz="2400" dirty="0" smtClean="0">
                <a:latin typeface="Times"/>
                <a:cs typeface="Times"/>
              </a:rPr>
              <a:t>world?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 smtClean="0">
                <a:latin typeface="Times"/>
                <a:cs typeface="Times"/>
              </a:rPr>
              <a:t>www.thought</a:t>
            </a:r>
            <a:r>
              <a:rPr lang="en-US" sz="1400" dirty="0" smtClean="0">
                <a:latin typeface="Times"/>
                <a:cs typeface="Times"/>
              </a:rPr>
              <a:t>-experiment-</a:t>
            </a:r>
            <a:r>
              <a:rPr lang="en-US" sz="1400" dirty="0" err="1" smtClean="0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30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Thought Experiment</a:t>
            </a:r>
            <a:br>
              <a:rPr lang="en-US" sz="3200" dirty="0" smtClean="0"/>
            </a:br>
            <a:r>
              <a:rPr lang="en-US" sz="3200" dirty="0" smtClean="0"/>
              <a:t>Anti</a:t>
            </a:r>
            <a:r>
              <a:rPr lang="en-US" sz="3200" dirty="0"/>
              <a:t>-Thought Experiment Pairs </a:t>
            </a:r>
            <a:r>
              <a:rPr lang="en-US" sz="1100" dirty="0"/>
              <a:t>(three)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</a:t>
            </a:r>
            <a:r>
              <a:rPr lang="en-US" sz="3200" dirty="0" smtClean="0">
                <a:latin typeface="Times"/>
                <a:cs typeface="Times"/>
              </a:rPr>
              <a:t>π </a:t>
            </a:r>
            <a:r>
              <a:rPr lang="en-US" sz="3200" dirty="0">
                <a:latin typeface="Times"/>
                <a:cs typeface="Times"/>
              </a:rPr>
              <a:t>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</a:t>
              </a:r>
              <a:r>
                <a:rPr lang="en-US" sz="3200" dirty="0" smtClean="0">
                  <a:latin typeface="Times"/>
                  <a:cs typeface="Times"/>
                </a:rPr>
                <a:t> </a:t>
              </a:r>
              <a:r>
                <a:rPr lang="en-US" sz="3200" dirty="0">
                  <a:latin typeface="Times"/>
                  <a:cs typeface="Times"/>
                </a:rPr>
                <a:t>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</a:t>
              </a:r>
              <a:r>
                <a:rPr lang="en-US" sz="3200" dirty="0" smtClean="0">
                  <a:latin typeface="Times"/>
                  <a:cs typeface="Times"/>
                </a:rPr>
                <a:t> </a:t>
              </a:r>
              <a:r>
                <a:rPr lang="en-US" sz="3200" dirty="0">
                  <a:latin typeface="Times"/>
                  <a:cs typeface="Times"/>
                </a:rPr>
                <a:t>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25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31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313226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33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Thought </a:t>
            </a:r>
            <a:r>
              <a:rPr lang="en-US" sz="2000" dirty="0">
                <a:latin typeface="Times"/>
                <a:cs typeface="Times"/>
              </a:rPr>
              <a:t>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 smtClean="0">
                <a:latin typeface="Times"/>
                <a:cs typeface="Times"/>
              </a:rPr>
              <a:t>Thought </a:t>
            </a:r>
            <a:r>
              <a:rPr lang="en-US" sz="2000" dirty="0">
                <a:latin typeface="Times"/>
                <a:cs typeface="Times"/>
              </a:rPr>
              <a:t>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Evolution </a:t>
            </a:r>
            <a:r>
              <a:rPr lang="en-US" sz="2000" dirty="0">
                <a:latin typeface="Times"/>
                <a:cs typeface="Times"/>
              </a:rPr>
              <a:t>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Argument for the Reliability Thesis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57200" y="182358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42" y="1953846"/>
            <a:ext cx="5046955" cy="2911231"/>
          </a:xfrm>
        </p:spPr>
        <p:txBody>
          <a:bodyPr>
            <a:noAutofit/>
          </a:bodyPr>
          <a:lstStyle/>
          <a:p>
            <a:pPr algn="r"/>
            <a:r>
              <a:rPr lang="en-US" sz="7200" dirty="0" smtClean="0"/>
              <a:t>Conclusion</a:t>
            </a:r>
            <a:r>
              <a:rPr lang="en-US" sz="6600" dirty="0" smtClean="0"/>
              <a:t>: </a:t>
            </a:r>
            <a:r>
              <a:rPr lang="en-US" sz="4800" dirty="0" smtClean="0"/>
              <a:t>How do Other Epistemologies Recover Reliability?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36</a:t>
            </a:fld>
            <a:endParaRPr lang="en-US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33400" y="5257800"/>
            <a:ext cx="7696200" cy="914400"/>
          </a:xfrm>
          <a:custGeom>
            <a:avLst/>
            <a:gdLst>
              <a:gd name="T0" fmla="*/ 96 w 4848"/>
              <a:gd name="T1" fmla="*/ 48 h 576"/>
              <a:gd name="T2" fmla="*/ 4704 w 4848"/>
              <a:gd name="T3" fmla="*/ 0 h 576"/>
              <a:gd name="T4" fmla="*/ 4848 w 4848"/>
              <a:gd name="T5" fmla="*/ 576 h 576"/>
              <a:gd name="T6" fmla="*/ 0 w 4848"/>
              <a:gd name="T7" fmla="*/ 432 h 576"/>
              <a:gd name="T8" fmla="*/ 96 w 4848"/>
              <a:gd name="T9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8" h="576">
                <a:moveTo>
                  <a:pt x="96" y="48"/>
                </a:moveTo>
                <a:lnTo>
                  <a:pt x="4704" y="0"/>
                </a:lnTo>
                <a:lnTo>
                  <a:pt x="4848" y="576"/>
                </a:lnTo>
                <a:lnTo>
                  <a:pt x="0" y="432"/>
                </a:lnTo>
                <a:lnTo>
                  <a:pt x="96" y="48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609600" y="3124200"/>
            <a:ext cx="7848600" cy="838200"/>
          </a:xfrm>
          <a:custGeom>
            <a:avLst/>
            <a:gdLst>
              <a:gd name="T0" fmla="*/ 48 w 4944"/>
              <a:gd name="T1" fmla="*/ 0 h 528"/>
              <a:gd name="T2" fmla="*/ 4944 w 4944"/>
              <a:gd name="T3" fmla="*/ 96 h 528"/>
              <a:gd name="T4" fmla="*/ 4800 w 4944"/>
              <a:gd name="T5" fmla="*/ 480 h 528"/>
              <a:gd name="T6" fmla="*/ 0 w 4944"/>
              <a:gd name="T7" fmla="*/ 528 h 528"/>
              <a:gd name="T8" fmla="*/ 48 w 4944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528">
                <a:moveTo>
                  <a:pt x="48" y="0"/>
                </a:moveTo>
                <a:lnTo>
                  <a:pt x="4944" y="96"/>
                </a:lnTo>
                <a:lnTo>
                  <a:pt x="4800" y="480"/>
                </a:lnTo>
                <a:lnTo>
                  <a:pt x="0" y="528"/>
                </a:lnTo>
                <a:lnTo>
                  <a:pt x="48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>
                <a:latin typeface="Times"/>
                <a:cs typeface="Times"/>
              </a:rPr>
              <a:t>Experimentalism	By analogy to ordinary experiment?</a:t>
            </a:r>
            <a:br>
              <a:rPr lang="en-US">
                <a:latin typeface="Times"/>
                <a:cs typeface="Times"/>
              </a:rPr>
            </a:br>
            <a:r>
              <a:rPr lang="en-US">
                <a:latin typeface="Times"/>
                <a:cs typeface="Times"/>
              </a:rPr>
              <a:t>Does replicating a bad thought experiment reveal its failure?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57225" y="3263900"/>
            <a:ext cx="780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Constructivism	Reconfiguration arrived at by "constructive participation.</a:t>
            </a:r>
            <a:r>
              <a:rPr lang="ja-JP" altLang="en-US" dirty="0">
                <a:latin typeface="Times"/>
                <a:cs typeface="Times"/>
              </a:rPr>
              <a:t>”</a:t>
            </a:r>
            <a:r>
              <a:rPr lang="en-US" dirty="0">
                <a:latin typeface="Times"/>
                <a:cs typeface="Times"/>
              </a:rPr>
              <a:t/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How do we know when we participate erroneously?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09600" y="42545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Visualization and simulation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09600" y="5378450"/>
            <a:ext cx="824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>
                <a:latin typeface="Times"/>
                <a:cs typeface="Times"/>
              </a:rPr>
              <a:t>Mental Models	Mental models do supply a generalized logic that can designate flawed manipulations as erroneous.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895600" y="4265613"/>
            <a:ext cx="495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How do we distinguish reliable visualizations from fantasies of the imagination?</a:t>
            </a:r>
          </a:p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2284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37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  <a:endParaRPr lang="en-US" sz="8000" dirty="0">
              <a:solidFill>
                <a:srgbClr val="5F88FF"/>
              </a:solidFill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dirty="0" smtClean="0"/>
              <a:t>Three Thought Experiments</a:t>
            </a:r>
            <a:br>
              <a:rPr lang="en-US" sz="67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1. Maxwell’s Demon</a:t>
            </a:r>
            <a:br>
              <a:rPr lang="en-US" sz="3100" dirty="0" smtClean="0"/>
            </a:br>
            <a:r>
              <a:rPr lang="en-US" sz="3100" dirty="0" smtClean="0"/>
              <a:t>2. The Rotating Disk</a:t>
            </a:r>
            <a:br>
              <a:rPr lang="en-US" sz="3100" dirty="0" smtClean="0"/>
            </a:br>
            <a:r>
              <a:rPr lang="en-US" sz="3100" dirty="0" smtClean="0"/>
              <a:t>3. The Dome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6000" dirty="0" smtClean="0"/>
              <a:t>1. Maxwell’s Demon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Thermodynamics </a:t>
            </a:r>
            <a:r>
              <a:rPr lang="en-US" sz="3600" dirty="0" smtClean="0"/>
              <a:t>versus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 smtClean="0"/>
              <a:t> </a:t>
            </a:r>
            <a:r>
              <a:rPr lang="en-US" sz="3600" dirty="0" smtClean="0"/>
              <a:t>versus</a:t>
            </a:r>
            <a:r>
              <a:rPr lang="en-US" dirty="0" smtClean="0"/>
              <a:t> the molecular kinetic theory.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1714</Words>
  <Application>Microsoft Macintosh PowerPoint</Application>
  <PresentationFormat>On-screen Show (4:3)</PresentationFormat>
  <Paragraphs>273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Thought Experiments in Science John D. Norton Department of history and Philosophy of Science University of Pittsburgh  </vt:lpstr>
      <vt:lpstr>http://www.pitt.edu/~jdnorton/lectures/CPS_summer_2017/CPS_summer_2017.html</vt:lpstr>
      <vt:lpstr>Please Think About this Problem</vt:lpstr>
      <vt:lpstr>Three Thought Experiments  1. Maxwell’s Demon 2. The Rotating Disk 3. The Dome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How do these thought experiments inform us?</vt:lpstr>
      <vt:lpstr>Epistemologies of Thought Experiments</vt:lpstr>
      <vt:lpstr>The Argument View</vt:lpstr>
      <vt:lpstr>The Argument View: Principal Claims</vt:lpstr>
      <vt:lpstr>Einstein’s Rotating Disk  Thought Experiment Reconstructed</vt:lpstr>
      <vt:lpstr>The Case for the Argument View</vt:lpstr>
      <vt:lpstr>Thought Experiment – Anti Thought Experiment Pairs and the case for the reliability thesis.</vt:lpstr>
      <vt:lpstr>Thought Experiment Anti-Thought Experiment Pairs (three)</vt:lpstr>
      <vt:lpstr>The Helicopter: the Thought Experiment</vt:lpstr>
      <vt:lpstr>The Helicopter: the Anti-Thought Experiment</vt:lpstr>
      <vt:lpstr>Three Step Argument for the Reliability Thesis</vt:lpstr>
      <vt:lpstr>PowerPoint Presentation</vt:lpstr>
      <vt:lpstr>Conclusion: How do Other Epistemologies Recover Reliability?</vt:lpstr>
      <vt:lpstr>How do other epistemologies explain the reliability of thought experimentation?</vt:lpstr>
      <vt:lpstr>THE END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John Norton</cp:lastModifiedBy>
  <cp:revision>42</cp:revision>
  <dcterms:created xsi:type="dcterms:W3CDTF">2017-06-12T16:23:36Z</dcterms:created>
  <dcterms:modified xsi:type="dcterms:W3CDTF">2017-06-12T20:35:48Z</dcterms:modified>
</cp:coreProperties>
</file>