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3" r:id="rId2"/>
    <p:sldId id="370" r:id="rId3"/>
    <p:sldId id="365" r:id="rId4"/>
    <p:sldId id="372" r:id="rId5"/>
    <p:sldId id="371" r:id="rId6"/>
    <p:sldId id="373" r:id="rId7"/>
    <p:sldId id="344" r:id="rId8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66757" autoAdjust="0"/>
  </p:normalViewPr>
  <p:slideViewPr>
    <p:cSldViewPr snapToGrid="0">
      <p:cViewPr varScale="1">
        <p:scale>
          <a:sx n="42" d="100"/>
          <a:sy n="42" d="100"/>
        </p:scale>
        <p:origin x="67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B17B949-DD41-4C97-ADAC-C9F305A0410E}" type="datetimeFigureOut">
              <a:rPr lang="en-US"/>
              <a:pPr>
                <a:defRPr/>
              </a:pPr>
              <a:t>5/29/2019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D7A2C12-57D1-4C67-8548-15F98AF5AC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tt.edu/~super7/56011-57001/56121.ppt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play.google.com/store/apps/details?id=com.google.android.apps.translate&amp;hl=en" TargetMode="External"/><Relationship Id="rId4" Type="http://schemas.openxmlformats.org/officeDocument/2006/relationships/hyperlink" Target="https://microsofttranslator.uservoice.com/knowledgebase/articles/1159792-presentation-translator-how-do-i-use-this-to-tra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tt.edu/~super1/How%20to%20create%20Multilingual%20Translation%20Button.htm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itt.edu/~super1/ResearchMethods/StatisticsMatrix.htm" TargetMode="External"/><Relationship Id="rId13" Type="http://schemas.openxmlformats.org/officeDocument/2006/relationships/hyperlink" Target="http://www.pitt.edu/~super1/MultilingualSupercourse.html" TargetMode="External"/><Relationship Id="rId3" Type="http://schemas.openxmlformats.org/officeDocument/2006/relationships/hyperlink" Target="http://www.pitt.edu/~super1" TargetMode="External"/><Relationship Id="rId7" Type="http://schemas.openxmlformats.org/officeDocument/2006/relationships/hyperlink" Target="http://afn.bibalex.org/GeneralPortal.aspx" TargetMode="External"/><Relationship Id="rId12" Type="http://schemas.openxmlformats.org/officeDocument/2006/relationships/hyperlink" Target="https://www.microsoft.com/en-us/translator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ssc.bibalex.org/helpdesk/introduction.jsf" TargetMode="External"/><Relationship Id="rId11" Type="http://schemas.openxmlformats.org/officeDocument/2006/relationships/hyperlink" Target="https://translate.google.com/" TargetMode="External"/><Relationship Id="rId5" Type="http://schemas.openxmlformats.org/officeDocument/2006/relationships/hyperlink" Target="http://cajgh.pitt.edu/" TargetMode="External"/><Relationship Id="rId10" Type="http://schemas.openxmlformats.org/officeDocument/2006/relationships/hyperlink" Target="https://bibalex.org/baifa/en/page/resourcesharingservice#BA Serageldin Library" TargetMode="External"/><Relationship Id="rId4" Type="http://schemas.openxmlformats.org/officeDocument/2006/relationships/hyperlink" Target="http://ssc.bibalex.org/" TargetMode="External"/><Relationship Id="rId9" Type="http://schemas.openxmlformats.org/officeDocument/2006/relationships/hyperlink" Target="http://www.pitt.edu/~super1/ResearchMethods/SerageldinEuclidLibrary.htm" TargetMode="External"/></Relationships>
</file>

<file path=ppt/notesSlides/notesSlide1.xml><?xml version="1.0" encoding="utf-8"?>
<p:notes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Світанок багатомовної науки. </a:t>
            </a:r>
            <a:r>
              <a:rPr lang="en-US" altLang="en-US" dirty="0" smtClean="0"/>
              <a:t>Бібліотека в Александрії лекція Рона LaPorte вихідний файл доступний на </a:t>
            </a:r>
            <a:r>
              <a:rPr lang="en-US" altLang="en-US" dirty="0" smtClean="0">
                <a:hlinkClick r:id="rId3"/>
              </a:rPr>
              <a:t>http://www.pitt.edu/~super7/56011-57001/56121.ppt</a:t>
            </a:r>
            <a:r>
              <a:rPr lang="en-US" altLang="en-US" dirty="0" smtClean="0"/>
              <a:t> 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  <a:p>
            <a:pPr eaLnBrk="1" hangingPunct="1"/>
            <a:r>
              <a:rPr lang="en-US" altLang="en-US" dirty="0" smtClean="0"/>
              <a:t>Для отримання перекладу цієї лекції в інших 50 + мовах, будь ласка, скачайте</a:t>
            </a:r>
          </a:p>
          <a:p>
            <a:pPr eaLnBrk="1" hangingPunct="1"/>
            <a:r>
              <a:rPr lang="en-US" altLang="en-US" dirty="0" smtClean="0"/>
              <a:t>Перекладач Microsoft презентації (точка електроживлення), який перекладає всю презентацію на більш ніж 60 мовах і може бути завантажений за адресою:</a:t>
            </a:r>
          </a:p>
          <a:p>
            <a:pPr eaLnBrk="1" hangingPunct="1"/>
            <a:r>
              <a:rPr lang="en-US" altLang="en-US" u="sng" dirty="0" smtClean="0">
                <a:hlinkClick r:id="rId4"/>
              </a:rPr>
              <a:t>https://microsofttranslator.uservoice.com/knowledgebase/articles/1159792-presentation-translator-how-do-i-use-this-to-tra</a:t>
            </a:r>
            <a:r>
              <a:rPr lang="en-US" altLang="en-US" dirty="0" smtClean="0"/>
              <a:t>  </a:t>
            </a:r>
          </a:p>
          <a:p>
            <a:pPr eaLnBrk="1" hangingPunct="1"/>
            <a:r>
              <a:rPr lang="en-US" altLang="en-US" dirty="0" smtClean="0"/>
              <a:t>Текст у зображеннях, включених до презентації, не перекладається, але ви можете перекласти їх на інші програми перекладача як</a:t>
            </a:r>
          </a:p>
          <a:p>
            <a:pPr eaLnBrk="1" hangingPunct="1"/>
            <a:r>
              <a:rPr lang="en-US" altLang="en-US" b="1" dirty="0" smtClean="0"/>
              <a:t>Додаток Google перекладач: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 </a:t>
            </a:r>
          </a:p>
          <a:p>
            <a:pPr eaLnBrk="1" hangingPunct="1"/>
            <a:r>
              <a:rPr lang="en-US" altLang="en-US" u="sng" dirty="0" smtClean="0">
                <a:hlinkClick r:id="rId5"/>
              </a:rPr>
              <a:t>https://play.google.com/store/apps/details?id=com.google.android.apps.translate&amp;hl=en</a:t>
            </a:r>
            <a:r>
              <a:rPr lang="en-US" altLang="en-US" dirty="0" smtClean="0"/>
              <a:t>  </a:t>
            </a:r>
            <a:br>
              <a:rPr lang="en-US" altLang="en-US" dirty="0" smtClean="0"/>
            </a:br>
            <a:r>
              <a:rPr lang="en-US" altLang="en-US" dirty="0" smtClean="0"/>
              <a:t> 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1EDA744-CDD4-4401-B057-E825A6CEF04F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b="1" dirty="0" smtClean="0"/>
              <a:t>Бібліотека методів досліджень Ба Serageldin</a:t>
            </a:r>
          </a:p>
          <a:p>
            <a:pPr eaLnBrk="1" hangingPunct="1">
              <a:defRPr/>
            </a:pPr>
            <a:endParaRPr lang="en-US" altLang="en-US" b="1" dirty="0" smtClean="0"/>
          </a:p>
          <a:p>
            <a:pPr eaLnBrk="1" hangingPunct="1">
              <a:defRPr/>
            </a:pPr>
            <a:endParaRPr lang="en-US" altLang="en-US" b="1" dirty="0" smtClean="0"/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10000"/>
              <a:buFont typeface="Wingdings" panose="05000000000000000000" pitchFamily="2" charset="2"/>
              <a:buChar char="v"/>
              <a:defRPr/>
            </a:pPr>
            <a:r>
              <a:rPr lang="en-US" b="1" dirty="0" smtClean="0"/>
              <a:t>&gt; 1 000 000 листи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10000"/>
              <a:buFont typeface="Wingdings" panose="05000000000000000000" pitchFamily="2" charset="2"/>
              <a:buChar char="v"/>
              <a:defRPr/>
            </a:pPr>
            <a:r>
              <a:rPr lang="en-US" b="1" dirty="0" smtClean="0"/>
              <a:t>14 000 методи дослідження книги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10000"/>
              <a:buFont typeface="Wingdings" panose="05000000000000000000" pitchFamily="2" charset="2"/>
              <a:buChar char="v"/>
              <a:defRPr/>
            </a:pPr>
            <a:r>
              <a:rPr lang="en-US" b="1" dirty="0" smtClean="0"/>
              <a:t>Навчання 60 000 000 студентів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10000"/>
              <a:buFont typeface="Wingdings" panose="05000000000000000000" pitchFamily="2" charset="2"/>
              <a:buChar char="v"/>
              <a:defRPr/>
            </a:pPr>
            <a:r>
              <a:rPr lang="en-US" b="1" dirty="0" smtClean="0"/>
              <a:t>Найбільші світові методи дослідження бібліотеки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10000"/>
              <a:buFont typeface="Wingdings" panose="05000000000000000000" pitchFamily="2" charset="2"/>
              <a:buChar char="v"/>
              <a:defRPr/>
            </a:pPr>
            <a:r>
              <a:rPr lang="en-US" b="1" dirty="0" smtClean="0"/>
              <a:t>Найбільша в світі наукова бібліотека PowerPoint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10000"/>
              <a:buFont typeface="Wingdings" panose="05000000000000000000" pitchFamily="2" charset="2"/>
              <a:buChar char="v"/>
              <a:defRPr/>
            </a:pPr>
            <a:r>
              <a:rPr lang="en-US" b="1" dirty="0" smtClean="0"/>
              <a:t>Найбільший у світі вчитель глобальних методів охорони здоров'я та досліджень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10000"/>
              <a:buFont typeface="Wingdings" panose="05000000000000000000" pitchFamily="2" charset="2"/>
              <a:buChar char="v"/>
              <a:defRPr/>
            </a:pPr>
            <a:r>
              <a:rPr lang="en-US" b="1" dirty="0" smtClean="0"/>
              <a:t>Розробники багатомовної науки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C71CA7-F66F-472A-8404-268766355B3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3% публікацій з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Країн, що розвиваються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80% населення світу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altLang="en-US" dirty="0" smtClean="0"/>
              <a:t>Потреба в науковому капіталі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E679DD-391D-46C6-9257-3B6B50D2B5D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smtClean="0">
                <a:solidFill>
                  <a:srgbClr val="FF0000"/>
                </a:solidFill>
              </a:rPr>
              <a:t>Проблема</a:t>
            </a:r>
          </a:p>
          <a:p>
            <a:pPr eaLnBrk="1" hangingPunct="1"/>
            <a:endParaRPr lang="en-US" altLang="en-US" b="1" smtClean="0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sz="2400" smtClean="0"/>
              <a:t>6500 мови у світі</a:t>
            </a:r>
          </a:p>
          <a:p>
            <a:pPr eaLnBrk="1" hangingPunct="1"/>
            <a:r>
              <a:rPr lang="en-US" altLang="en-US" smtClean="0"/>
              <a:t>1 мова науки (Українська)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"Мовні бар'єри"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48672E-84BB-4EE7-AAAD-53BA4DB92FE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i="1" smtClean="0">
                <a:solidFill>
                  <a:srgbClr val="333333"/>
                </a:solidFill>
                <a:latin typeface="tabular-numbers"/>
              </a:rPr>
              <a:t>Уява важливіше, ніж знання.</a:t>
            </a:r>
            <a:r>
              <a:rPr lang="en-US" altLang="en-US" smtClean="0">
                <a:solidFill>
                  <a:srgbClr val="333333"/>
                </a:solidFill>
                <a:latin typeface="tabular-numbers"/>
              </a:rPr>
              <a:t> Альберт Ейнштейн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Перекласти кнопки на 103 мов</a:t>
            </a:r>
          </a:p>
          <a:p>
            <a:pPr eaLnBrk="1" hangingPunct="1"/>
            <a:endParaRPr lang="en-US" altLang="en-US" i="1" smtClean="0"/>
          </a:p>
          <a:p>
            <a:pPr eaLnBrk="1" hangingPunct="1"/>
            <a:r>
              <a:rPr lang="en-US" altLang="en-US" i="1" smtClean="0"/>
              <a:t>Як створити кнопку перекладу для вашого сайту </a:t>
            </a:r>
            <a:r>
              <a:rPr lang="en-US" altLang="en-US" i="1" smtClean="0">
                <a:hlinkClick r:id="rId3"/>
              </a:rPr>
              <a:t>http://www.pitt.edu/~super1/How%20to%20create%20Multilingual%20Translation%20Button.htm</a:t>
            </a:r>
            <a:r>
              <a:rPr lang="en-US" altLang="en-US" i="1" smtClean="0"/>
              <a:t> </a:t>
            </a:r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3B1709-3DB9-4969-91ED-074EB447AEB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en-US" altLang="en-US" sz="2400" b="1" smtClean="0">
                <a:solidFill>
                  <a:srgbClr val="222222"/>
                </a:solidFill>
                <a:cs typeface="Calibri" panose="020F0502020204030204" pitchFamily="34" charset="0"/>
              </a:rPr>
              <a:t>Обмежена володіння англійською мовою (ЛЕП)</a:t>
            </a:r>
          </a:p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endParaRPr lang="en-US" altLang="en-US" sz="2400" b="1" smtClean="0">
              <a:solidFill>
                <a:srgbClr val="222222"/>
              </a:solidFill>
              <a:cs typeface="Calibri" panose="020F0502020204030204" pitchFamily="34" charset="0"/>
            </a:endParaRPr>
          </a:p>
          <a:p>
            <a:pPr eaLnBrk="1" hangingPunct="1">
              <a:lnSpc>
                <a:spcPct val="107000"/>
              </a:lnSpc>
              <a:spcAft>
                <a:spcPts val="800"/>
              </a:spcAft>
            </a:pPr>
            <a:r>
              <a:rPr lang="en-US" altLang="en-US" sz="2400" b="1" smtClean="0">
                <a:solidFill>
                  <a:srgbClr val="222222"/>
                </a:solidFill>
                <a:cs typeface="Calibri" panose="020F0502020204030204" pitchFamily="34" charset="0"/>
              </a:rPr>
              <a:t>"</a:t>
            </a:r>
            <a:r>
              <a:rPr lang="en-US" altLang="en-US" sz="2400" b="1" smtClean="0">
                <a:solidFill>
                  <a:srgbClr val="545454"/>
                </a:solidFill>
                <a:cs typeface="Calibri" panose="020F0502020204030204" pitchFamily="34" charset="0"/>
              </a:rPr>
              <a:t>Назва VI </a:t>
            </a:r>
            <a:r>
              <a:rPr lang="en-US" altLang="en-US" sz="2400" b="1" smtClean="0">
                <a:solidFill>
                  <a:srgbClr val="6A6A6A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Закон про громадянські права</a:t>
            </a:r>
            <a:r>
              <a:rPr lang="en-US" altLang="en-US" sz="2400" b="1" smtClean="0">
                <a:solidFill>
                  <a:srgbClr val="545454"/>
                </a:solidFill>
                <a:cs typeface="Calibri" panose="020F0502020204030204" pitchFamily="34" charset="0"/>
              </a:rPr>
              <a:t> 1964 вимагає, щоб одержувачі Федеральної фінансової допомоги вжити розумних заходів для здійснення їх програм, послуг та заходів, що мають право осіб з </a:t>
            </a:r>
            <a:r>
              <a:rPr lang="en-US" altLang="en-US" sz="2400" b="1" smtClean="0">
                <a:solidFill>
                  <a:srgbClr val="6A6A6A"/>
                </a:solidFill>
                <a:cs typeface="Calibri" panose="020F0502020204030204" pitchFamily="34" charset="0"/>
              </a:rPr>
              <a:t>обмежена володіння англійською мовою</a:t>
            </a:r>
            <a:r>
              <a:rPr lang="en-US" altLang="en-US" sz="2400" b="1" smtClean="0">
                <a:solidFill>
                  <a:srgbClr val="545454"/>
                </a:solidFill>
                <a:cs typeface="Calibri" panose="020F0502020204030204" pitchFamily="34" charset="0"/>
              </a:rPr>
              <a:t>"</a:t>
            </a:r>
            <a:r>
              <a:rPr lang="en-US" altLang="en-US" sz="2400" smtClean="0">
                <a:solidFill>
                  <a:srgbClr val="545454"/>
                </a:solidFill>
                <a:cs typeface="Calibri" panose="020F0502020204030204" pitchFamily="34" charset="0"/>
              </a:rPr>
              <a:t> </a:t>
            </a:r>
            <a:endParaRPr lang="en-US" altLang="en-US" sz="2400" smtClean="0"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FCFDD0-25FB-4232-ADE3-A55D555B4A9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400" smtClean="0"/>
          </a:p>
          <a:p>
            <a:pPr eaLnBrk="1" hangingPunct="1">
              <a:spcBef>
                <a:spcPct val="0"/>
              </a:spcBef>
            </a:pPr>
            <a:r>
              <a:rPr lang="en-US" altLang="en-US" sz="1400" smtClean="0"/>
              <a:t>Команда бібліотеки Олександра</a:t>
            </a:r>
          </a:p>
          <a:p>
            <a:pPr eaLnBrk="1" hangingPunct="1">
              <a:spcBef>
                <a:spcPct val="0"/>
              </a:spcBef>
            </a:pPr>
            <a:endParaRPr lang="en-US" altLang="en-US" sz="1400" smtClean="0"/>
          </a:p>
          <a:p>
            <a:pPr eaLnBrk="1" hangingPunct="1">
              <a:spcBef>
                <a:spcPct val="0"/>
              </a:spcBef>
            </a:pPr>
            <a:endParaRPr lang="en-US" altLang="en-US" sz="1400" smtClean="0"/>
          </a:p>
          <a:p>
            <a:pPr eaLnBrk="1" hangingPunct="1">
              <a:spcBef>
                <a:spcPct val="0"/>
              </a:spcBef>
            </a:pPr>
            <a:r>
              <a:rPr lang="en-US" altLang="en-US" sz="1400" smtClean="0"/>
              <a:t>Це може бути зроблено тільки з чудовою глобальною командою.  Експерти з Єгипту, Індії, Ірану, Японії, Кенії, Казахстану, Мексики, Нігерії, США та багатьох інших країн розбили, щоб це відбулося. Ці чудові люди пожертвували свій час і зусилля, щоб зробити неможливе статися.</a:t>
            </a:r>
          </a:p>
          <a:p>
            <a:pPr eaLnBrk="1" hangingPunct="1">
              <a:spcBef>
                <a:spcPct val="0"/>
              </a:spcBef>
            </a:pPr>
            <a:endParaRPr lang="en-US" altLang="en-US" sz="1400" smtClean="0"/>
          </a:p>
          <a:p>
            <a:pPr eaLnBrk="1" hangingPunct="1">
              <a:spcBef>
                <a:spcPct val="0"/>
              </a:spcBef>
            </a:pPr>
            <a:r>
              <a:rPr lang="en-US" altLang="en-US" sz="1400" smtClean="0"/>
              <a:t>"Це завжди здається неможливим, поки не буде зроблено" (Мандела)</a:t>
            </a:r>
          </a:p>
          <a:p>
            <a:pPr eaLnBrk="1" hangingPunct="1">
              <a:spcBef>
                <a:spcPct val="0"/>
              </a:spcBef>
            </a:pPr>
            <a:endParaRPr lang="en-US" altLang="en-US" sz="1400" smtClean="0"/>
          </a:p>
          <a:p>
            <a:pPr eaLnBrk="1" hangingPunct="1">
              <a:spcBef>
                <a:spcPct val="0"/>
              </a:spcBef>
            </a:pPr>
            <a:r>
              <a:rPr lang="en-US" altLang="en-US" sz="1400" smtClean="0"/>
              <a:t>"Ніколи не вірю, що деякі турботи люди не можуть змінити світ.  Бо, дійсно, це все, хто коли-небудь "(Мід)</a:t>
            </a:r>
          </a:p>
          <a:p>
            <a:pPr eaLnBrk="1" hangingPunct="1">
              <a:spcBef>
                <a:spcPct val="0"/>
              </a:spcBef>
            </a:pPr>
            <a:endParaRPr lang="en-US" altLang="en-US" sz="1400" smtClean="0"/>
          </a:p>
          <a:p>
            <a:pPr eaLnBrk="1" hangingPunct="1">
              <a:spcBef>
                <a:spcPct val="0"/>
              </a:spcBef>
            </a:pPr>
            <a:r>
              <a:rPr lang="en-US" altLang="en-US" sz="1400" i="1" smtClean="0"/>
              <a:t>Суперкурс проект- </a:t>
            </a:r>
            <a:r>
              <a:rPr lang="en-US" altLang="en-US" sz="1400" i="1" smtClean="0">
                <a:hlinkClick r:id="rId3"/>
              </a:rPr>
              <a:t>www.pitt.edu/~super1</a:t>
            </a:r>
            <a:r>
              <a:rPr lang="en-US" altLang="en-US" sz="1400" i="1" smtClean="0"/>
              <a:t/>
            </a:r>
            <a:br>
              <a:rPr lang="en-US" altLang="en-US" sz="1400" i="1" smtClean="0"/>
            </a:br>
            <a:r>
              <a:rPr lang="en-US" altLang="en-US" sz="1400" i="1" smtClean="0"/>
              <a:t> </a:t>
            </a:r>
            <a:endParaRPr lang="en-US" altLang="en-US" sz="1400" smtClean="0"/>
          </a:p>
          <a:p>
            <a:pPr eaLnBrk="1" hangingPunct="1">
              <a:spcBef>
                <a:spcPct val="0"/>
              </a:spcBef>
            </a:pPr>
            <a:r>
              <a:rPr lang="en-US" altLang="en-US" sz="1400" i="1" smtClean="0"/>
              <a:t>Наука Суперкурс- </a:t>
            </a:r>
            <a:r>
              <a:rPr lang="en-US" altLang="en-US" sz="1400" i="1" smtClean="0">
                <a:hlinkClick r:id="rId4"/>
              </a:rPr>
              <a:t>ssc.bibalex.org</a:t>
            </a:r>
            <a:r>
              <a:rPr lang="en-US" altLang="en-US" sz="1400" i="1" smtClean="0"/>
              <a:t> </a:t>
            </a:r>
            <a:br>
              <a:rPr lang="en-US" altLang="en-US" sz="1400" i="1" smtClean="0"/>
            </a:br>
            <a:r>
              <a:rPr lang="en-US" altLang="en-US" sz="1400" i="1" smtClean="0"/>
              <a:t> </a:t>
            </a:r>
            <a:endParaRPr lang="en-US" altLang="en-US" sz="1400" smtClean="0"/>
          </a:p>
          <a:p>
            <a:pPr eaLnBrk="1" hangingPunct="1">
              <a:spcBef>
                <a:spcPct val="0"/>
              </a:spcBef>
            </a:pPr>
            <a:r>
              <a:rPr lang="en-US" altLang="en-US" sz="1400" i="1" smtClean="0"/>
              <a:t>Центрально-Азійський журнал глобального охорони здоров'я- </a:t>
            </a:r>
            <a:r>
              <a:rPr lang="en-US" altLang="en-US" sz="1400" i="1" smtClean="0">
                <a:hlinkClick r:id="rId5"/>
              </a:rPr>
              <a:t>cajgh.pitt.edu</a:t>
            </a:r>
            <a:r>
              <a:rPr lang="en-US" altLang="en-US" sz="1400" smtClean="0"/>
              <a:t/>
            </a:r>
            <a:br>
              <a:rPr lang="en-US" altLang="en-US" sz="1400" smtClean="0"/>
            </a:br>
            <a:r>
              <a:rPr lang="en-US" altLang="en-US" sz="1400" smtClean="0"/>
              <a:t> 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400" i="1" smtClean="0"/>
              <a:t>Методи дослідження бібліотеки Александрія- </a:t>
            </a:r>
            <a:r>
              <a:rPr lang="en-US" altLang="en-US" sz="1400" i="1" smtClean="0">
                <a:hlinkClick r:id="rId6"/>
              </a:rPr>
              <a:t>http://ssc.bibalex.org/helpdesk/introduction.jsf</a:t>
            </a:r>
            <a:r>
              <a:rPr lang="en-US" altLang="en-US" sz="1400" i="1" smtClean="0"/>
              <a:t/>
            </a:r>
            <a:br>
              <a:rPr lang="en-US" altLang="en-US" sz="1400" i="1" smtClean="0"/>
            </a:br>
            <a:r>
              <a:rPr lang="en-US" altLang="en-US" sz="1400" i="1" smtClean="0"/>
              <a:t> </a:t>
            </a:r>
            <a:endParaRPr lang="en-US" altLang="en-US" sz="1400" smtClean="0"/>
          </a:p>
          <a:p>
            <a:pPr eaLnBrk="1" hangingPunct="1">
              <a:spcBef>
                <a:spcPct val="0"/>
              </a:spcBef>
            </a:pPr>
            <a:r>
              <a:rPr lang="en-US" altLang="en-US" sz="1400" i="1" smtClean="0"/>
              <a:t>Бібліотека Олександрівна (BA) африканські мережі- </a:t>
            </a:r>
            <a:r>
              <a:rPr lang="en-US" altLang="en-US" sz="1400" i="1" smtClean="0">
                <a:hlinkClick r:id="rId7"/>
              </a:rPr>
              <a:t>http://afn.bibalex.org/GeneralPortal.aspx</a:t>
            </a:r>
            <a:r>
              <a:rPr lang="en-US" altLang="en-US" sz="1400" i="1" smtClean="0"/>
              <a:t/>
            </a:r>
            <a:br>
              <a:rPr lang="en-US" altLang="en-US" sz="1400" i="1" smtClean="0"/>
            </a:br>
            <a:r>
              <a:rPr lang="en-US" altLang="en-US" sz="1400" i="1" smtClean="0"/>
              <a:t> </a:t>
            </a:r>
            <a:endParaRPr lang="en-US" altLang="en-US" sz="1400" smtClean="0"/>
          </a:p>
          <a:p>
            <a:pPr eaLnBrk="1" hangingPunct="1">
              <a:spcBef>
                <a:spcPct val="0"/>
              </a:spcBef>
            </a:pPr>
            <a:r>
              <a:rPr lang="en-US" altLang="en-US" sz="1400" i="1" smtClean="0"/>
              <a:t>Статистичну матрицю Евкліда- </a:t>
            </a:r>
            <a:r>
              <a:rPr lang="en-US" altLang="en-US" sz="1400" i="1" smtClean="0">
                <a:hlinkClick r:id="rId8"/>
              </a:rPr>
              <a:t>http://www.pitt.edu/~super1/ResearchMethods/StatisticsMatrix.htm</a:t>
            </a:r>
            <a:r>
              <a:rPr lang="en-US" altLang="en-US" sz="1400" i="1" smtClean="0"/>
              <a:t> </a:t>
            </a:r>
            <a:br>
              <a:rPr lang="en-US" altLang="en-US" sz="1400" i="1" smtClean="0"/>
            </a:br>
            <a:r>
              <a:rPr lang="en-US" altLang="en-US" sz="1400" i="1" smtClean="0"/>
              <a:t> 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400" i="1" smtClean="0"/>
              <a:t>Serageldin-Евклід бібліотека- </a:t>
            </a:r>
            <a:r>
              <a:rPr lang="en-US" altLang="en-US" sz="1400" i="1" smtClean="0">
                <a:hlinkClick r:id="rId9"/>
              </a:rPr>
              <a:t>http://www.pitt.edu/~super1/ResearchMethods/SerageldinEuclidLibrary.htm</a:t>
            </a:r>
            <a:r>
              <a:rPr lang="en-US" altLang="en-US" sz="1400" i="1" smtClean="0"/>
              <a:t> 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1400" smtClean="0"/>
              <a:t> </a:t>
            </a:r>
            <a:r>
              <a:rPr lang="en-US" altLang="en-US" sz="1400" i="1" smtClean="0"/>
              <a:t>BAIFA ресурс-Служба спільного використання- </a:t>
            </a:r>
            <a:r>
              <a:rPr lang="en-US" altLang="en-US" sz="1400" i="1" smtClean="0">
                <a:hlinkClick r:id="rId10"/>
              </a:rPr>
              <a:t>Бібліотека https://bibalex.org/baifa/en/page/resourcesharingservice#BA змія</a:t>
            </a:r>
            <a:r>
              <a:rPr lang="en-US" altLang="en-US" sz="1400" i="1" smtClean="0"/>
              <a:t> </a:t>
            </a:r>
            <a:endParaRPr lang="en-US" altLang="en-US" sz="1400" smtClean="0"/>
          </a:p>
          <a:p>
            <a:pPr eaLnBrk="1" hangingPunct="1"/>
            <a:r>
              <a:rPr lang="en-US" altLang="en-US" sz="1400" i="1" smtClean="0"/>
              <a:t>Google Translate- </a:t>
            </a:r>
            <a:r>
              <a:rPr lang="en-US" altLang="en-US" sz="1400" i="1" smtClean="0">
                <a:hlinkClick r:id="rId11"/>
              </a:rPr>
              <a:t>https://translate.google.com/</a:t>
            </a:r>
            <a:endParaRPr lang="en-US" altLang="en-US" sz="1400" smtClean="0"/>
          </a:p>
          <a:p>
            <a:pPr eaLnBrk="1" hangingPunct="1"/>
            <a:r>
              <a:rPr lang="en-US" altLang="en-US" sz="1400" i="1" smtClean="0"/>
              <a:t>Microsoft Перекладач- </a:t>
            </a:r>
            <a:r>
              <a:rPr lang="en-US" altLang="en-US" sz="1400" i="1" smtClean="0">
                <a:hlinkClick r:id="rId12"/>
              </a:rPr>
              <a:t>https://www.microsoft.com/en-us/translator/</a:t>
            </a:r>
            <a:endParaRPr lang="en-US" altLang="en-US" sz="1400" smtClean="0"/>
          </a:p>
          <a:p>
            <a:pPr eaLnBrk="1" hangingPunct="1"/>
            <a:r>
              <a:rPr lang="en-US" altLang="en-US" sz="1400" i="1" smtClean="0"/>
              <a:t>Багатомовний Суперкурс- </a:t>
            </a:r>
            <a:r>
              <a:rPr lang="en-US" altLang="en-US" sz="1400" i="1" smtClean="0">
                <a:hlinkClick r:id="rId13"/>
              </a:rPr>
              <a:t>www.pitt.edu/~super1/MultilingualSupercourse.html</a:t>
            </a:r>
            <a:endParaRPr lang="en-US" altLang="en-US" sz="1400" smtClean="0"/>
          </a:p>
          <a:p>
            <a:pPr eaLnBrk="1" hangingPunct="1">
              <a:spcBef>
                <a:spcPct val="0"/>
              </a:spcBef>
            </a:pPr>
            <a:endParaRPr lang="en-US" altLang="en-US" sz="1400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79E88CD-05BD-433F-8022-45BC61E0BE00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72020-F872-4548-8126-E1881A68D0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0F8529-BDE7-4307-AF74-B5D310F37D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7E98F-40D2-4F8B-8834-70114C64F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E78DA-3321-4266-9476-3897B85F9AB4}" type="datetimeFigureOut">
              <a:rPr lang="en-US"/>
              <a:pPr>
                <a:defRPr/>
              </a:pPr>
              <a:t>5/29/2019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05D58D-C9E9-4C5F-A06C-79BB78138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B07FE-4ABD-42C9-99D0-B38B0BBD9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D16DC-4564-46B2-A551-C61D78B472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341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1E998-7C54-4E5B-A4AB-F6BD5C87D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07270C-CB1F-4EF6-B691-F65FBB9D3E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7E98F-40D2-4F8B-8834-70114C64F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8849A-BC12-41B1-85D1-0C26F8333FBB}" type="datetimeFigureOut">
              <a:rPr lang="en-US"/>
              <a:pPr>
                <a:defRPr/>
              </a:pPr>
              <a:t>5/29/2019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05D58D-C9E9-4C5F-A06C-79BB78138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B07FE-4ABD-42C9-99D0-B38B0BBD9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D94D1-296A-4BAC-926E-C55BE35FAC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03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5DD6FE-7A12-4DCC-BE1B-83551DF22F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CC5031-3DF3-4D20-9368-2A83280575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7E98F-40D2-4F8B-8834-70114C64F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3AD28-493D-44A4-AB34-39CCCF1AC2D4}" type="datetimeFigureOut">
              <a:rPr lang="en-US"/>
              <a:pPr>
                <a:defRPr/>
              </a:pPr>
              <a:t>5/29/2019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05D58D-C9E9-4C5F-A06C-79BB78138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B07FE-4ABD-42C9-99D0-B38B0BBD9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71AA7-9DEE-4FAB-918C-D77DF81940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831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41C77-1FEA-423A-BC04-C7CB7394F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05BC0-E0A5-49EB-B101-D38A27F02B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7E98F-40D2-4F8B-8834-70114C64F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F4111-8B23-440F-B67E-461D1C8DC82D}" type="datetimeFigureOut">
              <a:rPr lang="en-US"/>
              <a:pPr>
                <a:defRPr/>
              </a:pPr>
              <a:t>5/29/2019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05D58D-C9E9-4C5F-A06C-79BB78138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B07FE-4ABD-42C9-99D0-B38B0BBD9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A4E79-50E7-4A53-A67F-6B4CB77322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55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F756E-AF7A-4CDD-8FDB-22DB65E8A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624BD0-88A4-492C-AF97-A3CDBF8B1B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7E98F-40D2-4F8B-8834-70114C64F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256C0-2F9D-420B-A381-A344E3AC1534}" type="datetimeFigureOut">
              <a:rPr lang="en-US"/>
              <a:pPr>
                <a:defRPr/>
              </a:pPr>
              <a:t>5/29/2019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05D58D-C9E9-4C5F-A06C-79BB78138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B07FE-4ABD-42C9-99D0-B38B0BBD9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D4638-2B4D-4FE0-805D-EC05D2A2AF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632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5AC0E-2646-49B3-9D53-D4F27A3F0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A17C3-2A67-45D1-8AE5-E2F902866A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2C815E-A4D5-4C58-A73D-923B7DA281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2C7E98F-40D2-4F8B-8834-70114C64F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1F17C-3470-4076-9743-F40E51CB9558}" type="datetimeFigureOut">
              <a:rPr lang="en-US"/>
              <a:pPr>
                <a:defRPr/>
              </a:pPr>
              <a:t>5/29/2019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605D58D-C9E9-4C5F-A06C-79BB78138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72B07FE-4ABD-42C9-99D0-B38B0BBD9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17B1C-09EF-4889-80E4-E0ED7CEFD4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767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9CF14-8362-476D-9DD8-251D12B87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271F68-CDFA-4D09-A4E3-2FC2DD042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D90519-BFDD-4FDC-B8FE-2D504F740C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9F7F54-D727-4FE0-AB34-1E343C57D7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1AE2CC-FD95-4112-998F-A10A030D00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2C7E98F-40D2-4F8B-8834-70114C64F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353F0-DD03-4270-B16E-14CA13E8C374}" type="datetimeFigureOut">
              <a:rPr lang="en-US"/>
              <a:pPr>
                <a:defRPr/>
              </a:pPr>
              <a:t>5/29/2019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605D58D-C9E9-4C5F-A06C-79BB78138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72B07FE-4ABD-42C9-99D0-B38B0BBD9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01950-C793-40B2-8009-74329D7C92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314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0DE1F-540F-49E4-8704-96A068DAD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2C7E98F-40D2-4F8B-8834-70114C64F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C754A-6AD9-4A73-8169-829644855472}" type="datetimeFigureOut">
              <a:rPr lang="en-US"/>
              <a:pPr>
                <a:defRPr/>
              </a:pPr>
              <a:t>5/29/2019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605D58D-C9E9-4C5F-A06C-79BB78138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72B07FE-4ABD-42C9-99D0-B38B0BBD9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E55A7-2621-4591-AA68-502ECAEA7C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800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2C7E98F-40D2-4F8B-8834-70114C64F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911EB-6506-4C75-933A-16924593C525}" type="datetimeFigureOut">
              <a:rPr lang="en-US"/>
              <a:pPr>
                <a:defRPr/>
              </a:pPr>
              <a:t>5/29/2019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605D58D-C9E9-4C5F-A06C-79BB78138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72B07FE-4ABD-42C9-99D0-B38B0BBD9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166C5-735A-455F-91C6-DB10F39E0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810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B1FD7-6EE4-4D7C-96FA-67E71E881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5DA36-BABA-4CB1-8C88-394A9992F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592DE7-5E71-4493-BAF9-7810E68882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2C7E98F-40D2-4F8B-8834-70114C64F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7EBD3-DF37-48D5-8A5A-8B874D4109DA}" type="datetimeFigureOut">
              <a:rPr lang="en-US"/>
              <a:pPr>
                <a:defRPr/>
              </a:pPr>
              <a:t>5/29/2019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605D58D-C9E9-4C5F-A06C-79BB78138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72B07FE-4ABD-42C9-99D0-B38B0BBD9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B3B82-B16E-4EDA-9630-F96EB0A58A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402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E2559-36B4-43F2-96B1-D51F1F9ED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FE051C-E966-4943-BCB9-9566FA6477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043FC0-D80B-4901-A40F-DBF9859340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2C7E98F-40D2-4F8B-8834-70114C64F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02397-A11F-49FD-9FE8-528D39B8131A}" type="datetimeFigureOut">
              <a:rPr lang="en-US"/>
              <a:pPr>
                <a:defRPr/>
              </a:pPr>
              <a:t>5/29/2019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605D58D-C9E9-4C5F-A06C-79BB78138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72B07FE-4ABD-42C9-99D0-B38B0BBD9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1C3F6-FDD6-4F30-A70F-DF68448431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945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C7E98F-40D2-4F8B-8834-70114C64FF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2689A2D-6C4F-434C-88DE-BB1EF81DCB85}" type="datetimeFigureOut">
              <a:rPr lang="en-US"/>
              <a:pPr>
                <a:defRPr/>
              </a:pPr>
              <a:t>5/29/2019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05D58D-C9E9-4C5F-A06C-79BB781381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B07FE-4ABD-42C9-99D0-B38B0BBD99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D2F83C3-EDA5-41E9-A8C9-E134E610C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bibliotheca alexandrina daw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7" b="7500"/>
          <a:stretch>
            <a:fillRect/>
          </a:stretch>
        </p:blipFill>
        <p:spPr bwMode="auto">
          <a:xfrm>
            <a:off x="61913" y="52388"/>
            <a:ext cx="12058650" cy="672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2" descr="put URL and language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8" y="5203825"/>
            <a:ext cx="2371725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2063750" y="885825"/>
            <a:ext cx="6983413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400" b="1">
                <a:solidFill>
                  <a:srgbClr val="FF0000"/>
                </a:solidFill>
              </a:rPr>
              <a:t>Світанок багатомовної науки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</a:rPr>
              <a:t>Александрійська бібліотека</a:t>
            </a:r>
          </a:p>
        </p:txBody>
      </p:sp>
    </p:spTree>
  </p:cSld>
  <p:clrMapOvr>
    <a:masterClrMapping/>
  </p:clrMapOvr>
</p:sld>
</file>

<file path=ppt/slides/slide2.xml><?xml version="1.0" encoding="utf-8"?>
<p:sld xmlns:a14="http://schemas.microsoft.com/office/drawing/2010/main" xmlns:a16="http://schemas.microsoft.com/office/drawing/2014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34" t="16548" r="37810" b="5992"/>
          <a:stretch>
            <a:fillRect/>
          </a:stretch>
        </p:blipFill>
        <p:spPr bwMode="auto">
          <a:xfrm>
            <a:off x="1354138" y="1473200"/>
            <a:ext cx="3017837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417513" y="368300"/>
            <a:ext cx="70469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/>
              <a:t>Бібліотека методів досліджень Ба Serageldin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97FB0F-F8FE-4285-80D1-6BFE6CA1A805}"/>
              </a:ext>
            </a:extLst>
          </p:cNvPr>
          <p:cNvSpPr txBox="1"/>
          <p:nvPr/>
        </p:nvSpPr>
        <p:spPr>
          <a:xfrm>
            <a:off x="4819650" y="2174875"/>
            <a:ext cx="7485063" cy="46783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10000"/>
              <a:buFont typeface="Wingdings" panose="05000000000000000000" pitchFamily="2" charset="2"/>
              <a:buChar char="v"/>
              <a:defRPr/>
            </a:pPr>
            <a:r>
              <a:rPr lang="en-US" sz="2800" b="1" dirty="0">
                <a:latin typeface="+mn-lt"/>
              </a:rPr>
              <a:t>&gt; 1 000 000 листи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10000"/>
              <a:buFont typeface="Wingdings" panose="05000000000000000000" pitchFamily="2" charset="2"/>
              <a:buChar char="v"/>
              <a:defRPr/>
            </a:pPr>
            <a:r>
              <a:rPr lang="en-US" sz="2800" b="1" dirty="0">
                <a:latin typeface="+mn-lt"/>
              </a:rPr>
              <a:t>14 000 методи дослідження книги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10000"/>
              <a:buFont typeface="Wingdings" panose="05000000000000000000" pitchFamily="2" charset="2"/>
              <a:buChar char="v"/>
              <a:defRPr/>
            </a:pPr>
            <a:r>
              <a:rPr lang="en-US" sz="2800" b="1" dirty="0">
                <a:latin typeface="+mn-lt"/>
              </a:rPr>
              <a:t>Навчання 60 000 000 студентів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10000"/>
              <a:buFont typeface="Wingdings" panose="05000000000000000000" pitchFamily="2" charset="2"/>
              <a:buChar char="v"/>
              <a:defRPr/>
            </a:pPr>
            <a:r>
              <a:rPr lang="en-US" sz="2800" b="1" dirty="0">
                <a:latin typeface="+mn-lt"/>
              </a:rPr>
              <a:t>Найбільші світові методи дослідження бібліотеки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10000"/>
              <a:buFont typeface="Wingdings" panose="05000000000000000000" pitchFamily="2" charset="2"/>
              <a:buChar char="v"/>
              <a:defRPr/>
            </a:pPr>
            <a:r>
              <a:rPr lang="en-US" sz="2800" b="1" dirty="0">
                <a:latin typeface="+mn-lt"/>
              </a:rPr>
              <a:t>Найбільша в світі наукова бібліотека PowerPoint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10000"/>
              <a:buFont typeface="Wingdings" panose="05000000000000000000" pitchFamily="2" charset="2"/>
              <a:buChar char="v"/>
              <a:defRPr/>
            </a:pPr>
            <a:r>
              <a:rPr lang="en-US" sz="2800" b="1" dirty="0">
                <a:latin typeface="+mn-lt"/>
              </a:rPr>
              <a:t>Найбільший у світі вчитель глобальних методів охорони здоров'я та досліджень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10000"/>
              <a:buFont typeface="Wingdings" panose="05000000000000000000" pitchFamily="2" charset="2"/>
              <a:buChar char="v"/>
              <a:defRPr/>
            </a:pPr>
            <a:r>
              <a:rPr lang="en-US" sz="2800" b="1" dirty="0">
                <a:latin typeface="+mn-lt"/>
              </a:rPr>
              <a:t>Розробники багатомовної науки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10000"/>
              <a:defRPr/>
            </a:pPr>
            <a:endParaRPr lang="en-US" sz="2800" b="1" dirty="0">
              <a:solidFill>
                <a:srgbClr val="FF0000"/>
              </a:solidFill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mc="http://schemas.openxmlformats.org/markup-compatibility/2006" xmlns:v="urn:schemas-microsoft-com:vml"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Chart 1"/>
          <p:cNvGraphicFramePr>
            <a:graphicFrameLocks/>
          </p:cNvGraphicFramePr>
          <p:nvPr/>
        </p:nvGraphicFramePr>
        <p:xfrm>
          <a:off x="1546225" y="1262063"/>
          <a:ext cx="5057775" cy="501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6" name="Chart" r:id="rId4" imgW="5066215" imgH="5017443" progId="Excel.Chart.8">
                  <p:embed/>
                </p:oleObj>
              </mc:Choice>
              <mc:Fallback>
                <p:oleObj name="Chart" r:id="rId4" imgW="5066215" imgH="5017443" progId="Excel.Chart.8">
                  <p:embed/>
                  <p:pic>
                    <p:nvPicPr>
                      <p:cNvPr id="0" name="Chart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6225" y="1262063"/>
                        <a:ext cx="5057775" cy="5016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Chart 4"/>
          <p:cNvGraphicFramePr>
            <a:graphicFrameLocks/>
          </p:cNvGraphicFramePr>
          <p:nvPr/>
        </p:nvGraphicFramePr>
        <p:xfrm>
          <a:off x="6272213" y="2217738"/>
          <a:ext cx="3468687" cy="315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7" name="Chart" r:id="rId6" imgW="3475021" imgH="3158002" progId="Excel.Chart.8">
                  <p:embed/>
                </p:oleObj>
              </mc:Choice>
              <mc:Fallback>
                <p:oleObj name="Chart" r:id="rId6" imgW="3475021" imgH="3158002" progId="Excel.Chart.8">
                  <p:embed/>
                  <p:pic>
                    <p:nvPicPr>
                      <p:cNvPr id="0" name="Chart 4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2213" y="2217738"/>
                        <a:ext cx="3468687" cy="3151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3352003" y="343222"/>
            <a:ext cx="5338577" cy="193899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3% публікацій з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Країн, що розвиваються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80% населення світу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7173" name="TextBox 6"/>
          <p:cNvSpPr txBox="1">
            <a:spLocks noChangeArrowheads="1"/>
          </p:cNvSpPr>
          <p:nvPr/>
        </p:nvSpPr>
        <p:spPr bwMode="auto">
          <a:xfrm>
            <a:off x="2501900" y="4818063"/>
            <a:ext cx="1320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/>
              <a:t>Публікації</a:t>
            </a:r>
          </a:p>
        </p:txBody>
      </p:sp>
      <p:sp>
        <p:nvSpPr>
          <p:cNvPr id="7174" name="TextBox 7"/>
          <p:cNvSpPr txBox="1">
            <a:spLocks noChangeArrowheads="1"/>
          </p:cNvSpPr>
          <p:nvPr/>
        </p:nvSpPr>
        <p:spPr bwMode="auto">
          <a:xfrm>
            <a:off x="7804150" y="4802188"/>
            <a:ext cx="1200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/>
              <a:t>Населення</a:t>
            </a:r>
          </a:p>
        </p:txBody>
      </p:sp>
      <p:sp>
        <p:nvSpPr>
          <p:cNvPr id="7175" name="TextBox 3"/>
          <p:cNvSpPr txBox="1">
            <a:spLocks noChangeArrowheads="1"/>
          </p:cNvSpPr>
          <p:nvPr/>
        </p:nvSpPr>
        <p:spPr bwMode="auto">
          <a:xfrm>
            <a:off x="3371850" y="5526088"/>
            <a:ext cx="5448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/>
              <a:t>Потреба в науковому капіталі</a:t>
            </a:r>
          </a:p>
        </p:txBody>
      </p:sp>
    </p:spTree>
  </p:cSld>
  <p:clrMapOvr>
    <a:masterClrMapping/>
  </p:clrMapOvr>
</p:sld>
</file>

<file path=ppt/slides/slide4.xml><?xml version="1.0" encoding="utf-8"?>
<p:sld xmlns:a14="http://schemas.microsoft.com/office/drawing/2010/main" xmlns:a16="http://schemas.microsoft.com/office/drawing/2014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0" y="3500438"/>
            <a:ext cx="4260850" cy="319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1"/>
          <p:cNvSpPr>
            <a:spLocks noChangeArrowheads="1"/>
          </p:cNvSpPr>
          <p:nvPr/>
        </p:nvSpPr>
        <p:spPr bwMode="auto">
          <a:xfrm>
            <a:off x="1366838" y="1436688"/>
            <a:ext cx="8620125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5400"/>
              <a:t>6500 мови у світі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/>
              <a:t>1 мова науки (Українська)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0F79AA-A544-4360-892B-B820CA08F553}"/>
              </a:ext>
            </a:extLst>
          </p:cNvPr>
          <p:cNvSpPr/>
          <p:nvPr/>
        </p:nvSpPr>
        <p:spPr>
          <a:xfrm>
            <a:off x="4368913" y="91886"/>
            <a:ext cx="261597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/>
                <a:solidFill>
                  <a:srgbClr val="FF0000"/>
                </a:solidFill>
                <a:latin typeface="+mn-lt"/>
              </a:rPr>
              <a:t>Проблема</a:t>
            </a:r>
          </a:p>
        </p:txBody>
      </p:sp>
    </p:spTree>
  </p:cSld>
  <p:clrMapOvr>
    <a:masterClrMapping/>
  </p:clrMapOvr>
</p:sld>
</file>

<file path=ppt/slides/slide5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323850" y="3286125"/>
            <a:ext cx="65088" cy="3667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63480" bIns="88872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1592263" y="419100"/>
            <a:ext cx="9007475" cy="489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i="1">
                <a:solidFill>
                  <a:srgbClr val="333333"/>
                </a:solidFill>
                <a:latin typeface="tabular-numbers"/>
              </a:rPr>
              <a:t>Уява важливіше, ніж знання.</a:t>
            </a:r>
            <a:r>
              <a:rPr lang="en-US" altLang="en-US" sz="3200">
                <a:solidFill>
                  <a:srgbClr val="333333"/>
                </a:solidFill>
                <a:latin typeface="tabular-numbers"/>
              </a:rPr>
              <a:t> Альберт Ейнштейн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3200">
              <a:solidFill>
                <a:srgbClr val="333333"/>
              </a:solidFill>
              <a:latin typeface="tabular-numbers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32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32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z-Cyrl-AZ" altLang="en-US" sz="2400"/>
              <a:t>Воображение важнее знаний</a:t>
            </a:r>
            <a:r>
              <a:rPr lang="en-US" altLang="en-US" sz="2400"/>
              <a:t> Російська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ar-AE" altLang="en-US" sz="2400"/>
              <a:t> الخيال أكثر أهمية من المعرفة</a:t>
            </a:r>
            <a:r>
              <a:rPr lang="en-US" altLang="en-US" sz="2400"/>
              <a:t>Арабська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2400">
                <a:cs typeface="等线"/>
              </a:rPr>
              <a:t>想象力比知识更重要 </a:t>
            </a:r>
            <a:r>
              <a:rPr lang="en-US" altLang="zh-CN" sz="2400">
                <a:cs typeface="等线"/>
              </a:rPr>
              <a:t>Китайський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zh-CN" sz="2400">
                <a:cs typeface="等线"/>
              </a:rPr>
              <a:t>L'imagination EST плюс важливо Que La connaissance (Французька)</a:t>
            </a:r>
            <a:endParaRPr lang="en-US" altLang="zh-CN" sz="2400">
              <a:cs typeface="等线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3200"/>
          </a:p>
        </p:txBody>
      </p:sp>
      <p:pic>
        <p:nvPicPr>
          <p:cNvPr id="11268" name="Picture 2" descr="put URL and language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75" y="1609725"/>
            <a:ext cx="2259013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2" descr="http://www.pitt.edu/~super1/img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4948238"/>
            <a:ext cx="17716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Rectangle 1"/>
          <p:cNvSpPr>
            <a:spLocks noChangeArrowheads="1"/>
          </p:cNvSpPr>
          <p:nvPr/>
        </p:nvSpPr>
        <p:spPr bwMode="auto">
          <a:xfrm>
            <a:off x="0" y="-184150"/>
            <a:ext cx="24923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1271" name="TextBox 8"/>
          <p:cNvSpPr txBox="1">
            <a:spLocks noChangeArrowheads="1"/>
          </p:cNvSpPr>
          <p:nvPr/>
        </p:nvSpPr>
        <p:spPr bwMode="auto">
          <a:xfrm>
            <a:off x="4697413" y="2038350"/>
            <a:ext cx="4000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/>
              <a:t>            Перекласти кнопки на 103 мов</a:t>
            </a:r>
          </a:p>
        </p:txBody>
      </p:sp>
    </p:spTree>
  </p:cSld>
  <p:clrMapOvr>
    <a:masterClrMapping/>
  </p:clrMapOvr>
</p:sld>
</file>

<file path=ppt/slides/slide6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742950" y="2959100"/>
            <a:ext cx="11144250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FontTx/>
              <a:buNone/>
            </a:pPr>
            <a:r>
              <a:rPr lang="en-US" altLang="en-US" b="1">
                <a:solidFill>
                  <a:srgbClr val="222222"/>
                </a:solidFill>
                <a:cs typeface="Calibri" panose="020F0502020204030204" pitchFamily="34" charset="0"/>
              </a:rPr>
              <a:t>"</a:t>
            </a:r>
            <a:r>
              <a:rPr lang="en-US" altLang="en-US" b="1">
                <a:solidFill>
                  <a:srgbClr val="545454"/>
                </a:solidFill>
                <a:cs typeface="Calibri" panose="020F0502020204030204" pitchFamily="34" charset="0"/>
              </a:rPr>
              <a:t>Назва VI </a:t>
            </a:r>
            <a:r>
              <a:rPr lang="en-US" altLang="en-US" b="1">
                <a:solidFill>
                  <a:srgbClr val="6A6A6A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Закон про громадянські права</a:t>
            </a:r>
            <a:r>
              <a:rPr lang="en-US" altLang="en-US" b="1">
                <a:solidFill>
                  <a:srgbClr val="545454"/>
                </a:solidFill>
                <a:cs typeface="Calibri" panose="020F0502020204030204" pitchFamily="34" charset="0"/>
              </a:rPr>
              <a:t> 1964 вимагає, щоб одержувачі Федеральної фінансової допомоги вжити розумних заходів для здійснення їх програм, послуг та заходів, що мають право осіб з </a:t>
            </a:r>
            <a:r>
              <a:rPr lang="en-US" altLang="en-US" b="1">
                <a:solidFill>
                  <a:srgbClr val="6A6A6A"/>
                </a:solidFill>
                <a:cs typeface="Calibri" panose="020F0502020204030204" pitchFamily="34" charset="0"/>
              </a:rPr>
              <a:t>обмежена володіння англійською мовою</a:t>
            </a:r>
            <a:r>
              <a:rPr lang="en-US" altLang="en-US" b="1">
                <a:solidFill>
                  <a:srgbClr val="545454"/>
                </a:solidFill>
                <a:cs typeface="Calibri" panose="020F0502020204030204" pitchFamily="34" charset="0"/>
              </a:rPr>
              <a:t>"</a:t>
            </a:r>
            <a:r>
              <a:rPr lang="en-US" altLang="en-US">
                <a:solidFill>
                  <a:srgbClr val="545454"/>
                </a:solidFill>
                <a:cs typeface="Calibri" panose="020F0502020204030204" pitchFamily="34" charset="0"/>
              </a:rPr>
              <a:t> </a:t>
            </a:r>
            <a:endParaRPr lang="en-US" altLang="en-US">
              <a:cs typeface="Calibri" panose="020F0502020204030204" pitchFamily="34" charset="0"/>
            </a:endParaRPr>
          </a:p>
        </p:txBody>
      </p:sp>
      <p:pic>
        <p:nvPicPr>
          <p:cNvPr id="13315" name="Picture 2" descr="Image result for limited english proficiency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06400"/>
            <a:ext cx="3190875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14="http://schemas.microsoft.com/office/drawing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6"/>
          <p:cNvSpPr txBox="1">
            <a:spLocks noChangeArrowheads="1"/>
          </p:cNvSpPr>
          <p:nvPr/>
        </p:nvSpPr>
        <p:spPr bwMode="auto">
          <a:xfrm>
            <a:off x="714375" y="17463"/>
            <a:ext cx="5710238" cy="6477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/>
              <a:t>Команда бібліотеки Олександра</a:t>
            </a:r>
          </a:p>
        </p:txBody>
      </p:sp>
      <p:pic>
        <p:nvPicPr>
          <p:cNvPr id="15363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9" b="7632"/>
          <a:stretch>
            <a:fillRect/>
          </a:stretch>
        </p:blipFill>
        <p:spPr bwMode="auto">
          <a:xfrm>
            <a:off x="1404938" y="557213"/>
            <a:ext cx="9812337" cy="622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1890</TotalTime>
  <Words>389</Words>
  <Application>Microsoft Office PowerPoint</Application>
  <PresentationFormat>Widescreen</PresentationFormat>
  <Paragraphs>99</Paragraphs>
  <Slides>7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Calibri</vt:lpstr>
      <vt:lpstr>Arial</vt:lpstr>
      <vt:lpstr>Calibri Light</vt:lpstr>
      <vt:lpstr>Wingdings</vt:lpstr>
      <vt:lpstr>tabular-numbers</vt:lpstr>
      <vt:lpstr>等线</vt:lpstr>
      <vt:lpstr>Times New Roman</vt:lpstr>
      <vt:lpstr>Office Theme</vt:lpstr>
      <vt:lpstr>Microsoft Excel 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ronald laporte</dc:creator>
  <cp:lastModifiedBy>Evgueni Choubnikov</cp:lastModifiedBy>
  <cp:revision>26</cp:revision>
  <dcterms:created xsi:type="dcterms:W3CDTF">2019-03-26T20:08:47Z</dcterms:created>
  <dcterms:modified xsi:type="dcterms:W3CDTF">2019-05-29T06:49:39Z</dcterms:modified>
</cp:coreProperties>
</file>