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370" r:id="rId3"/>
    <p:sldId id="365" r:id="rId4"/>
    <p:sldId id="372" r:id="rId5"/>
    <p:sldId id="371" r:id="rId6"/>
    <p:sldId id="373" r:id="rId7"/>
    <p:sldId id="344"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6757" autoAdjust="0"/>
  </p:normalViewPr>
  <p:slideViewPr>
    <p:cSldViewPr snapToGrid="0">
      <p:cViewPr varScale="1">
        <p:scale>
          <a:sx n="42" d="100"/>
          <a:sy n="42" d="100"/>
        </p:scale>
        <p:origin x="67"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B17B949-DD41-4C97-ADAC-C9F305A0410E}" type="datetimeFigureOut">
              <a:rPr lang="en-US"/>
              <a:pPr>
                <a:defRPr/>
              </a:pPr>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7A2C12-57D1-4C67-8548-15F98AF5AC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itt.edu/~super7/56011-57001/56121.pp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play.google.com/store/apps/details?id=com.google.android.apps.translate&amp;hl=en" TargetMode="External"/><Relationship Id="rId4" Type="http://schemas.openxmlformats.org/officeDocument/2006/relationships/hyperlink" Target="https://microsofttranslator.uservoice.com/knowledgebase/articles/1159792-presentation-translator-how-do-i-use-this-to-tr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itt.edu/~super1/How%20to%20create%20Multilingual%20Translation%20Button.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pitt.edu/~super1/ResearchMethods/StatisticsMatrix.htm" TargetMode="External"/><Relationship Id="rId13" Type="http://schemas.openxmlformats.org/officeDocument/2006/relationships/hyperlink" Target="http://www.pitt.edu/~super1/MultilingualSupercourse.html" TargetMode="External"/><Relationship Id="rId3" Type="http://schemas.openxmlformats.org/officeDocument/2006/relationships/hyperlink" Target="http://www.pitt.edu/~super1" TargetMode="External"/><Relationship Id="rId7" Type="http://schemas.openxmlformats.org/officeDocument/2006/relationships/hyperlink" Target="http://afn.bibalex.org/GeneralPortal.aspx" TargetMode="External"/><Relationship Id="rId12" Type="http://schemas.openxmlformats.org/officeDocument/2006/relationships/hyperlink" Target="https://www.microsoft.com/en-us/translato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c.bibalex.org/helpdesk/introduction.jsf" TargetMode="External"/><Relationship Id="rId11" Type="http://schemas.openxmlformats.org/officeDocument/2006/relationships/hyperlink" Target="https://translate.google.com/" TargetMode="External"/><Relationship Id="rId5" Type="http://schemas.openxmlformats.org/officeDocument/2006/relationships/hyperlink" Target="http://cajgh.pitt.edu/" TargetMode="External"/><Relationship Id="rId10" Type="http://schemas.openxmlformats.org/officeDocument/2006/relationships/hyperlink" Target="https://bibalex.org/baifa/en/page/resourcesharingservice#BA Serageldin Library" TargetMode="External"/><Relationship Id="rId4" Type="http://schemas.openxmlformats.org/officeDocument/2006/relationships/hyperlink" Target="http://ssc.bibalex.org/" TargetMode="External"/><Relationship Id="rId9" Type="http://schemas.openxmlformats.org/officeDocument/2006/relationships/hyperlink" Target="http://www.pitt.edu/~super1/ResearchMethods/SerageldinEuclidLibrary.htm" TargetMode="External"/></Relationships>
</file>

<file path=ppt/notesSlides/notesSlide1.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Çok dilli bilim Şafağı. </a:t>
            </a:r>
            <a:r>
              <a:rPr lang="en-US" altLang="en-US" dirty="0" smtClean="0"/>
              <a:t>Ron LaPorte tarafından Iskenderiye ders Kütüphanesi orijinal dosya mevcut </a:t>
            </a:r>
            <a:r>
              <a:rPr lang="en-US" altLang="en-US" dirty="0" smtClean="0">
                <a:hlinkClick r:id="rId3"/>
              </a:rPr>
              <a:t>http://www.pitt.edu/~super7/56011-57001/56121.ppt</a:t>
            </a:r>
            <a:r>
              <a:rPr lang="en-US" altLang="en-US" dirty="0" smtClean="0"/>
              <a:t> </a:t>
            </a:r>
          </a:p>
          <a:p>
            <a:pPr eaLnBrk="1" hangingPunct="1">
              <a:spcBef>
                <a:spcPct val="0"/>
              </a:spcBef>
            </a:pPr>
            <a:endParaRPr lang="en-US" altLang="en-US" dirty="0" smtClean="0"/>
          </a:p>
          <a:p>
            <a:pPr eaLnBrk="1" hangingPunct="1"/>
            <a:r>
              <a:rPr lang="en-US" altLang="en-US" dirty="0" smtClean="0"/>
              <a:t>Diğer 50 + dilde Bu derste çeviri almak için, lütfen indir</a:t>
            </a:r>
          </a:p>
          <a:p>
            <a:pPr eaLnBrk="1" hangingPunct="1"/>
            <a:r>
              <a:rPr lang="en-US" altLang="en-US" dirty="0" smtClean="0"/>
              <a:t>Tüm sunuyu 60 ' den fazla dilde tercüme eden Microsoft Presentation Translator (Power Point eklentisi):</a:t>
            </a:r>
          </a:p>
          <a:p>
            <a:pPr eaLnBrk="1" hangingPunct="1"/>
            <a:r>
              <a:rPr lang="en-US" altLang="en-US" u="sng" dirty="0" smtClean="0">
                <a:hlinkClick r:id="rId4"/>
              </a:rPr>
              <a:t>https://microsofttranslator.uservoice.com/knowledgebase/articles/1159792-presentation-translator-how-do-i-use-this-to-tra</a:t>
            </a:r>
            <a:r>
              <a:rPr lang="en-US" altLang="en-US" dirty="0" smtClean="0"/>
              <a:t>  </a:t>
            </a:r>
          </a:p>
          <a:p>
            <a:pPr eaLnBrk="1" hangingPunct="1"/>
            <a:r>
              <a:rPr lang="en-US" altLang="en-US" dirty="0" smtClean="0"/>
              <a:t>Görüntülerde metin tercüme değil sunum dahil, ancak diğer Translator uygulamalar tarafından tercüme edebilirsiniz</a:t>
            </a:r>
          </a:p>
          <a:p>
            <a:pPr eaLnBrk="1" hangingPunct="1"/>
            <a:r>
              <a:rPr lang="en-US" altLang="en-US" b="1" dirty="0" smtClean="0"/>
              <a:t>Google Translator uygulaması:</a:t>
            </a:r>
            <a:endParaRPr lang="en-US" altLang="en-US" dirty="0" smtClean="0"/>
          </a:p>
          <a:p>
            <a:pPr eaLnBrk="1" hangingPunct="1"/>
            <a:r>
              <a:rPr lang="en-US" altLang="en-US" dirty="0" smtClean="0"/>
              <a:t> </a:t>
            </a:r>
          </a:p>
          <a:p>
            <a:pPr eaLnBrk="1" hangingPunct="1"/>
            <a:r>
              <a:rPr lang="en-US" altLang="en-US" u="sng" dirty="0" smtClean="0">
                <a:hlinkClick r:id="rId5"/>
              </a:rPr>
              <a:t>https://play.google.com/store/apps/details?id=com.google.android.apps.translate&amp;hl=en</a:t>
            </a:r>
            <a:r>
              <a:rPr lang="en-US" altLang="en-US" dirty="0" smtClean="0"/>
              <a:t>  </a:t>
            </a:r>
            <a:br>
              <a:rPr lang="en-US" altLang="en-US" dirty="0" smtClean="0"/>
            </a:br>
            <a:r>
              <a:rPr lang="en-US" altLang="en-US" dirty="0" smtClean="0"/>
              <a:t> </a:t>
            </a:r>
          </a:p>
          <a:p>
            <a:pPr eaLnBrk="1" hangingPunct="1">
              <a:spcBef>
                <a:spcPct val="0"/>
              </a:spcBef>
            </a:pPr>
            <a:endParaRPr lang="en-US" alt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EDA744-CDD4-4401-B057-E825A6CEF04F}"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2.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altLang="en-US" b="1" dirty="0" smtClean="0"/>
              <a:t>BA Serageldin araştırma yöntemleri Kütüphanesi</a:t>
            </a:r>
          </a:p>
          <a:p>
            <a:pPr eaLnBrk="1" hangingPunct="1">
              <a:defRPr/>
            </a:pPr>
            <a:endParaRPr lang="en-US" altLang="en-US" b="1" dirty="0" smtClean="0"/>
          </a:p>
          <a:p>
            <a:pPr eaLnBrk="1" hangingPunct="1">
              <a:defRPr/>
            </a:pPr>
            <a:endParaRPr lang="en-US" altLang="en-US" b="1" dirty="0" smtClean="0"/>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&gt; 1.000.000 e-postalar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14.000 araştırma yöntemleri kitapları</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Öğretim 60.000.000 öğrenciler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Dünyanın en büyük araştırma yöntemleri Kütüphanesi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Dünyanın en büyük bilimsel PowerPoint Kütüphanesi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Dünyanın en büyük küresel sağlık ve araştırma yöntemleri öğretmeni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Çok dilli bilim geliştiricileri</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FFC71CA7-F66F-472A-8404-268766355B38}" type="slidenum">
              <a:rPr lang="en-US" smtClean="0"/>
              <a:pPr>
                <a:defRPr/>
              </a:pPr>
              <a:t>2</a:t>
            </a:fld>
            <a:endParaRPr lang="en-US"/>
          </a:p>
        </p:txBody>
      </p:sp>
    </p:spTree>
  </p:cSld>
  <p:clrMapOvr>
    <a:masterClrMapping/>
  </p:clrMapOvr>
</p:notes>
</file>

<file path=ppt/notesSlides/notesSlide3.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Yayınların% 3 ' ü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Gelişmekte olan ülkeler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Dünya nüfusunun% 80</a:t>
            </a:r>
          </a:p>
          <a:p>
            <a:pPr eaLnBrk="1" hangingPunct="1">
              <a:defRPr/>
            </a:pPr>
            <a:endParaRPr lang="en-US" dirty="0" smtClean="0"/>
          </a:p>
          <a:p>
            <a:pPr eaLnBrk="1" hangingPunct="1">
              <a:defRPr/>
            </a:pPr>
            <a:r>
              <a:rPr lang="en-US" altLang="en-US" dirty="0" smtClean="0"/>
              <a:t>Bilimsel eşitlik için Need</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FE679DD-391D-46C6-9257-3B6B50D2B5D7}" type="slidenum">
              <a:rPr lang="en-US" smtClean="0"/>
              <a:pPr>
                <a:defRPr/>
              </a:pPr>
              <a:t>3</a:t>
            </a:fld>
            <a:endParaRPr lang="en-US"/>
          </a:p>
        </p:txBody>
      </p:sp>
    </p:spTree>
  </p:cSld>
  <p:clrMapOvr>
    <a:masterClrMapping/>
  </p:clrMapOvr>
</p:notes>
</file>

<file path=ppt/notesSlides/notesSlide4.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solidFill>
                  <a:srgbClr val="FF0000"/>
                </a:solidFill>
              </a:rPr>
              <a:t>Sorun</a:t>
            </a:r>
          </a:p>
          <a:p>
            <a:pPr eaLnBrk="1" hangingPunct="1"/>
            <a:endParaRPr lang="en-US" altLang="en-US" b="1" smtClean="0">
              <a:solidFill>
                <a:srgbClr val="FF0000"/>
              </a:solidFill>
            </a:endParaRPr>
          </a:p>
          <a:p>
            <a:pPr eaLnBrk="1" hangingPunct="1"/>
            <a:r>
              <a:rPr lang="en-US" altLang="en-US" sz="2400" smtClean="0"/>
              <a:t>6500 dünya dillerinde diller</a:t>
            </a:r>
          </a:p>
          <a:p>
            <a:pPr eaLnBrk="1" hangingPunct="1"/>
            <a:r>
              <a:rPr lang="en-US" altLang="en-US" smtClean="0"/>
              <a:t>1 bilimin dili (Ingilizce)</a:t>
            </a:r>
          </a:p>
          <a:p>
            <a:pPr eaLnBrk="1" hangingPunct="1"/>
            <a:endParaRPr lang="en-US" altLang="en-US" smtClean="0"/>
          </a:p>
          <a:p>
            <a:pPr eaLnBrk="1" hangingPunct="1"/>
            <a:r>
              <a:rPr lang="en-US" altLang="en-US" smtClean="0"/>
              <a:t>"Dil engelleri"</a:t>
            </a:r>
          </a:p>
        </p:txBody>
      </p:sp>
      <p:sp>
        <p:nvSpPr>
          <p:cNvPr id="4" name="Slide Number Placeholder 3"/>
          <p:cNvSpPr>
            <a:spLocks noGrp="1"/>
          </p:cNvSpPr>
          <p:nvPr>
            <p:ph type="sldNum" sz="quarter" idx="5"/>
          </p:nvPr>
        </p:nvSpPr>
        <p:spPr/>
        <p:txBody>
          <a:bodyPr/>
          <a:lstStyle/>
          <a:p>
            <a:pPr>
              <a:defRPr/>
            </a:pPr>
            <a:fld id="{DE48672E-84BB-4EE7-AAAD-53BA4DB92FE5}" type="slidenum">
              <a:rPr lang="en-US" smtClean="0"/>
              <a:pPr>
                <a:defRPr/>
              </a:pPr>
              <a:t>4</a:t>
            </a:fld>
            <a:endParaRPr lang="en-US"/>
          </a:p>
        </p:txBody>
      </p:sp>
    </p:spTree>
  </p:cSld>
  <p:clrMapOvr>
    <a:masterClrMapping/>
  </p:clrMapOvr>
</p:notes>
</file>

<file path=ppt/notesSlides/notesSlide5.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smtClean="0">
                <a:solidFill>
                  <a:srgbClr val="333333"/>
                </a:solidFill>
                <a:latin typeface="tabular-numbers"/>
              </a:rPr>
              <a:t>Hayal gücü bilginden daha önemlidir.</a:t>
            </a:r>
            <a:r>
              <a:rPr lang="en-US" altLang="en-US" smtClean="0">
                <a:solidFill>
                  <a:srgbClr val="333333"/>
                </a:solidFill>
                <a:latin typeface="tabular-numbers"/>
              </a:rPr>
              <a:t> Mustafa özaslan</a:t>
            </a:r>
          </a:p>
          <a:p>
            <a:pPr eaLnBrk="1" hangingPunct="1"/>
            <a:endParaRPr lang="en-US" altLang="en-US" smtClean="0"/>
          </a:p>
          <a:p>
            <a:pPr eaLnBrk="1" hangingPunct="1"/>
            <a:r>
              <a:rPr lang="en-US" altLang="en-US" smtClean="0"/>
              <a:t>Çevir düğmesi 103 dilde</a:t>
            </a:r>
          </a:p>
          <a:p>
            <a:pPr eaLnBrk="1" hangingPunct="1"/>
            <a:endParaRPr lang="en-US" altLang="en-US" i="1" smtClean="0"/>
          </a:p>
          <a:p>
            <a:pPr eaLnBrk="1" hangingPunct="1"/>
            <a:r>
              <a:rPr lang="en-US" altLang="en-US" i="1" smtClean="0"/>
              <a:t>Web siteniz için çeviri düğmesi nasıl oluşturulur </a:t>
            </a:r>
            <a:r>
              <a:rPr lang="en-US" altLang="en-US" i="1" smtClean="0">
                <a:hlinkClick r:id="rId3"/>
              </a:rPr>
              <a:t>http://www.pitt.edu/~super1/How%20to%20create%20Multilingual%20Translation%20Button.htm</a:t>
            </a:r>
            <a:r>
              <a:rPr lang="en-US" altLang="en-US" i="1" smtClean="0"/>
              <a:t> </a:t>
            </a:r>
            <a:endParaRPr lang="en-US" altLang="en-US" smtClean="0"/>
          </a:p>
        </p:txBody>
      </p:sp>
      <p:sp>
        <p:nvSpPr>
          <p:cNvPr id="4" name="Slide Number Placeholder 3"/>
          <p:cNvSpPr>
            <a:spLocks noGrp="1"/>
          </p:cNvSpPr>
          <p:nvPr>
            <p:ph type="sldNum" sz="quarter" idx="5"/>
          </p:nvPr>
        </p:nvSpPr>
        <p:spPr/>
        <p:txBody>
          <a:bodyPr/>
          <a:lstStyle/>
          <a:p>
            <a:pPr>
              <a:defRPr/>
            </a:pPr>
            <a:fld id="{7C3B1709-3DB9-4969-91ED-074EB447AEBE}" type="slidenum">
              <a:rPr lang="en-US" smtClean="0"/>
              <a:pPr>
                <a:defRPr/>
              </a:pPr>
              <a:t>5</a:t>
            </a:fld>
            <a:endParaRPr lang="en-US"/>
          </a:p>
        </p:txBody>
      </p:sp>
    </p:spTree>
  </p:cSld>
  <p:clrMapOvr>
    <a:masterClrMapping/>
  </p:clrMapOvr>
</p:notes>
</file>

<file path=ppt/notesSlides/notesSlide6.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Aft>
                <a:spcPts val="800"/>
              </a:spcAft>
            </a:pPr>
            <a:r>
              <a:rPr lang="en-US" altLang="en-US" sz="2400" b="1" smtClean="0">
                <a:solidFill>
                  <a:srgbClr val="222222"/>
                </a:solidFill>
                <a:cs typeface="Calibri" panose="020F0502020204030204" pitchFamily="34" charset="0"/>
              </a:rPr>
              <a:t>Sınırlı Ingilizce yeterlilik (LEP)</a:t>
            </a:r>
          </a:p>
          <a:p>
            <a:pPr eaLnBrk="1" hangingPunct="1">
              <a:lnSpc>
                <a:spcPct val="107000"/>
              </a:lnSpc>
              <a:spcAft>
                <a:spcPts val="800"/>
              </a:spcAft>
            </a:pPr>
            <a:endParaRPr lang="en-US" altLang="en-US" sz="2400" b="1" smtClean="0">
              <a:solidFill>
                <a:srgbClr val="222222"/>
              </a:solidFill>
              <a:cs typeface="Calibri" panose="020F0502020204030204" pitchFamily="34" charset="0"/>
            </a:endParaRPr>
          </a:p>
          <a:p>
            <a:pPr eaLnBrk="1" hangingPunct="1">
              <a:lnSpc>
                <a:spcPct val="107000"/>
              </a:lnSpc>
              <a:spcAft>
                <a:spcPts val="800"/>
              </a:spcAft>
            </a:pPr>
            <a:r>
              <a:rPr lang="en-US" altLang="en-US" sz="2400" b="1" smtClean="0">
                <a:solidFill>
                  <a:srgbClr val="222222"/>
                </a:solidFill>
                <a:cs typeface="Calibri" panose="020F0502020204030204" pitchFamily="34" charset="0"/>
              </a:rPr>
              <a:t>"</a:t>
            </a:r>
            <a:r>
              <a:rPr lang="en-US" altLang="en-US" sz="2400" b="1" smtClean="0">
                <a:solidFill>
                  <a:srgbClr val="545454"/>
                </a:solidFill>
                <a:cs typeface="Calibri" panose="020F0502020204030204" pitchFamily="34" charset="0"/>
              </a:rPr>
              <a:t>Başlık VI </a:t>
            </a:r>
            <a:r>
              <a:rPr lang="en-US" altLang="en-US" sz="2400" b="1" smtClean="0">
                <a:solidFill>
                  <a:srgbClr val="6A6A6A"/>
                </a:solidFill>
                <a:ea typeface="Calibri" panose="020F0502020204030204" pitchFamily="34" charset="0"/>
                <a:cs typeface="Times New Roman" panose="02020603050405020304" pitchFamily="18" charset="0"/>
              </a:rPr>
              <a:t>Medeni Haklar Yasası</a:t>
            </a:r>
            <a:r>
              <a:rPr lang="en-US" altLang="en-US" sz="2400" b="1" smtClean="0">
                <a:solidFill>
                  <a:srgbClr val="545454"/>
                </a:solidFill>
                <a:cs typeface="Calibri" panose="020F0502020204030204" pitchFamily="34" charset="0"/>
              </a:rPr>
              <a:t> 1964, Federal mali yardım alıcılarının programları, hizmetleri ve faaliyetlerini uygun kişiler tarafından yapmak için makul adımlar atmasını gerektiriyor </a:t>
            </a:r>
            <a:r>
              <a:rPr lang="en-US" altLang="en-US" sz="2400" b="1" smtClean="0">
                <a:solidFill>
                  <a:srgbClr val="6A6A6A"/>
                </a:solidFill>
                <a:cs typeface="Calibri" panose="020F0502020204030204" pitchFamily="34" charset="0"/>
              </a:rPr>
              <a:t>sınırlı Ingilizce yeterlilik</a:t>
            </a:r>
            <a:r>
              <a:rPr lang="en-US" altLang="en-US" sz="2400" b="1" smtClean="0">
                <a:solidFill>
                  <a:srgbClr val="545454"/>
                </a:solidFill>
                <a:cs typeface="Calibri" panose="020F0502020204030204" pitchFamily="34" charset="0"/>
              </a:rPr>
              <a:t>"</a:t>
            </a:r>
            <a:r>
              <a:rPr lang="en-US" altLang="en-US" sz="2400" smtClean="0">
                <a:solidFill>
                  <a:srgbClr val="545454"/>
                </a:solidFill>
                <a:cs typeface="Calibri" panose="020F0502020204030204" pitchFamily="34" charset="0"/>
              </a:rPr>
              <a:t> </a:t>
            </a:r>
            <a:endParaRPr lang="en-US" altLang="en-US" sz="2400" smtClean="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07FCFDD0-25FB-4232-ADE3-A55D555B4A94}" type="slidenum">
              <a:rPr lang="en-US" smtClean="0"/>
              <a:pPr>
                <a:defRPr/>
              </a:pPr>
              <a:t>6</a:t>
            </a:fld>
            <a:endParaRPr lang="en-US"/>
          </a:p>
        </p:txBody>
      </p:sp>
    </p:spTree>
  </p:cSld>
  <p:clrMapOvr>
    <a:masterClrMapping/>
  </p:clrMapOvr>
</p:notes>
</file>

<file path=ppt/notesSlides/notesSlide7.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p>
          <a:p>
            <a:pPr eaLnBrk="1" hangingPunct="1">
              <a:spcBef>
                <a:spcPct val="0"/>
              </a:spcBef>
            </a:pPr>
            <a:r>
              <a:rPr lang="en-US" altLang="en-US" sz="1400" smtClean="0"/>
              <a:t>Takım Bibliotheca Alexandrina</a:t>
            </a:r>
          </a:p>
          <a:p>
            <a:pPr eaLnBrk="1" hangingPunct="1">
              <a:spcBef>
                <a:spcPct val="0"/>
              </a:spcBef>
            </a:pPr>
            <a:endParaRPr lang="en-US" altLang="en-US" sz="1400" smtClean="0"/>
          </a:p>
          <a:p>
            <a:pPr eaLnBrk="1" hangingPunct="1">
              <a:spcBef>
                <a:spcPct val="0"/>
              </a:spcBef>
            </a:pPr>
            <a:endParaRPr lang="en-US" altLang="en-US" sz="1400" smtClean="0"/>
          </a:p>
          <a:p>
            <a:pPr eaLnBrk="1" hangingPunct="1">
              <a:spcBef>
                <a:spcPct val="0"/>
              </a:spcBef>
            </a:pPr>
            <a:r>
              <a:rPr lang="en-US" altLang="en-US" sz="1400" smtClean="0"/>
              <a:t>Bu sadece olağanüstü bir küresel takım ile yapılabilir.  Mısır, Hindistan, Iran, Japonya, Kenya, Kazakistan, Meksika, Nijerya, ABD ve diğer pek çok ülkeden uzmanlar bu gerçekleşmesini sağlamak için oyulmuş. Bu harika insanlar imkansız olmasını sağlamak için zaman ve çaba bağışladı.</a:t>
            </a:r>
          </a:p>
          <a:p>
            <a:pPr eaLnBrk="1" hangingPunct="1">
              <a:spcBef>
                <a:spcPct val="0"/>
              </a:spcBef>
            </a:pPr>
            <a:endParaRPr lang="en-US" altLang="en-US" sz="1400" smtClean="0"/>
          </a:p>
          <a:p>
            <a:pPr eaLnBrk="1" hangingPunct="1">
              <a:spcBef>
                <a:spcPct val="0"/>
              </a:spcBef>
            </a:pPr>
            <a:r>
              <a:rPr lang="en-US" altLang="en-US" sz="1400" smtClean="0"/>
              <a:t>"Bu her zaman imkansız görünüyor kadar yapılır" (Mandela)</a:t>
            </a:r>
          </a:p>
          <a:p>
            <a:pPr eaLnBrk="1" hangingPunct="1">
              <a:spcBef>
                <a:spcPct val="0"/>
              </a:spcBef>
            </a:pPr>
            <a:endParaRPr lang="en-US" altLang="en-US" sz="1400" smtClean="0"/>
          </a:p>
          <a:p>
            <a:pPr eaLnBrk="1" hangingPunct="1">
              <a:spcBef>
                <a:spcPct val="0"/>
              </a:spcBef>
            </a:pPr>
            <a:r>
              <a:rPr lang="en-US" altLang="en-US" sz="1400" smtClean="0"/>
              <a:t>"Hiç bir kaç şefkatli insanların dünyayı değiştiremiyor inanmak.  İçin, gerçekten, bu hiç var olan "(Mead)</a:t>
            </a:r>
          </a:p>
          <a:p>
            <a:pPr eaLnBrk="1" hangingPunct="1">
              <a:spcBef>
                <a:spcPct val="0"/>
              </a:spcBef>
            </a:pPr>
            <a:endParaRPr lang="en-US" altLang="en-US" sz="1400" smtClean="0"/>
          </a:p>
          <a:p>
            <a:pPr eaLnBrk="1" hangingPunct="1">
              <a:spcBef>
                <a:spcPct val="0"/>
              </a:spcBef>
            </a:pPr>
            <a:r>
              <a:rPr lang="en-US" altLang="en-US" sz="1400" i="1" smtClean="0"/>
              <a:t>Supercourse projesi- </a:t>
            </a:r>
            <a:r>
              <a:rPr lang="en-US" altLang="en-US" sz="1400" i="1" smtClean="0">
                <a:hlinkClick r:id="rId3"/>
              </a:rPr>
              <a:t>www.pitt.edu/~super1</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Bilim üst kursu- </a:t>
            </a:r>
            <a:r>
              <a:rPr lang="en-US" altLang="en-US" sz="1400" i="1" smtClean="0">
                <a:hlinkClick r:id="rId4"/>
              </a:rPr>
              <a:t>ssc.bibalex.org</a:t>
            </a:r>
            <a:r>
              <a:rPr lang="en-US" altLang="en-US" sz="1400" i="1" smtClean="0"/>
              <a:t>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Orta Asya küresel sağlık dergisi- </a:t>
            </a:r>
            <a:r>
              <a:rPr lang="en-US" altLang="en-US" sz="1400" i="1" smtClean="0">
                <a:hlinkClick r:id="rId5"/>
              </a:rPr>
              <a:t>cajgh.pitt.edu</a:t>
            </a:r>
            <a:r>
              <a:rPr lang="en-US" altLang="en-US" sz="1400" smtClean="0"/>
              <a:t/>
            </a:r>
            <a:br>
              <a:rPr lang="en-US" altLang="en-US" sz="1400" smtClean="0"/>
            </a:br>
            <a:r>
              <a:rPr lang="en-US" altLang="en-US" sz="1400" smtClean="0"/>
              <a:t> </a:t>
            </a:r>
          </a:p>
          <a:p>
            <a:pPr eaLnBrk="1" hangingPunct="1">
              <a:spcBef>
                <a:spcPct val="0"/>
              </a:spcBef>
            </a:pPr>
            <a:r>
              <a:rPr lang="en-US" altLang="en-US" sz="1400" i="1" smtClean="0"/>
              <a:t>Iskenderiye araştırma yöntemleri Kütüphanesi- </a:t>
            </a:r>
            <a:r>
              <a:rPr lang="en-US" altLang="en-US" sz="1400" i="1" smtClean="0">
                <a:hlinkClick r:id="rId6"/>
              </a:rPr>
              <a:t>http://ssc.bibalex.org/helpdesk/introduction.jsf</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Bibliotheca Alexandrina (BA) Afrika ağları- </a:t>
            </a:r>
            <a:r>
              <a:rPr lang="en-US" altLang="en-US" sz="1400" i="1" smtClean="0">
                <a:hlinkClick r:id="rId7"/>
              </a:rPr>
              <a:t>http://afn.bibalex.org/GeneralPortal.aspx</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Euclid 'in Istatistiksel matriks- </a:t>
            </a:r>
            <a:r>
              <a:rPr lang="en-US" altLang="en-US" sz="1400" i="1" smtClean="0">
                <a:hlinkClick r:id="rId8"/>
              </a:rPr>
              <a:t>http://www.pitt.edu/~super1/ResearchMethods/StatisticsMatrix.htm</a:t>
            </a:r>
            <a:r>
              <a:rPr lang="en-US" altLang="en-US" sz="1400" i="1" smtClean="0"/>
              <a:t> </a:t>
            </a:r>
            <a:br>
              <a:rPr lang="en-US" altLang="en-US" sz="1400" i="1" smtClean="0"/>
            </a:br>
            <a:r>
              <a:rPr lang="en-US" altLang="en-US" sz="1400" i="1" smtClean="0"/>
              <a:t> </a:t>
            </a:r>
          </a:p>
          <a:p>
            <a:pPr eaLnBrk="1" hangingPunct="1">
              <a:spcBef>
                <a:spcPct val="0"/>
              </a:spcBef>
            </a:pPr>
            <a:r>
              <a:rPr lang="en-US" altLang="en-US" sz="1400" i="1" smtClean="0"/>
              <a:t>Serageldin-Euclid Kütüphanesi- </a:t>
            </a:r>
            <a:r>
              <a:rPr lang="en-US" altLang="en-US" sz="1400" i="1" smtClean="0">
                <a:hlinkClick r:id="rId9"/>
              </a:rPr>
              <a:t>http://www.pitt.edu/~super1/ResearchMethods/SerageldinEuclidLibrary.htm</a:t>
            </a:r>
            <a:r>
              <a:rPr lang="en-US" altLang="en-US" sz="1400" i="1" smtClean="0"/>
              <a:t>  </a:t>
            </a:r>
          </a:p>
          <a:p>
            <a:pPr eaLnBrk="1" hangingPunct="1">
              <a:spcBef>
                <a:spcPct val="0"/>
              </a:spcBef>
            </a:pPr>
            <a:r>
              <a:rPr lang="en-US" altLang="en-US" sz="1400" smtClean="0"/>
              <a:t> </a:t>
            </a:r>
            <a:r>
              <a:rPr lang="en-US" altLang="en-US" sz="1400" i="1" smtClean="0"/>
              <a:t>BAıFA resourse paylaşım hizmeti- </a:t>
            </a:r>
            <a:r>
              <a:rPr lang="en-US" altLang="en-US" sz="1400" i="1" smtClean="0">
                <a:hlinkClick r:id="rId10"/>
              </a:rPr>
              <a:t>https://bibalex.org/baifa/en/page/resourcesharingservice#BA Serageldin Kütüphanesi</a:t>
            </a:r>
            <a:r>
              <a:rPr lang="en-US" altLang="en-US" sz="1400" i="1" smtClean="0"/>
              <a:t> </a:t>
            </a:r>
            <a:endParaRPr lang="en-US" altLang="en-US" sz="1400" smtClean="0"/>
          </a:p>
          <a:p>
            <a:pPr eaLnBrk="1" hangingPunct="1"/>
            <a:r>
              <a:rPr lang="en-US" altLang="en-US" sz="1400" i="1" smtClean="0"/>
              <a:t>Google Translate- </a:t>
            </a:r>
            <a:r>
              <a:rPr lang="en-US" altLang="en-US" sz="1400" i="1" smtClean="0">
                <a:hlinkClick r:id="rId11"/>
              </a:rPr>
              <a:t>https://translate.google.com/</a:t>
            </a:r>
            <a:endParaRPr lang="en-US" altLang="en-US" sz="1400" smtClean="0"/>
          </a:p>
          <a:p>
            <a:pPr eaLnBrk="1" hangingPunct="1"/>
            <a:r>
              <a:rPr lang="en-US" altLang="en-US" sz="1400" i="1" smtClean="0"/>
              <a:t>Microsoft Translator- </a:t>
            </a:r>
            <a:r>
              <a:rPr lang="en-US" altLang="en-US" sz="1400" i="1" smtClean="0">
                <a:hlinkClick r:id="rId12"/>
              </a:rPr>
              <a:t>https://www.microsoft.com/en-us/translator/</a:t>
            </a:r>
            <a:endParaRPr lang="en-US" altLang="en-US" sz="1400" smtClean="0"/>
          </a:p>
          <a:p>
            <a:pPr eaLnBrk="1" hangingPunct="1"/>
            <a:r>
              <a:rPr lang="en-US" altLang="en-US" sz="1400" i="1" smtClean="0"/>
              <a:t>Çok dilli süper kurs- </a:t>
            </a:r>
            <a:r>
              <a:rPr lang="en-US" altLang="en-US" sz="1400" i="1" smtClean="0">
                <a:hlinkClick r:id="rId13"/>
              </a:rPr>
              <a:t>www.pitt.edu/~super1/MultilingualSupercourse.html</a:t>
            </a:r>
            <a:endParaRPr lang="en-US" altLang="en-US" sz="1400" smtClean="0"/>
          </a:p>
          <a:p>
            <a:pPr eaLnBrk="1" hangingPunct="1">
              <a:spcBef>
                <a:spcPct val="0"/>
              </a:spcBef>
            </a:pPr>
            <a:endParaRPr lang="en-US" altLang="en-US" sz="140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9E88CD-05BD-433F-8022-45BC61E0BE00}" type="slidenum">
              <a:rPr lang="en-US" altLang="en-US" smtClean="0"/>
              <a:pPr fontAlgn="base">
                <a:spcBef>
                  <a:spcPct val="0"/>
                </a:spcBef>
                <a:spcAft>
                  <a:spcPct val="0"/>
                </a:spcAft>
              </a:pPr>
              <a:t>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2020-F872-4548-8126-E1881A68D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0F8529-BDE7-4307-AF74-B5D310F37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C2E78DA-3321-4266-9476-3897B85F9AB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55ED16DC-4564-46B2-A551-C61D78B472E6}" type="slidenum">
              <a:rPr lang="en-US"/>
              <a:pPr>
                <a:defRPr/>
              </a:pPr>
              <a:t>‹#›</a:t>
            </a:fld>
            <a:endParaRPr lang="en-US"/>
          </a:p>
        </p:txBody>
      </p:sp>
    </p:spTree>
    <p:extLst>
      <p:ext uri="{BB962C8B-B14F-4D97-AF65-F5344CB8AC3E}">
        <p14:creationId xmlns:p14="http://schemas.microsoft.com/office/powerpoint/2010/main" val="12253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E998-7C54-4E5B-A4AB-F6BD5C87DC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7270C-CB1F-4EF6-B691-F65FBB9D3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CD78849A-BC12-41B1-85D1-0C26F8333FBB}"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24CD94D1-296A-4BAC-926E-C55BE35FAC02}" type="slidenum">
              <a:rPr lang="en-US"/>
              <a:pPr>
                <a:defRPr/>
              </a:pPr>
              <a:t>‹#›</a:t>
            </a:fld>
            <a:endParaRPr lang="en-US"/>
          </a:p>
        </p:txBody>
      </p:sp>
    </p:spTree>
    <p:extLst>
      <p:ext uri="{BB962C8B-B14F-4D97-AF65-F5344CB8AC3E}">
        <p14:creationId xmlns:p14="http://schemas.microsoft.com/office/powerpoint/2010/main" val="143130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DD6FE-7A12-4DCC-BE1B-83551DF22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C5031-3DF3-4D20-9368-2A8328057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3A3AD28-493D-44A4-AB34-39CCCF1AC2D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3871AA7-9DEE-4FAB-918C-D77DF81940CD}" type="slidenum">
              <a:rPr lang="en-US"/>
              <a:pPr>
                <a:defRPr/>
              </a:pPr>
              <a:t>‹#›</a:t>
            </a:fld>
            <a:endParaRPr lang="en-US"/>
          </a:p>
        </p:txBody>
      </p:sp>
    </p:spTree>
    <p:extLst>
      <p:ext uri="{BB962C8B-B14F-4D97-AF65-F5344CB8AC3E}">
        <p14:creationId xmlns:p14="http://schemas.microsoft.com/office/powerpoint/2010/main" val="210283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1C77-1FEA-423A-BC04-C7CB7394F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05BC0-E0A5-49EB-B101-D38A27F02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A4AF4111-8B23-440F-B67E-461D1C8DC82D}"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AC1A4E79-50E7-4A53-A67F-6B4CB7732282}" type="slidenum">
              <a:rPr lang="en-US"/>
              <a:pPr>
                <a:defRPr/>
              </a:pPr>
              <a:t>‹#›</a:t>
            </a:fld>
            <a:endParaRPr lang="en-US"/>
          </a:p>
        </p:txBody>
      </p:sp>
    </p:spTree>
    <p:extLst>
      <p:ext uri="{BB962C8B-B14F-4D97-AF65-F5344CB8AC3E}">
        <p14:creationId xmlns:p14="http://schemas.microsoft.com/office/powerpoint/2010/main" val="402335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756E-AF7A-4CDD-8FDB-22DB65E8A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624BD0-88A4-492C-AF97-A3CDBF8B1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346256C0-2F9D-420B-A381-A344E3AC153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A5D4638-2B4D-4FE0-805D-EC05D2A2AFF1}" type="slidenum">
              <a:rPr lang="en-US"/>
              <a:pPr>
                <a:defRPr/>
              </a:pPr>
              <a:t>‹#›</a:t>
            </a:fld>
            <a:endParaRPr lang="en-US"/>
          </a:p>
        </p:txBody>
      </p:sp>
    </p:spTree>
    <p:extLst>
      <p:ext uri="{BB962C8B-B14F-4D97-AF65-F5344CB8AC3E}">
        <p14:creationId xmlns:p14="http://schemas.microsoft.com/office/powerpoint/2010/main" val="105963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AC0E-2646-49B3-9D53-D4F27A3F0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A17C3-2A67-45D1-8AE5-E2F902866A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C815E-A4D5-4C58-A73D-923B7DA28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8D31F17C-3470-4076-9743-F40E51CB9558}"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C117B1C-09EF-4889-80E4-E0ED7CEFD455}" type="slidenum">
              <a:rPr lang="en-US"/>
              <a:pPr>
                <a:defRPr/>
              </a:pPr>
              <a:t>‹#›</a:t>
            </a:fld>
            <a:endParaRPr lang="en-US"/>
          </a:p>
        </p:txBody>
      </p:sp>
    </p:spTree>
    <p:extLst>
      <p:ext uri="{BB962C8B-B14F-4D97-AF65-F5344CB8AC3E}">
        <p14:creationId xmlns:p14="http://schemas.microsoft.com/office/powerpoint/2010/main" val="134276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CF14-8362-476D-9DD8-251D12B87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71F68-CDFA-4D09-A4E3-2FC2DD042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90519-BFDD-4FDC-B8FE-2D504F740C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F7F54-D727-4FE0-AB34-1E343C57D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AE2CC-FD95-4112-998F-A10A030D0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43353F0-DD03-4270-B16E-14CA13E8C374}" type="datetimeFigureOut">
              <a:rPr lang="en-US"/>
              <a:pPr>
                <a:defRPr/>
              </a:pPr>
              <a:t>5/29/2019</a:t>
            </a:fld>
            <a:endParaRPr lang="en-US"/>
          </a:p>
        </p:txBody>
      </p:sp>
      <p:sp>
        <p:nvSpPr>
          <p:cNvPr id="8"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9401950-C793-40B2-8009-74329D7C9241}" type="slidenum">
              <a:rPr lang="en-US"/>
              <a:pPr>
                <a:defRPr/>
              </a:pPr>
              <a:t>‹#›</a:t>
            </a:fld>
            <a:endParaRPr lang="en-US"/>
          </a:p>
        </p:txBody>
      </p:sp>
    </p:spTree>
    <p:extLst>
      <p:ext uri="{BB962C8B-B14F-4D97-AF65-F5344CB8AC3E}">
        <p14:creationId xmlns:p14="http://schemas.microsoft.com/office/powerpoint/2010/main" val="191331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DE1F-540F-49E4-8704-96A068DAD901}"/>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2FC754A-6AD9-4A73-8169-829644855472}" type="datetimeFigureOut">
              <a:rPr lang="en-US"/>
              <a:pPr>
                <a:defRPr/>
              </a:pPr>
              <a:t>5/29/2019</a:t>
            </a:fld>
            <a:endParaRPr lang="en-US"/>
          </a:p>
        </p:txBody>
      </p:sp>
      <p:sp>
        <p:nvSpPr>
          <p:cNvPr id="4"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E93E55A7-2621-4591-AA68-502ECAEA7CB7}" type="slidenum">
              <a:rPr lang="en-US"/>
              <a:pPr>
                <a:defRPr/>
              </a:pPr>
              <a:t>‹#›</a:t>
            </a:fld>
            <a:endParaRPr lang="en-US"/>
          </a:p>
        </p:txBody>
      </p:sp>
    </p:spTree>
    <p:extLst>
      <p:ext uri="{BB962C8B-B14F-4D97-AF65-F5344CB8AC3E}">
        <p14:creationId xmlns:p14="http://schemas.microsoft.com/office/powerpoint/2010/main" val="73880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77911EB-6506-4C75-933A-16924593C525}" type="datetimeFigureOut">
              <a:rPr lang="en-US"/>
              <a:pPr>
                <a:defRPr/>
              </a:pPr>
              <a:t>5/29/2019</a:t>
            </a:fld>
            <a:endParaRPr lang="en-US"/>
          </a:p>
        </p:txBody>
      </p:sp>
      <p:sp>
        <p:nvSpPr>
          <p:cNvPr id="3"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B27166C5-735A-455F-91C6-DB10F39E0382}" type="slidenum">
              <a:rPr lang="en-US"/>
              <a:pPr>
                <a:defRPr/>
              </a:pPr>
              <a:t>‹#›</a:t>
            </a:fld>
            <a:endParaRPr lang="en-US"/>
          </a:p>
        </p:txBody>
      </p:sp>
    </p:spTree>
    <p:extLst>
      <p:ext uri="{BB962C8B-B14F-4D97-AF65-F5344CB8AC3E}">
        <p14:creationId xmlns:p14="http://schemas.microsoft.com/office/powerpoint/2010/main" val="341181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1FD7-6EE4-4D7C-96FA-67E71E881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5DA36-BABA-4CB1-8C88-394A9992F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92DE7-5E71-4493-BAF9-7810E6888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5D7EBD3-DF37-48D5-8A5A-8B874D4109D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50B3B82-B16E-4EDA-9630-F96EB0A58A39}" type="slidenum">
              <a:rPr lang="en-US"/>
              <a:pPr>
                <a:defRPr/>
              </a:pPr>
              <a:t>‹#›</a:t>
            </a:fld>
            <a:endParaRPr lang="en-US"/>
          </a:p>
        </p:txBody>
      </p:sp>
    </p:spTree>
    <p:extLst>
      <p:ext uri="{BB962C8B-B14F-4D97-AF65-F5344CB8AC3E}">
        <p14:creationId xmlns:p14="http://schemas.microsoft.com/office/powerpoint/2010/main" val="165140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2559-36B4-43F2-96B1-D51F1F9ED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E051C-E966-4943-BCB9-9566FA64779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A043FC0-D80B-4901-A40F-DBF98593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4302397-A11F-49FD-9FE8-528D39B8131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7E1C3F6-FDD6-4F30-A70F-DF684484314D}" type="slidenum">
              <a:rPr lang="en-US"/>
              <a:pPr>
                <a:defRPr/>
              </a:pPr>
              <a:t>‹#›</a:t>
            </a:fld>
            <a:endParaRPr lang="en-US"/>
          </a:p>
        </p:txBody>
      </p:sp>
    </p:spTree>
    <p:extLst>
      <p:ext uri="{BB962C8B-B14F-4D97-AF65-F5344CB8AC3E}">
        <p14:creationId xmlns:p14="http://schemas.microsoft.com/office/powerpoint/2010/main" val="71594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2689A2D-6C4F-434C-88DE-BB1EF81DCB85}"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D2F83C3-EDA5-41E9-A8C9-E134E610C2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ibliotheca alexandrina dawn"/>
          <p:cNvPicPr>
            <a:picLocks noChangeAspect="1" noChangeArrowheads="1"/>
          </p:cNvPicPr>
          <p:nvPr/>
        </p:nvPicPr>
        <p:blipFill>
          <a:blip r:embed="rId3">
            <a:extLst>
              <a:ext uri="{28A0092B-C50C-407E-A947-70E740481C1C}">
                <a14:useLocalDpi xmlns:a14="http://schemas.microsoft.com/office/drawing/2010/main" val="0"/>
              </a:ext>
            </a:extLst>
          </a:blip>
          <a:srcRect t="14027" b="7500"/>
          <a:stretch>
            <a:fillRect/>
          </a:stretch>
        </p:blipFill>
        <p:spPr bwMode="auto">
          <a:xfrm>
            <a:off x="61913" y="52388"/>
            <a:ext cx="12058650"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put URL and langu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5203825"/>
            <a:ext cx="23717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063750" y="885825"/>
            <a:ext cx="69834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a:solidFill>
                  <a:srgbClr val="FF0000"/>
                </a:solidFill>
              </a:rPr>
              <a:t>Çok dilli bilim Şafağı</a:t>
            </a:r>
          </a:p>
          <a:p>
            <a:pPr algn="ctr" eaLnBrk="1" hangingPunct="1">
              <a:lnSpc>
                <a:spcPct val="100000"/>
              </a:lnSpc>
              <a:spcBef>
                <a:spcPct val="0"/>
              </a:spcBef>
              <a:buFontTx/>
              <a:buNone/>
            </a:pPr>
            <a:r>
              <a:rPr lang="en-US" altLang="en-US" sz="1400" b="1">
                <a:solidFill>
                  <a:srgbClr val="FF0000"/>
                </a:solidFill>
              </a:rPr>
              <a:t>Iskenderiye Kütüphanesi</a:t>
            </a:r>
          </a:p>
        </p:txBody>
      </p:sp>
    </p:spTree>
  </p:cSld>
  <p:clrMapOvr>
    <a:masterClrMapping/>
  </p:clrMapOvr>
</p:sld>
</file>

<file path=ppt/slides/slide2.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l="37434" t="16548" r="37810" b="5992"/>
          <a:stretch>
            <a:fillRect/>
          </a:stretch>
        </p:blipFill>
        <p:spPr bwMode="auto">
          <a:xfrm>
            <a:off x="1354138" y="1473200"/>
            <a:ext cx="30178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417513" y="368300"/>
            <a:ext cx="7046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t>BA Serageldin araştırma yöntemleri Kütüphanesi</a:t>
            </a:r>
          </a:p>
        </p:txBody>
      </p:sp>
      <p:sp>
        <p:nvSpPr>
          <p:cNvPr id="5" name="TextBox 4">
            <a:extLst>
              <a:ext uri="{FF2B5EF4-FFF2-40B4-BE49-F238E27FC236}">
                <a16:creationId xmlns:a16="http://schemas.microsoft.com/office/drawing/2014/main" id="{0197FB0F-F8FE-4285-80D1-6BFE6CA1A805}"/>
              </a:ext>
            </a:extLst>
          </p:cNvPr>
          <p:cNvSpPr txBox="1"/>
          <p:nvPr/>
        </p:nvSpPr>
        <p:spPr>
          <a:xfrm>
            <a:off x="4819650" y="2174875"/>
            <a:ext cx="7485063" cy="4678363"/>
          </a:xfrm>
          <a:prstGeom prst="rect">
            <a:avLst/>
          </a:prstGeom>
          <a:noFill/>
        </p:spPr>
        <p:txBody>
          <a:bodyPr>
            <a:spAutoFit/>
          </a:bodyPr>
          <a:lstStyle/>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&gt; 1.000.000 e-postalar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14.000 araştırma yöntemleri kitapları</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Öğretim 60.000.000 öğrenciler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Dünyanın en büyük araştırma yöntemleri Kütüphanesi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Dünyanın en büyük bilimsel PowerPoint Kütüphanesi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Dünyanın en büyük küresel sağlık ve araştırma yöntemleri öğretmeni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Çok dilli bilim geliştiricileri</a:t>
            </a:r>
          </a:p>
          <a:p>
            <a:pPr eaLnBrk="1" fontAlgn="auto" hangingPunct="1">
              <a:spcBef>
                <a:spcPts val="0"/>
              </a:spcBef>
              <a:spcAft>
                <a:spcPts val="0"/>
              </a:spcAft>
              <a:buClr>
                <a:schemeClr val="accent5"/>
              </a:buClr>
              <a:buSzPct val="110000"/>
              <a:defRPr/>
            </a:pPr>
            <a:endParaRPr lang="en-US" sz="2800" b="1" dirty="0">
              <a:solidFill>
                <a:srgbClr val="FF0000"/>
              </a:solidFill>
              <a:latin typeface="+mn-lt"/>
            </a:endParaRP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mc="http://schemas.openxmlformats.org/markup-compatibility/2006" xmlns:v="urn:schemas-microsoft-com:vml"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hart 1"/>
          <p:cNvGraphicFramePr>
            <a:graphicFrameLocks/>
          </p:cNvGraphicFramePr>
          <p:nvPr/>
        </p:nvGraphicFramePr>
        <p:xfrm>
          <a:off x="1546225" y="1262063"/>
          <a:ext cx="5057775" cy="5016500"/>
        </p:xfrm>
        <a:graphic>
          <a:graphicData uri="http://schemas.openxmlformats.org/presentationml/2006/ole">
            <mc:AlternateContent xmlns:mc="http://schemas.openxmlformats.org/markup-compatibility/2006">
              <mc:Choice xmlns:v="urn:schemas-microsoft-com:vml" Requires="v">
                <p:oleObj spid="_x0000_s7274" name="Chart" r:id="rId4" imgW="5066215" imgH="5017443" progId="Excel.Chart.8">
                  <p:embed/>
                </p:oleObj>
              </mc:Choice>
              <mc:Fallback>
                <p:oleObj name="Chart" r:id="rId4" imgW="5066215" imgH="5017443"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1262063"/>
                        <a:ext cx="50577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1" name="Chart 4"/>
          <p:cNvGraphicFramePr>
            <a:graphicFrameLocks/>
          </p:cNvGraphicFramePr>
          <p:nvPr/>
        </p:nvGraphicFramePr>
        <p:xfrm>
          <a:off x="6272213" y="2217738"/>
          <a:ext cx="3468687" cy="3151187"/>
        </p:xfrm>
        <a:graphic>
          <a:graphicData uri="http://schemas.openxmlformats.org/presentationml/2006/ole">
            <mc:AlternateContent xmlns:mc="http://schemas.openxmlformats.org/markup-compatibility/2006">
              <mc:Choice xmlns:v="urn:schemas-microsoft-com:vml" Requires="v">
                <p:oleObj spid="_x0000_s7275" name="Chart" r:id="rId6" imgW="3475021" imgH="3158002" progId="Excel.Chart.8">
                  <p:embed/>
                </p:oleObj>
              </mc:Choice>
              <mc:Fallback>
                <p:oleObj name="Chart" r:id="rId6" imgW="3475021" imgH="3158002" progId="Excel.Chart.8">
                  <p:embed/>
                  <p:pic>
                    <p:nvPicPr>
                      <p:cNvPr id="0"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2217738"/>
                        <a:ext cx="3468687"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352003" y="343222"/>
            <a:ext cx="5338577" cy="193899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Yayınların% 3 ' ü</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Gelişmekte olan ülkeler</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Dünya nüfusunun% 80</a:t>
            </a:r>
          </a:p>
          <a:p>
            <a:pPr algn="ctr" eaLnBrk="1" fontAlgn="auto" hangingPunct="1">
              <a:spcBef>
                <a:spcPts val="0"/>
              </a:spcBef>
              <a:spcAft>
                <a:spcPts val="0"/>
              </a:spcAft>
              <a:defRPr/>
            </a:pPr>
            <a:endParaRPr lang="en-US" sz="2400" dirty="0">
              <a:ln w="11430"/>
              <a:effectLst>
                <a:outerShdw blurRad="50800" dist="39000" dir="5460000" algn="tl">
                  <a:srgbClr val="000000">
                    <a:alpha val="38000"/>
                  </a:srgbClr>
                </a:outerShdw>
              </a:effectLst>
              <a:latin typeface="+mn-lt"/>
            </a:endParaRPr>
          </a:p>
        </p:txBody>
      </p:sp>
      <p:sp>
        <p:nvSpPr>
          <p:cNvPr id="7173" name="TextBox 6"/>
          <p:cNvSpPr txBox="1">
            <a:spLocks noChangeArrowheads="1"/>
          </p:cNvSpPr>
          <p:nvPr/>
        </p:nvSpPr>
        <p:spPr bwMode="auto">
          <a:xfrm>
            <a:off x="2501900" y="4818063"/>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Yayın</a:t>
            </a:r>
          </a:p>
        </p:txBody>
      </p:sp>
      <p:sp>
        <p:nvSpPr>
          <p:cNvPr id="7174" name="TextBox 7"/>
          <p:cNvSpPr txBox="1">
            <a:spLocks noChangeArrowheads="1"/>
          </p:cNvSpPr>
          <p:nvPr/>
        </p:nvSpPr>
        <p:spPr bwMode="auto">
          <a:xfrm>
            <a:off x="7804150" y="4802188"/>
            <a:ext cx="120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Nüfus</a:t>
            </a:r>
          </a:p>
        </p:txBody>
      </p:sp>
      <p:sp>
        <p:nvSpPr>
          <p:cNvPr id="7175" name="TextBox 3"/>
          <p:cNvSpPr txBox="1">
            <a:spLocks noChangeArrowheads="1"/>
          </p:cNvSpPr>
          <p:nvPr/>
        </p:nvSpPr>
        <p:spPr bwMode="auto">
          <a:xfrm>
            <a:off x="3371850" y="5526088"/>
            <a:ext cx="5448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a:t>Bilimsel eşitlik için Need</a:t>
            </a:r>
          </a:p>
        </p:txBody>
      </p:sp>
    </p:spTree>
  </p:cSld>
  <p:clrMapOvr>
    <a:masterClrMapping/>
  </p:clrMapOvr>
</p:sld>
</file>

<file path=ppt/slides/slide4.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3500438"/>
            <a:ext cx="426085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p:cNvSpPr>
            <a:spLocks noChangeArrowheads="1"/>
          </p:cNvSpPr>
          <p:nvPr/>
        </p:nvSpPr>
        <p:spPr bwMode="auto">
          <a:xfrm>
            <a:off x="1366838" y="1436688"/>
            <a:ext cx="86201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a:t>6500 dünya dillerinde diller</a:t>
            </a:r>
          </a:p>
          <a:p>
            <a:pPr algn="ctr" eaLnBrk="1" hangingPunct="1">
              <a:lnSpc>
                <a:spcPct val="100000"/>
              </a:lnSpc>
              <a:spcBef>
                <a:spcPct val="0"/>
              </a:spcBef>
              <a:buFontTx/>
              <a:buNone/>
            </a:pPr>
            <a:r>
              <a:rPr lang="en-US" altLang="en-US" sz="3200"/>
              <a:t>1 bilimin dili (Ingilizce)</a:t>
            </a:r>
          </a:p>
        </p:txBody>
      </p:sp>
      <p:sp>
        <p:nvSpPr>
          <p:cNvPr id="4" name="Rectangle 3">
            <a:extLst>
              <a:ext uri="{FF2B5EF4-FFF2-40B4-BE49-F238E27FC236}">
                <a16:creationId xmlns:a16="http://schemas.microsoft.com/office/drawing/2014/main" id="{C80F79AA-A544-4360-892B-B820CA08F553}"/>
              </a:ext>
            </a:extLst>
          </p:cNvPr>
          <p:cNvSpPr/>
          <p:nvPr/>
        </p:nvSpPr>
        <p:spPr>
          <a:xfrm>
            <a:off x="4368913" y="91886"/>
            <a:ext cx="261597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5400" b="1" dirty="0">
                <a:ln/>
                <a:solidFill>
                  <a:srgbClr val="FF0000"/>
                </a:solidFill>
                <a:latin typeface="+mn-lt"/>
              </a:rPr>
              <a:t>Sorun</a:t>
            </a:r>
          </a:p>
        </p:txBody>
      </p:sp>
    </p:spTree>
  </p:cSld>
  <p:clrMapOvr>
    <a:masterClrMapping/>
  </p:clrMapOvr>
</p:sld>
</file>

<file path=ppt/slides/slide5.xml><?xml version="1.0" encoding="utf-8"?>
<p:sld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3850" y="3286125"/>
            <a:ext cx="65088" cy="366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63480" bIns="8887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1267" name="Rectangle 2"/>
          <p:cNvSpPr>
            <a:spLocks noChangeArrowheads="1"/>
          </p:cNvSpPr>
          <p:nvPr/>
        </p:nvSpPr>
        <p:spPr bwMode="auto">
          <a:xfrm>
            <a:off x="1592263" y="419100"/>
            <a:ext cx="90074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i="1">
                <a:solidFill>
                  <a:srgbClr val="333333"/>
                </a:solidFill>
                <a:latin typeface="tabular-numbers"/>
              </a:rPr>
              <a:t>Hayal gücü bilginden daha önemlidir.</a:t>
            </a:r>
            <a:r>
              <a:rPr lang="en-US" altLang="en-US" sz="3200">
                <a:solidFill>
                  <a:srgbClr val="333333"/>
                </a:solidFill>
                <a:latin typeface="tabular-numbers"/>
              </a:rPr>
              <a:t> Mustafa özaslan</a:t>
            </a:r>
          </a:p>
          <a:p>
            <a:pPr eaLnBrk="1" hangingPunct="1">
              <a:lnSpc>
                <a:spcPct val="100000"/>
              </a:lnSpc>
              <a:spcBef>
                <a:spcPct val="0"/>
              </a:spcBef>
              <a:buFontTx/>
              <a:buNone/>
            </a:pPr>
            <a:endParaRPr lang="en-US" altLang="en-US" sz="3200">
              <a:solidFill>
                <a:srgbClr val="333333"/>
              </a:solidFill>
              <a:latin typeface="tabular-numbers"/>
            </a:endParaRPr>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2400"/>
          </a:p>
          <a:p>
            <a:pPr eaLnBrk="1" hangingPunct="1">
              <a:lnSpc>
                <a:spcPct val="100000"/>
              </a:lnSpc>
              <a:spcBef>
                <a:spcPct val="0"/>
              </a:spcBef>
              <a:buFontTx/>
              <a:buNone/>
            </a:pPr>
            <a:r>
              <a:rPr lang="az-Cyrl-AZ" altLang="en-US" sz="2400"/>
              <a:t>Воображение важнее знаний</a:t>
            </a:r>
            <a:r>
              <a:rPr lang="en-US" altLang="en-US" sz="2400"/>
              <a:t> Rus</a:t>
            </a:r>
          </a:p>
          <a:p>
            <a:pPr eaLnBrk="1" hangingPunct="1">
              <a:lnSpc>
                <a:spcPct val="100000"/>
              </a:lnSpc>
              <a:spcBef>
                <a:spcPct val="0"/>
              </a:spcBef>
              <a:buFontTx/>
              <a:buNone/>
            </a:pPr>
            <a:r>
              <a:rPr lang="ar-AE" altLang="en-US" sz="2400"/>
              <a:t> الخيال more أهمية من المعرفة</a:t>
            </a:r>
            <a:r>
              <a:rPr lang="en-US" altLang="en-US" sz="2400"/>
              <a:t>Arapça</a:t>
            </a:r>
          </a:p>
          <a:p>
            <a:pPr eaLnBrk="1" hangingPunct="1">
              <a:lnSpc>
                <a:spcPct val="100000"/>
              </a:lnSpc>
              <a:spcBef>
                <a:spcPct val="0"/>
              </a:spcBef>
              <a:buFontTx/>
              <a:buNone/>
            </a:pPr>
            <a:r>
              <a:rPr lang="zh-CN" altLang="en-US" sz="2400">
                <a:cs typeface="等线"/>
              </a:rPr>
              <a:t>想象力比知识更重要 </a:t>
            </a:r>
            <a:r>
              <a:rPr lang="en-US" altLang="zh-CN" sz="2400">
                <a:cs typeface="等线"/>
              </a:rPr>
              <a:t>Çin</a:t>
            </a:r>
          </a:p>
          <a:p>
            <a:pPr eaLnBrk="1" hangingPunct="1">
              <a:lnSpc>
                <a:spcPct val="100000"/>
              </a:lnSpc>
              <a:spcBef>
                <a:spcPct val="0"/>
              </a:spcBef>
              <a:buFontTx/>
              <a:buNone/>
            </a:pPr>
            <a:r>
              <a:rPr lang="fr-FR" altLang="zh-CN" sz="2400">
                <a:cs typeface="等线"/>
              </a:rPr>
              <a:t>L 'ımagination EST artı önemli que La keşif (Fransızca)</a:t>
            </a:r>
            <a:endParaRPr lang="en-US" altLang="zh-CN" sz="2400">
              <a:cs typeface="等线"/>
            </a:endParaRPr>
          </a:p>
          <a:p>
            <a:pPr eaLnBrk="1" hangingPunct="1">
              <a:lnSpc>
                <a:spcPct val="100000"/>
              </a:lnSpc>
              <a:spcBef>
                <a:spcPct val="0"/>
              </a:spcBef>
              <a:buFontTx/>
              <a:buNone/>
            </a:pPr>
            <a:endParaRPr lang="en-US" altLang="en-US" sz="3200"/>
          </a:p>
        </p:txBody>
      </p:sp>
      <p:pic>
        <p:nvPicPr>
          <p:cNvPr id="11268" name="Picture 2" descr="put URL and langu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1609725"/>
            <a:ext cx="22590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pitt.edu/~super1/im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948238"/>
            <a:ext cx="17716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
          <p:cNvSpPr>
            <a:spLocks noChangeArrowheads="1"/>
          </p:cNvSpPr>
          <p:nvPr/>
        </p:nvSpPr>
        <p:spPr bwMode="auto">
          <a:xfrm>
            <a:off x="0" y="-184150"/>
            <a:ext cx="2492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rPr>
              <a:t> </a:t>
            </a:r>
          </a:p>
        </p:txBody>
      </p:sp>
      <p:sp>
        <p:nvSpPr>
          <p:cNvPr id="11271" name="TextBox 8"/>
          <p:cNvSpPr txBox="1">
            <a:spLocks noChangeArrowheads="1"/>
          </p:cNvSpPr>
          <p:nvPr/>
        </p:nvSpPr>
        <p:spPr bwMode="auto">
          <a:xfrm>
            <a:off x="4697413" y="2038350"/>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            Çevir düğmesi 103 dilde</a:t>
            </a:r>
          </a:p>
        </p:txBody>
      </p:sp>
    </p:spTree>
  </p:cSld>
  <p:clrMapOvr>
    <a:masterClrMapping/>
  </p:clrMapOvr>
</p:sld>
</file>

<file path=ppt/slides/slide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42950" y="2959100"/>
            <a:ext cx="111442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b="1">
                <a:solidFill>
                  <a:srgbClr val="222222"/>
                </a:solidFill>
                <a:cs typeface="Calibri" panose="020F0502020204030204" pitchFamily="34" charset="0"/>
              </a:rPr>
              <a:t>"</a:t>
            </a:r>
            <a:r>
              <a:rPr lang="en-US" altLang="en-US" b="1">
                <a:solidFill>
                  <a:srgbClr val="545454"/>
                </a:solidFill>
                <a:cs typeface="Calibri" panose="020F0502020204030204" pitchFamily="34" charset="0"/>
              </a:rPr>
              <a:t>Başlık VI </a:t>
            </a:r>
            <a:r>
              <a:rPr lang="en-US" altLang="en-US" b="1">
                <a:solidFill>
                  <a:srgbClr val="6A6A6A"/>
                </a:solidFill>
                <a:ea typeface="Calibri" panose="020F0502020204030204" pitchFamily="34" charset="0"/>
                <a:cs typeface="Times New Roman" panose="02020603050405020304" pitchFamily="18" charset="0"/>
              </a:rPr>
              <a:t>Medeni Haklar Yasası</a:t>
            </a:r>
            <a:r>
              <a:rPr lang="en-US" altLang="en-US" b="1">
                <a:solidFill>
                  <a:srgbClr val="545454"/>
                </a:solidFill>
                <a:cs typeface="Calibri" panose="020F0502020204030204" pitchFamily="34" charset="0"/>
              </a:rPr>
              <a:t> 1964, Federal mali yardım alıcılarının programları, hizmetleri ve faaliyetlerini uygun kişiler tarafından yapmak için makul adımlar atmasını gerektiriyor </a:t>
            </a:r>
            <a:r>
              <a:rPr lang="en-US" altLang="en-US" b="1">
                <a:solidFill>
                  <a:srgbClr val="6A6A6A"/>
                </a:solidFill>
                <a:cs typeface="Calibri" panose="020F0502020204030204" pitchFamily="34" charset="0"/>
              </a:rPr>
              <a:t>sınırlı Ingilizce yeterlilik</a:t>
            </a:r>
            <a:r>
              <a:rPr lang="en-US" altLang="en-US" b="1">
                <a:solidFill>
                  <a:srgbClr val="545454"/>
                </a:solidFill>
                <a:cs typeface="Calibri" panose="020F0502020204030204" pitchFamily="34" charset="0"/>
              </a:rPr>
              <a:t>"</a:t>
            </a:r>
            <a:r>
              <a:rPr lang="en-US" altLang="en-US">
                <a:solidFill>
                  <a:srgbClr val="545454"/>
                </a:solidFill>
                <a:cs typeface="Calibri" panose="020F0502020204030204" pitchFamily="34" charset="0"/>
              </a:rPr>
              <a:t> </a:t>
            </a:r>
            <a:endParaRPr lang="en-US" altLang="en-US">
              <a:cs typeface="Calibri" panose="020F0502020204030204" pitchFamily="34" charset="0"/>
            </a:endParaRPr>
          </a:p>
        </p:txBody>
      </p:sp>
      <p:pic>
        <p:nvPicPr>
          <p:cNvPr id="13315" name="Picture 2" descr="Image result for limited english proficienc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06400"/>
            <a:ext cx="31908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714375" y="17463"/>
            <a:ext cx="5710238"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t>Takım Bibliotheca Alexandrina</a:t>
            </a:r>
          </a:p>
        </p:txBody>
      </p:sp>
      <p:pic>
        <p:nvPicPr>
          <p:cNvPr id="15363" name="Picture 7"/>
          <p:cNvPicPr>
            <a:picLocks noChangeAspect="1"/>
          </p:cNvPicPr>
          <p:nvPr/>
        </p:nvPicPr>
        <p:blipFill>
          <a:blip r:embed="rId3">
            <a:extLst>
              <a:ext uri="{28A0092B-C50C-407E-A947-70E740481C1C}">
                <a14:useLocalDpi xmlns:a14="http://schemas.microsoft.com/office/drawing/2010/main" val="0"/>
              </a:ext>
            </a:extLst>
          </a:blip>
          <a:srcRect t="7729" b="7632"/>
          <a:stretch>
            <a:fillRect/>
          </a:stretch>
        </p:blipFill>
        <p:spPr bwMode="auto">
          <a:xfrm>
            <a:off x="1404938" y="557213"/>
            <a:ext cx="9812337"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389</Words>
  <Application>Microsoft Office PowerPoint</Application>
  <PresentationFormat>Widescreen</PresentationFormat>
  <Paragraphs>99</Paragraphs>
  <Slides>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Calibri</vt:lpstr>
      <vt:lpstr>Arial</vt:lpstr>
      <vt:lpstr>Calibri Light</vt:lpstr>
      <vt:lpstr>Wingdings</vt:lpstr>
      <vt:lpstr>tabular-numbers</vt:lpstr>
      <vt:lpstr>等线</vt:lpstr>
      <vt:lpstr>Times New Roman</vt: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laporte</dc:creator>
  <cp:lastModifiedBy>Evgueni Choubnikov</cp:lastModifiedBy>
  <cp:revision>26</cp:revision>
  <dcterms:created xsi:type="dcterms:W3CDTF">2019-03-26T20:08:47Z</dcterms:created>
  <dcterms:modified xsi:type="dcterms:W3CDTF">2019-05-29T06:48:42Z</dcterms:modified>
</cp:coreProperties>
</file>