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370" r:id="rId3"/>
    <p:sldId id="365" r:id="rId4"/>
    <p:sldId id="372" r:id="rId5"/>
    <p:sldId id="371" r:id="rId6"/>
    <p:sldId id="373" r:id="rId7"/>
    <p:sldId id="344"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6757" autoAdjust="0"/>
  </p:normalViewPr>
  <p:slideViewPr>
    <p:cSldViewPr snapToGrid="0">
      <p:cViewPr varScale="1">
        <p:scale>
          <a:sx n="42" d="100"/>
          <a:sy n="42" d="100"/>
        </p:scale>
        <p:origin x="67"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B17B949-DD41-4C97-ADAC-C9F305A0410E}" type="datetimeFigureOut">
              <a:rPr lang="en-US"/>
              <a:pPr>
                <a:defRPr/>
              </a:pPr>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7A2C12-57D1-4C67-8548-15F98AF5A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super7/56011-57001/56121.pp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play.google.com/store/apps/details?id=com.google.android.apps.translate&amp;hl=en" TargetMode="External"/><Relationship Id="rId4" Type="http://schemas.openxmlformats.org/officeDocument/2006/relationships/hyperlink" Target="https://microsofttranslator.uservoice.com/knowledgebase/articles/1159792-presentation-translator-how-do-i-use-this-to-t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tt.edu/~super1/How%20to%20create%20Multilingual%20Translation%20Button.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pitt.edu/~super1/ResearchMethods/StatisticsMatrix.htm" TargetMode="External"/><Relationship Id="rId13" Type="http://schemas.openxmlformats.org/officeDocument/2006/relationships/hyperlink" Target="http://www.pitt.edu/~super1/MultilingualSupercourse.html" TargetMode="External"/><Relationship Id="rId3" Type="http://schemas.openxmlformats.org/officeDocument/2006/relationships/hyperlink" Target="http://www.pitt.edu/~super1" TargetMode="External"/><Relationship Id="rId7" Type="http://schemas.openxmlformats.org/officeDocument/2006/relationships/hyperlink" Target="http://afn.bibalex.org/GeneralPortal.aspx" TargetMode="External"/><Relationship Id="rId12" Type="http://schemas.openxmlformats.org/officeDocument/2006/relationships/hyperlink" Target="https://www.microsoft.com/en-us/translato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bibalex.org/helpdesk/introduction.jsf" TargetMode="External"/><Relationship Id="rId11" Type="http://schemas.openxmlformats.org/officeDocument/2006/relationships/hyperlink" Target="https://translate.google.com/" TargetMode="External"/><Relationship Id="rId5" Type="http://schemas.openxmlformats.org/officeDocument/2006/relationships/hyperlink" Target="http://cajgh.pitt.edu/" TargetMode="External"/><Relationship Id="rId10" Type="http://schemas.openxmlformats.org/officeDocument/2006/relationships/hyperlink" Target="https://bibalex.org/baifa/en/page/resourcesharingservice#BA Serageldin Library" TargetMode="External"/><Relationship Id="rId4" Type="http://schemas.openxmlformats.org/officeDocument/2006/relationships/hyperlink" Target="http://ssc.bibalex.org/" TargetMode="External"/><Relationship Id="rId9" Type="http://schemas.openxmlformats.org/officeDocument/2006/relationships/hyperlink" Target="http://www.pitt.edu/~super1/ResearchMethods/SerageldinEuclidLibrary.htm" TargetMode="External"/></Relationships>
</file>

<file path=ppt/notesSlides/notesSlide1.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Qo'noS jajlo' QeD Multilingual. be'nI''a'wI', Datu' alexandria SoQ pong ron laporte Original teywI' lupoQ DeSDu' </a:t>
            </a:r>
            <a:r>
              <a:rPr lang="en-US" altLang="en-US" smtClean="0">
                <a:hlinkClick r:id="rId3"/>
              </a:rPr>
              <a:t>http://www.pitt.edu/~super7/56011-57001/56121.ppt</a:t>
            </a:r>
            <a:r>
              <a:rPr lang="en-US" altLang="en-US" smtClean="0"/>
              <a:t> </a:t>
            </a:r>
          </a:p>
          <a:p>
            <a:pPr eaLnBrk="1" hangingPunct="1">
              <a:spcBef>
                <a:spcPct val="0"/>
              </a:spcBef>
            </a:pPr>
            <a:endParaRPr lang="en-US" altLang="en-US" smtClean="0"/>
          </a:p>
          <a:p>
            <a:pPr eaLnBrk="1" hangingPunct="1"/>
            <a:r>
              <a:rPr lang="en-US" altLang="en-US" smtClean="0"/>
              <a:t>SoQ mughmeH yong latlh 50 + Hol, nuqneH download</a:t>
            </a:r>
          </a:p>
          <a:p>
            <a:pPr eaLnBrk="1" hangingPunct="1"/>
            <a:r>
              <a:rPr lang="en-US" altLang="en-US" smtClean="0"/>
              <a:t>microsoft much mughwI' (HoS lang chel-neH) naQ much qaStaHvIS puS 60 Hol mugh 'ej chaq downloaded DeSDu':</a:t>
            </a:r>
          </a:p>
          <a:p>
            <a:pPr eaLnBrk="1" hangingPunct="1"/>
            <a:r>
              <a:rPr lang="en-US" altLang="en-US" u="sng" smtClean="0">
                <a:hlinkClick r:id="rId4"/>
              </a:rPr>
              <a:t>https://microsofttranslator.uservoice.com/knowledgebase/articles/1159792-presentation-translator-how-do-i-use-this-to-tra</a:t>
            </a:r>
            <a:r>
              <a:rPr lang="en-US" altLang="en-US" smtClean="0"/>
              <a:t>  </a:t>
            </a:r>
          </a:p>
          <a:p>
            <a:pPr eaLnBrk="1" hangingPunct="1"/>
            <a:r>
              <a:rPr lang="en-US" altLang="en-US" smtClean="0"/>
              <a:t>vaj not mugh much incorporated bIngDaq ghItlh leghlu' qaStaHvIS ghItlhvam 'ach chaH chaq mugh SoH pong latlh mughwI' Apps je</a:t>
            </a:r>
          </a:p>
          <a:p>
            <a:pPr eaLnBrk="1" hangingPunct="1"/>
            <a:r>
              <a:rPr lang="en-US" altLang="en-US" b="1" smtClean="0"/>
              <a:t>App google mughwI':</a:t>
            </a:r>
            <a:endParaRPr lang="en-US" altLang="en-US" smtClean="0"/>
          </a:p>
          <a:p>
            <a:pPr eaLnBrk="1" hangingPunct="1"/>
            <a:r>
              <a:rPr lang="en-US" altLang="en-US" smtClean="0"/>
              <a:t> </a:t>
            </a:r>
          </a:p>
          <a:p>
            <a:pPr eaLnBrk="1" hangingPunct="1"/>
            <a:r>
              <a:rPr lang="en-US" altLang="en-US" u="sng" smtClean="0">
                <a:hlinkClick r:id="rId5"/>
              </a:rPr>
              <a:t>https://play.google.com/store/apps/details?id=com.google.android.apps.translate&amp;hl=en</a:t>
            </a:r>
            <a:r>
              <a:rPr lang="en-US" altLang="en-US" smtClean="0"/>
              <a:t>  </a:t>
            </a:r>
            <a:br>
              <a:rPr lang="en-US" altLang="en-US" smtClean="0"/>
            </a:br>
            <a:r>
              <a:rPr lang="en-US" altLang="en-US" smtClean="0"/>
              <a:t> </a:t>
            </a:r>
          </a:p>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EDA744-CDD4-4401-B057-E825A6CEF04F}" type="slidenum">
              <a:rPr lang="en-US" altLang="en-US" smtClean="0"/>
              <a:pPr fontAlgn="base">
                <a:spcBef>
                  <a:spcPct val="0"/>
                </a:spcBef>
                <a:spcAft>
                  <a:spcPct val="0"/>
                </a:spcAft>
              </a:pPr>
              <a:t>1</a:t>
            </a:fld>
            <a:endParaRPr lang="en-US" altLang="en-US" smtClean="0"/>
          </a:p>
        </p:txBody>
      </p:sp>
    </p:spTree>
  </p:cSld>
  <p:clrMapOvr>
    <a:masterClrMapping/>
  </p:clrMapOvr>
</p:notes>
</file>

<file path=ppt/notesSlides/notesSlide2.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1" dirty="0" smtClean="0"/>
              <a:t>ba serageldin Qul Methods be'nI''a'wI', Datu'</a:t>
            </a:r>
          </a:p>
          <a:p>
            <a:pPr eaLnBrk="1" hangingPunct="1">
              <a:defRPr/>
            </a:pPr>
            <a:endParaRPr lang="en-US" altLang="en-US" b="1" dirty="0" smtClean="0"/>
          </a:p>
          <a:p>
            <a:pPr eaLnBrk="1" hangingPunct="1">
              <a:defRPr/>
            </a:pPr>
            <a:endParaRPr lang="en-US" altLang="en-US" b="1" dirty="0" smtClean="0"/>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&gt; 1,000,000 emails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paq Qul Methods 14,000</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ghojmoH 60,000,000 HaDwI'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qo' largest Qul Methods be'nI''a'wI', Datu'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qo' largest scientific powerpoint be'nI''a'wI', Datu'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qo' largest ghojmoHwI' global Qul 'ej methods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b="1" dirty="0" smtClean="0"/>
              <a:t>Multilingual QeD developers</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FC71CA7-F66F-472A-8404-268766355B38}" type="slidenum">
              <a:rPr lang="en-US" smtClean="0"/>
              <a:pPr>
                <a:defRPr/>
              </a:pPr>
              <a:t>2</a:t>
            </a:fld>
            <a:endParaRPr lang="en-US"/>
          </a:p>
        </p:txBody>
      </p:sp>
    </p:spTree>
  </p:cSld>
  <p:clrMapOvr>
    <a:masterClrMapping/>
  </p:clrMapOvr>
</p:notes>
</file>

<file path=ppt/notesSlides/notesSlide3.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3 vatlhvI' Publications vo'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developing countries  </a:t>
            </a:r>
          </a:p>
          <a:p>
            <a:pPr eaLnBrk="1" fontAlgn="auto" hangingPunct="1">
              <a:spcBef>
                <a:spcPts val="0"/>
              </a:spcBef>
              <a:spcAft>
                <a:spcPts val="0"/>
              </a:spcAft>
              <a:defRPr/>
            </a:pPr>
            <a:r>
              <a:rPr lang="en-US" dirty="0" smtClean="0">
                <a:ln w="11430"/>
                <a:solidFill>
                  <a:schemeClr val="accent2">
                    <a:lumMod val="50000"/>
                  </a:schemeClr>
                </a:solidFill>
                <a:effectLst>
                  <a:outerShdw blurRad="50800" dist="39000" dir="5460000" algn="tl">
                    <a:srgbClr val="000000">
                      <a:alpha val="38000"/>
                    </a:srgbClr>
                  </a:outerShdw>
                </a:effectLst>
              </a:rPr>
              <a:t>80 vatlhvI' roghvaH qo'</a:t>
            </a:r>
          </a:p>
          <a:p>
            <a:pPr eaLnBrk="1" hangingPunct="1">
              <a:defRPr/>
            </a:pPr>
            <a:endParaRPr lang="en-US" dirty="0" smtClean="0"/>
          </a:p>
          <a:p>
            <a:pPr eaLnBrk="1" hangingPunct="1">
              <a:defRPr/>
            </a:pPr>
            <a:r>
              <a:rPr lang="en-US" altLang="en-US" dirty="0" smtClean="0"/>
              <a:t>Scientific Equity nIS</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FE679DD-391D-46C6-9257-3B6B50D2B5D7}" type="slidenum">
              <a:rPr lang="en-US" smtClean="0"/>
              <a:pPr>
                <a:defRPr/>
              </a:pPr>
              <a:t>3</a:t>
            </a:fld>
            <a:endParaRPr lang="en-US"/>
          </a:p>
        </p:txBody>
      </p:sp>
    </p:spTree>
  </p:cSld>
  <p:clrMapOvr>
    <a:masterClrMapping/>
  </p:clrMapOvr>
</p:notes>
</file>

<file path=ppt/notesSlides/notesSlide4.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solidFill>
                  <a:srgbClr val="FF0000"/>
                </a:solidFill>
              </a:rPr>
              <a:t>qay'</a:t>
            </a:r>
          </a:p>
          <a:p>
            <a:pPr eaLnBrk="1" hangingPunct="1"/>
            <a:endParaRPr lang="en-US" altLang="en-US" b="1" smtClean="0">
              <a:solidFill>
                <a:srgbClr val="FF0000"/>
              </a:solidFill>
            </a:endParaRPr>
          </a:p>
          <a:p>
            <a:pPr eaLnBrk="1" hangingPunct="1"/>
            <a:r>
              <a:rPr lang="en-US" altLang="en-US" sz="2400" smtClean="0"/>
              <a:t>6500 Hol HochDaq</a:t>
            </a:r>
          </a:p>
          <a:p>
            <a:pPr eaLnBrk="1" hangingPunct="1"/>
            <a:r>
              <a:rPr lang="en-US" altLang="en-US" smtClean="0"/>
              <a:t>1 Hol QeD (English Hol)</a:t>
            </a:r>
          </a:p>
          <a:p>
            <a:pPr eaLnBrk="1" hangingPunct="1"/>
            <a:endParaRPr lang="en-US" altLang="en-US" smtClean="0"/>
          </a:p>
          <a:p>
            <a:pPr eaLnBrk="1" hangingPunct="1"/>
            <a:r>
              <a:rPr lang="en-US" altLang="en-US" smtClean="0"/>
              <a:t>"Hol barriers"</a:t>
            </a:r>
          </a:p>
        </p:txBody>
      </p:sp>
      <p:sp>
        <p:nvSpPr>
          <p:cNvPr id="4" name="Slide Number Placeholder 3"/>
          <p:cNvSpPr>
            <a:spLocks noGrp="1"/>
          </p:cNvSpPr>
          <p:nvPr>
            <p:ph type="sldNum" sz="quarter" idx="5"/>
          </p:nvPr>
        </p:nvSpPr>
        <p:spPr/>
        <p:txBody>
          <a:bodyPr/>
          <a:lstStyle/>
          <a:p>
            <a:pPr>
              <a:defRPr/>
            </a:pPr>
            <a:fld id="{DE48672E-84BB-4EE7-AAAD-53BA4DB92FE5}" type="slidenum">
              <a:rPr lang="en-US" smtClean="0"/>
              <a:pPr>
                <a:defRPr/>
              </a:pPr>
              <a:t>4</a:t>
            </a:fld>
            <a:endParaRPr lang="en-US"/>
          </a:p>
        </p:txBody>
      </p:sp>
    </p:spTree>
  </p:cSld>
  <p:clrMapOvr>
    <a:masterClrMapping/>
  </p:clrMapOvr>
</p:notes>
</file>

<file path=ppt/notesSlides/notesSlide5.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solidFill>
                  <a:srgbClr val="333333"/>
                </a:solidFill>
                <a:latin typeface="tabular-numbers"/>
              </a:rPr>
              <a:t>buStaHmo' potlh puS Sov.</a:t>
            </a:r>
            <a:r>
              <a:rPr lang="en-US" altLang="en-US" smtClean="0">
                <a:solidFill>
                  <a:srgbClr val="333333"/>
                </a:solidFill>
                <a:latin typeface="tabular-numbers"/>
              </a:rPr>
              <a:t> albert einstein</a:t>
            </a:r>
          </a:p>
          <a:p>
            <a:pPr eaLnBrk="1" hangingPunct="1"/>
            <a:endParaRPr lang="en-US" altLang="en-US" smtClean="0"/>
          </a:p>
          <a:p>
            <a:pPr eaLnBrk="1" hangingPunct="1"/>
            <a:r>
              <a:rPr lang="en-US" altLang="en-US" smtClean="0"/>
              <a:t>button 103 Hol mugh</a:t>
            </a:r>
          </a:p>
          <a:p>
            <a:pPr eaLnBrk="1" hangingPunct="1"/>
            <a:endParaRPr lang="en-US" altLang="en-US" i="1" smtClean="0"/>
          </a:p>
          <a:p>
            <a:pPr eaLnBrk="1" hangingPunct="1"/>
            <a:r>
              <a:rPr lang="en-US" altLang="en-US" i="1" smtClean="0"/>
              <a:t>chay' mughmeH bIr mIw wIje'laHbe'chugh vaj button website chenmoH </a:t>
            </a:r>
            <a:r>
              <a:rPr lang="en-US" altLang="en-US" i="1" smtClean="0">
                <a:hlinkClick r:id="rId3"/>
              </a:rPr>
              <a:t>http://www.pitt.edu/~super1/how%20to%20create%20multilingual%20translation%20button.htm</a:t>
            </a:r>
            <a:r>
              <a:rPr lang="en-US" altLang="en-US" i="1" smtClean="0"/>
              <a:t> </a:t>
            </a:r>
            <a:endParaRPr lang="en-US" altLang="en-US" smtClean="0"/>
          </a:p>
        </p:txBody>
      </p:sp>
      <p:sp>
        <p:nvSpPr>
          <p:cNvPr id="4" name="Slide Number Placeholder 3"/>
          <p:cNvSpPr>
            <a:spLocks noGrp="1"/>
          </p:cNvSpPr>
          <p:nvPr>
            <p:ph type="sldNum" sz="quarter" idx="5"/>
          </p:nvPr>
        </p:nvSpPr>
        <p:spPr/>
        <p:txBody>
          <a:bodyPr/>
          <a:lstStyle/>
          <a:p>
            <a:pPr>
              <a:defRPr/>
            </a:pPr>
            <a:fld id="{7C3B1709-3DB9-4969-91ED-074EB447AEBE}" type="slidenum">
              <a:rPr lang="en-US" smtClean="0"/>
              <a:pPr>
                <a:defRPr/>
              </a:pPr>
              <a:t>5</a:t>
            </a:fld>
            <a:endParaRPr lang="en-US"/>
          </a:p>
        </p:txBody>
      </p:sp>
    </p:spTree>
  </p:cSld>
  <p:clrMapOvr>
    <a:masterClrMapping/>
  </p:clrMapOvr>
</p:notes>
</file>

<file path=ppt/notesSlides/notesSlide6.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Aft>
                <a:spcPts val="800"/>
              </a:spcAft>
            </a:pPr>
            <a:r>
              <a:rPr lang="en-US" altLang="en-US" sz="2400" b="1" smtClean="0">
                <a:solidFill>
                  <a:srgbClr val="222222"/>
                </a:solidFill>
                <a:cs typeface="Calibri" panose="020F0502020204030204" pitchFamily="34" charset="0"/>
              </a:rPr>
              <a:t>vuS tera' Proficiency (lep)</a:t>
            </a:r>
          </a:p>
          <a:p>
            <a:pPr eaLnBrk="1" hangingPunct="1">
              <a:lnSpc>
                <a:spcPct val="107000"/>
              </a:lnSpc>
              <a:spcAft>
                <a:spcPts val="800"/>
              </a:spcAft>
            </a:pPr>
            <a:endParaRPr lang="en-US" altLang="en-US" sz="2400" b="1" smtClean="0">
              <a:solidFill>
                <a:srgbClr val="222222"/>
              </a:solidFill>
              <a:cs typeface="Calibri" panose="020F0502020204030204" pitchFamily="34" charset="0"/>
            </a:endParaRPr>
          </a:p>
          <a:p>
            <a:pPr eaLnBrk="1" hangingPunct="1">
              <a:lnSpc>
                <a:spcPct val="107000"/>
              </a:lnSpc>
              <a:spcAft>
                <a:spcPts val="800"/>
              </a:spcAft>
            </a:pPr>
            <a:r>
              <a:rPr lang="en-US" altLang="en-US" sz="2400" b="1" smtClean="0">
                <a:solidFill>
                  <a:srgbClr val="222222"/>
                </a:solidFill>
                <a:cs typeface="Calibri" panose="020F0502020204030204" pitchFamily="34" charset="0"/>
              </a:rPr>
              <a:t>"</a:t>
            </a:r>
            <a:r>
              <a:rPr lang="en-US" altLang="en-US" sz="2400" b="1" smtClean="0">
                <a:solidFill>
                  <a:srgbClr val="545454"/>
                </a:solidFill>
                <a:cs typeface="Calibri" panose="020F0502020204030204" pitchFamily="34" charset="0"/>
              </a:rPr>
              <a:t>vi title </a:t>
            </a:r>
            <a:r>
              <a:rPr lang="en-US" altLang="en-US" sz="2400" b="1" smtClean="0">
                <a:solidFill>
                  <a:srgbClr val="6A6A6A"/>
                </a:solidFill>
                <a:ea typeface="Calibri" panose="020F0502020204030204" pitchFamily="34" charset="0"/>
                <a:cs typeface="Times New Roman" panose="02020603050405020304" pitchFamily="18" charset="0"/>
              </a:rPr>
              <a:t>civil rights 'AY'</a:t>
            </a:r>
            <a:r>
              <a:rPr lang="en-US" altLang="en-US" sz="2400" b="1" smtClean="0">
                <a:solidFill>
                  <a:srgbClr val="545454"/>
                </a:solidFill>
                <a:cs typeface="Calibri" panose="020F0502020204030204" pitchFamily="34" charset="0"/>
              </a:rPr>
              <a:t> SIQwI' federal boQ financial SuD reasonable mIw vay' ghun, chavmoH je activities pong eligible nuv je poQ 1964 </a:t>
            </a:r>
            <a:r>
              <a:rPr lang="en-US" altLang="en-US" sz="2400" b="1" smtClean="0">
                <a:solidFill>
                  <a:srgbClr val="6A6A6A"/>
                </a:solidFill>
                <a:cs typeface="Calibri" panose="020F0502020204030204" pitchFamily="34" charset="0"/>
              </a:rPr>
              <a:t>tera' proficiency vuS</a:t>
            </a:r>
            <a:r>
              <a:rPr lang="en-US" altLang="en-US" sz="2400" b="1" smtClean="0">
                <a:solidFill>
                  <a:srgbClr val="545454"/>
                </a:solidFill>
                <a:cs typeface="Calibri" panose="020F0502020204030204" pitchFamily="34" charset="0"/>
              </a:rPr>
              <a:t>"</a:t>
            </a:r>
            <a:r>
              <a:rPr lang="en-US" altLang="en-US" sz="2400" smtClean="0">
                <a:solidFill>
                  <a:srgbClr val="545454"/>
                </a:solidFill>
                <a:cs typeface="Calibri" panose="020F0502020204030204" pitchFamily="34" charset="0"/>
              </a:rPr>
              <a:t> </a:t>
            </a:r>
            <a:endParaRPr lang="en-US" altLang="en-US" sz="2400" smtClean="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7FCFDD0-25FB-4232-ADE3-A55D555B4A94}" type="slidenum">
              <a:rPr lang="en-US" smtClean="0"/>
              <a:pPr>
                <a:defRPr/>
              </a:pPr>
              <a:t>6</a:t>
            </a:fld>
            <a:endParaRPr lang="en-US"/>
          </a:p>
        </p:txBody>
      </p:sp>
    </p:spTree>
  </p:cSld>
  <p:clrMapOvr>
    <a:masterClrMapping/>
  </p:clrMapOvr>
</p:notes>
</file>

<file path=ppt/notesSlides/notesSlide7.xml><?xml version="1.0" encoding="utf-8"?>
<p:notes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p>
          <a:p>
            <a:pPr eaLnBrk="1" hangingPunct="1">
              <a:spcBef>
                <a:spcPct val="0"/>
              </a:spcBef>
            </a:pPr>
            <a:r>
              <a:rPr lang="en-US" altLang="en-US" sz="1400" smtClean="0"/>
              <a:t>team Bibliotheca alexandrina</a:t>
            </a:r>
          </a:p>
          <a:p>
            <a:pPr eaLnBrk="1" hangingPunct="1">
              <a:spcBef>
                <a:spcPct val="0"/>
              </a:spcBef>
            </a:pPr>
            <a:endParaRPr lang="en-US" altLang="en-US" sz="1400" smtClean="0"/>
          </a:p>
          <a:p>
            <a:pPr eaLnBrk="1" hangingPunct="1">
              <a:spcBef>
                <a:spcPct val="0"/>
              </a:spcBef>
            </a:pPr>
            <a:endParaRPr lang="en-US" altLang="en-US" sz="1400" smtClean="0"/>
          </a:p>
          <a:p>
            <a:pPr eaLnBrk="1" hangingPunct="1">
              <a:spcBef>
                <a:spcPct val="0"/>
              </a:spcBef>
            </a:pPr>
            <a:r>
              <a:rPr lang="en-US" altLang="en-US" sz="1400" smtClean="0"/>
              <a:t>laH neH SoHvaD qaStaHvIS nungbogh team global.  tor po' maSIr, barat, iran, nIpon, kenya, kazakhstan, mexico, nigeria, u.s. 'ej latlh law' Sep vay' qaS ghu'vam. poH 'ej effort vay' DuHbe' qaS donated SuvwI' qu nuvpu'.</a:t>
            </a:r>
          </a:p>
          <a:p>
            <a:pPr eaLnBrk="1" hangingPunct="1">
              <a:spcBef>
                <a:spcPct val="0"/>
              </a:spcBef>
            </a:pPr>
            <a:endParaRPr lang="en-US" altLang="en-US" sz="1400" smtClean="0"/>
          </a:p>
          <a:p>
            <a:pPr eaLnBrk="1" hangingPunct="1">
              <a:spcBef>
                <a:spcPct val="0"/>
              </a:spcBef>
            </a:pPr>
            <a:r>
              <a:rPr lang="en-US" altLang="en-US" sz="1400" smtClean="0"/>
              <a:t>"'oH reH law' DuHbe' until Qu' 'oH" (mandela)</a:t>
            </a:r>
          </a:p>
          <a:p>
            <a:pPr eaLnBrk="1" hangingPunct="1">
              <a:spcBef>
                <a:spcPct val="0"/>
              </a:spcBef>
            </a:pPr>
            <a:endParaRPr lang="en-US" altLang="en-US" sz="1400" smtClean="0"/>
          </a:p>
          <a:p>
            <a:pPr eaLnBrk="1" hangingPunct="1">
              <a:spcBef>
                <a:spcPct val="0"/>
              </a:spcBef>
            </a:pPr>
            <a:r>
              <a:rPr lang="en-US" altLang="en-US" sz="1400" smtClean="0"/>
              <a:t>"not vIHar puS qo' pagh choH ghojwI'pu'lI' nuvpu'.  qar'a', ghaH 'Iv reH Hoch "(mead)</a:t>
            </a:r>
          </a:p>
          <a:p>
            <a:pPr eaLnBrk="1" hangingPunct="1">
              <a:spcBef>
                <a:spcPct val="0"/>
              </a:spcBef>
            </a:pPr>
            <a:endParaRPr lang="en-US" altLang="en-US" sz="1400" smtClean="0"/>
          </a:p>
          <a:p>
            <a:pPr eaLnBrk="1" hangingPunct="1">
              <a:spcBef>
                <a:spcPct val="0"/>
              </a:spcBef>
            </a:pPr>
            <a:r>
              <a:rPr lang="en-US" altLang="en-US" sz="1400" i="1" smtClean="0"/>
              <a:t>jInmol supercourse- </a:t>
            </a:r>
            <a:r>
              <a:rPr lang="en-US" altLang="en-US" sz="1400" i="1" smtClean="0">
                <a:hlinkClick r:id="rId3"/>
              </a:rPr>
              <a:t>www.pitt.edu/~super1</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Supercourse QeD- </a:t>
            </a:r>
            <a:r>
              <a:rPr lang="en-US" altLang="en-US" sz="1400" i="1" smtClean="0">
                <a:hlinkClick r:id="rId4"/>
              </a:rPr>
              <a:t>ssc.bibalex.org</a:t>
            </a:r>
            <a:r>
              <a:rPr lang="en-US" altLang="en-US" sz="1400" i="1" smtClean="0"/>
              <a:t>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central asian QonoS porgh Damo' ghaH Global- </a:t>
            </a:r>
            <a:r>
              <a:rPr lang="en-US" altLang="en-US" sz="1400" i="1" smtClean="0">
                <a:hlinkClick r:id="rId5"/>
              </a:rPr>
              <a:t>cajgh.pitt.edu</a:t>
            </a:r>
            <a:r>
              <a:rPr lang="en-US" altLang="en-US" sz="1400" smtClean="0"/>
              <a:t/>
            </a:r>
            <a:br>
              <a:rPr lang="en-US" altLang="en-US" sz="1400" smtClean="0"/>
            </a:br>
            <a:r>
              <a:rPr lang="en-US" altLang="en-US" sz="1400" smtClean="0"/>
              <a:t> </a:t>
            </a:r>
          </a:p>
          <a:p>
            <a:pPr eaLnBrk="1" hangingPunct="1">
              <a:spcBef>
                <a:spcPct val="0"/>
              </a:spcBef>
            </a:pPr>
            <a:r>
              <a:rPr lang="en-US" altLang="en-US" sz="1400" i="1" smtClean="0"/>
              <a:t>Qul Methods be'nI''a'wI', Datu' alexandria- </a:t>
            </a:r>
            <a:r>
              <a:rPr lang="en-US" altLang="en-US" sz="1400" i="1" smtClean="0">
                <a:hlinkClick r:id="rId6"/>
              </a:rPr>
              <a:t>http://ssc.bibalex.org/helpdesk/introduction.jsf</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bibliotheca alexandrina (ba) lalDan Networks- </a:t>
            </a:r>
            <a:r>
              <a:rPr lang="en-US" altLang="en-US" sz="1400" i="1" smtClean="0">
                <a:hlinkClick r:id="rId7"/>
              </a:rPr>
              <a:t>http://afn.bibalex.org/generalportal.aspx</a:t>
            </a:r>
            <a:r>
              <a:rPr lang="en-US" altLang="en-US" sz="1400" i="1" smtClean="0"/>
              <a:t/>
            </a:r>
            <a:br>
              <a:rPr lang="en-US" altLang="en-US" sz="1400" i="1" smtClean="0"/>
            </a:br>
            <a:r>
              <a:rPr lang="en-US" altLang="en-US" sz="1400" i="1" smtClean="0"/>
              <a:t> </a:t>
            </a:r>
            <a:endParaRPr lang="en-US" altLang="en-US" sz="1400" smtClean="0"/>
          </a:p>
          <a:p>
            <a:pPr eaLnBrk="1" hangingPunct="1">
              <a:spcBef>
                <a:spcPct val="0"/>
              </a:spcBef>
            </a:pPr>
            <a:r>
              <a:rPr lang="en-US" altLang="en-US" sz="1400" i="1" smtClean="0"/>
              <a:t>euclid Statistical Matrix- </a:t>
            </a:r>
            <a:r>
              <a:rPr lang="en-US" altLang="en-US" sz="1400" i="1" smtClean="0">
                <a:hlinkClick r:id="rId8"/>
              </a:rPr>
              <a:t>http://www.pitt.edu/~super1/researchmethods/statisticsmatrix.htm</a:t>
            </a:r>
            <a:r>
              <a:rPr lang="en-US" altLang="en-US" sz="1400" i="1" smtClean="0"/>
              <a:t> </a:t>
            </a:r>
            <a:br>
              <a:rPr lang="en-US" altLang="en-US" sz="1400" i="1" smtClean="0"/>
            </a:br>
            <a:r>
              <a:rPr lang="en-US" altLang="en-US" sz="1400" i="1" smtClean="0"/>
              <a:t> </a:t>
            </a:r>
          </a:p>
          <a:p>
            <a:pPr eaLnBrk="1" hangingPunct="1">
              <a:spcBef>
                <a:spcPct val="0"/>
              </a:spcBef>
            </a:pPr>
            <a:r>
              <a:rPr lang="en-US" altLang="en-US" sz="1400" i="1" smtClean="0"/>
              <a:t>serageldin-euclid be'nI''a'wI', Datu'- </a:t>
            </a:r>
            <a:r>
              <a:rPr lang="en-US" altLang="en-US" sz="1400" i="1" smtClean="0">
                <a:hlinkClick r:id="rId9"/>
              </a:rPr>
              <a:t>http://www.pitt.edu/~super1/researchmethods/serageldineuclidlibrary.htm</a:t>
            </a:r>
            <a:r>
              <a:rPr lang="en-US" altLang="en-US" sz="1400" i="1" smtClean="0"/>
              <a:t>  </a:t>
            </a:r>
          </a:p>
          <a:p>
            <a:pPr eaLnBrk="1" hangingPunct="1">
              <a:spcBef>
                <a:spcPct val="0"/>
              </a:spcBef>
            </a:pPr>
            <a:r>
              <a:rPr lang="en-US" altLang="en-US" sz="1400" smtClean="0"/>
              <a:t> </a:t>
            </a:r>
            <a:r>
              <a:rPr lang="en-US" altLang="en-US" sz="1400" i="1" smtClean="0"/>
              <a:t>baifa resourse SoH chavmoH- </a:t>
            </a:r>
            <a:r>
              <a:rPr lang="en-US" altLang="en-US" sz="1400" i="1" smtClean="0">
                <a:hlinkClick r:id="rId10"/>
              </a:rPr>
              <a:t>https://bibalex.org/baifa/en/page/resourcesharingservice#ba serageldin be'nI''a'wI', Datu'</a:t>
            </a:r>
            <a:r>
              <a:rPr lang="en-US" altLang="en-US" sz="1400" i="1" smtClean="0"/>
              <a:t> </a:t>
            </a:r>
            <a:endParaRPr lang="en-US" altLang="en-US" sz="1400" smtClean="0"/>
          </a:p>
          <a:p>
            <a:pPr eaLnBrk="1" hangingPunct="1"/>
            <a:r>
              <a:rPr lang="en-US" altLang="en-US" sz="1400" i="1" smtClean="0"/>
              <a:t>mugh google- </a:t>
            </a:r>
            <a:r>
              <a:rPr lang="en-US" altLang="en-US" sz="1400" i="1" smtClean="0">
                <a:hlinkClick r:id="rId11"/>
              </a:rPr>
              <a:t>https://translate.google.com/</a:t>
            </a:r>
            <a:endParaRPr lang="en-US" altLang="en-US" sz="1400" smtClean="0"/>
          </a:p>
          <a:p>
            <a:pPr eaLnBrk="1" hangingPunct="1"/>
            <a:r>
              <a:rPr lang="en-US" altLang="en-US" sz="1400" i="1" smtClean="0"/>
              <a:t>mughwI' microsoft- </a:t>
            </a:r>
            <a:r>
              <a:rPr lang="en-US" altLang="en-US" sz="1400" i="1" smtClean="0">
                <a:hlinkClick r:id="rId12"/>
              </a:rPr>
              <a:t>https://www.microsoft.com/en-us/translator/</a:t>
            </a:r>
            <a:endParaRPr lang="en-US" altLang="en-US" sz="1400" smtClean="0"/>
          </a:p>
          <a:p>
            <a:pPr eaLnBrk="1" hangingPunct="1"/>
            <a:r>
              <a:rPr lang="en-US" altLang="en-US" sz="1400" i="1" smtClean="0"/>
              <a:t>multilingual Supercourse- </a:t>
            </a:r>
            <a:r>
              <a:rPr lang="en-US" altLang="en-US" sz="1400" i="1" smtClean="0">
                <a:hlinkClick r:id="rId13"/>
              </a:rPr>
              <a:t>www.pitt.edu/ ~super1/multilingualsupercourse.html</a:t>
            </a:r>
            <a:endParaRPr lang="en-US" altLang="en-US" sz="1400" smtClean="0"/>
          </a:p>
          <a:p>
            <a:pPr eaLnBrk="1" hangingPunct="1">
              <a:spcBef>
                <a:spcPct val="0"/>
              </a:spcBef>
            </a:pPr>
            <a:endParaRPr lang="en-US" altLang="en-US" sz="140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9E88CD-05BD-433F-8022-45BC61E0BE00}" type="slidenum">
              <a:rPr lang="en-US" altLang="en-US" smtClean="0"/>
              <a:pPr fontAlgn="base">
                <a:spcBef>
                  <a:spcPct val="0"/>
                </a:spcBef>
                <a:spcAft>
                  <a:spcPct val="0"/>
                </a:spcAft>
              </a:pPr>
              <a:t>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020-F872-4548-8126-E1881A68D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F8529-BDE7-4307-AF74-B5D310F37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C2E78DA-3321-4266-9476-3897B85F9AB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55ED16DC-4564-46B2-A551-C61D78B472E6}" type="slidenum">
              <a:rPr lang="en-US"/>
              <a:pPr>
                <a:defRPr/>
              </a:pPr>
              <a:t>‹#›</a:t>
            </a:fld>
            <a:endParaRPr lang="en-US"/>
          </a:p>
        </p:txBody>
      </p:sp>
    </p:spTree>
    <p:extLst>
      <p:ext uri="{BB962C8B-B14F-4D97-AF65-F5344CB8AC3E}">
        <p14:creationId xmlns:p14="http://schemas.microsoft.com/office/powerpoint/2010/main" val="12253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E998-7C54-4E5B-A4AB-F6BD5C87DC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270C-CB1F-4EF6-B691-F65FBB9D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CD78849A-BC12-41B1-85D1-0C26F8333FBB}"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24CD94D1-296A-4BAC-926E-C55BE35FAC02}" type="slidenum">
              <a:rPr lang="en-US"/>
              <a:pPr>
                <a:defRPr/>
              </a:pPr>
              <a:t>‹#›</a:t>
            </a:fld>
            <a:endParaRPr lang="en-US"/>
          </a:p>
        </p:txBody>
      </p:sp>
    </p:spTree>
    <p:extLst>
      <p:ext uri="{BB962C8B-B14F-4D97-AF65-F5344CB8AC3E}">
        <p14:creationId xmlns:p14="http://schemas.microsoft.com/office/powerpoint/2010/main" val="14313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DD6FE-7A12-4DCC-BE1B-83551DF22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C5031-3DF3-4D20-9368-2A83280575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3A3AD28-493D-44A4-AB34-39CCCF1AC2D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3871AA7-9DEE-4FAB-918C-D77DF81940CD}" type="slidenum">
              <a:rPr lang="en-US"/>
              <a:pPr>
                <a:defRPr/>
              </a:pPr>
              <a:t>‹#›</a:t>
            </a:fld>
            <a:endParaRPr lang="en-US"/>
          </a:p>
        </p:txBody>
      </p:sp>
    </p:spTree>
    <p:extLst>
      <p:ext uri="{BB962C8B-B14F-4D97-AF65-F5344CB8AC3E}">
        <p14:creationId xmlns:p14="http://schemas.microsoft.com/office/powerpoint/2010/main" val="21028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1C77-1FEA-423A-BC04-C7CB7394F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05BC0-E0A5-49EB-B101-D38A27F0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A4AF4111-8B23-440F-B67E-461D1C8DC82D}"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AC1A4E79-50E7-4A53-A67F-6B4CB7732282}" type="slidenum">
              <a:rPr lang="en-US"/>
              <a:pPr>
                <a:defRPr/>
              </a:pPr>
              <a:t>‹#›</a:t>
            </a:fld>
            <a:endParaRPr lang="en-US"/>
          </a:p>
        </p:txBody>
      </p:sp>
    </p:spTree>
    <p:extLst>
      <p:ext uri="{BB962C8B-B14F-4D97-AF65-F5344CB8AC3E}">
        <p14:creationId xmlns:p14="http://schemas.microsoft.com/office/powerpoint/2010/main" val="402335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756E-AF7A-4CDD-8FDB-22DB65E8A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624BD0-88A4-492C-AF97-A3CDBF8B1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346256C0-2F9D-420B-A381-A344E3AC1534}"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A5D4638-2B4D-4FE0-805D-EC05D2A2AFF1}" type="slidenum">
              <a:rPr lang="en-US"/>
              <a:pPr>
                <a:defRPr/>
              </a:pPr>
              <a:t>‹#›</a:t>
            </a:fld>
            <a:endParaRPr lang="en-US"/>
          </a:p>
        </p:txBody>
      </p:sp>
    </p:spTree>
    <p:extLst>
      <p:ext uri="{BB962C8B-B14F-4D97-AF65-F5344CB8AC3E}">
        <p14:creationId xmlns:p14="http://schemas.microsoft.com/office/powerpoint/2010/main" val="105963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AC0E-2646-49B3-9D53-D4F27A3F0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A17C3-2A67-45D1-8AE5-E2F902866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C815E-A4D5-4C58-A73D-923B7DA28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8D31F17C-3470-4076-9743-F40E51CB9558}"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C117B1C-09EF-4889-80E4-E0ED7CEFD455}" type="slidenum">
              <a:rPr lang="en-US"/>
              <a:pPr>
                <a:defRPr/>
              </a:pPr>
              <a:t>‹#›</a:t>
            </a:fld>
            <a:endParaRPr lang="en-US"/>
          </a:p>
        </p:txBody>
      </p:sp>
    </p:spTree>
    <p:extLst>
      <p:ext uri="{BB962C8B-B14F-4D97-AF65-F5344CB8AC3E}">
        <p14:creationId xmlns:p14="http://schemas.microsoft.com/office/powerpoint/2010/main" val="13427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CF14-8362-476D-9DD8-251D12B87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71F68-CDFA-4D09-A4E3-2FC2DD042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90519-BFDD-4FDC-B8FE-2D504F740C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F7F54-D727-4FE0-AB34-1E343C57D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1AE2CC-FD95-4112-998F-A10A030D00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943353F0-DD03-4270-B16E-14CA13E8C374}" type="datetimeFigureOut">
              <a:rPr lang="en-US"/>
              <a:pPr>
                <a:defRPr/>
              </a:pPr>
              <a:t>5/29/2019</a:t>
            </a:fld>
            <a:endParaRPr lang="en-US"/>
          </a:p>
        </p:txBody>
      </p:sp>
      <p:sp>
        <p:nvSpPr>
          <p:cNvPr id="8"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9401950-C793-40B2-8009-74329D7C9241}" type="slidenum">
              <a:rPr lang="en-US"/>
              <a:pPr>
                <a:defRPr/>
              </a:pPr>
              <a:t>‹#›</a:t>
            </a:fld>
            <a:endParaRPr lang="en-US"/>
          </a:p>
        </p:txBody>
      </p:sp>
    </p:spTree>
    <p:extLst>
      <p:ext uri="{BB962C8B-B14F-4D97-AF65-F5344CB8AC3E}">
        <p14:creationId xmlns:p14="http://schemas.microsoft.com/office/powerpoint/2010/main" val="191331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DE1F-540F-49E4-8704-96A068DAD901}"/>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2FC754A-6AD9-4A73-8169-829644855472}" type="datetimeFigureOut">
              <a:rPr lang="en-US"/>
              <a:pPr>
                <a:defRPr/>
              </a:pPr>
              <a:t>5/29/2019</a:t>
            </a:fld>
            <a:endParaRPr lang="en-US"/>
          </a:p>
        </p:txBody>
      </p:sp>
      <p:sp>
        <p:nvSpPr>
          <p:cNvPr id="4"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E93E55A7-2621-4591-AA68-502ECAEA7CB7}" type="slidenum">
              <a:rPr lang="en-US"/>
              <a:pPr>
                <a:defRPr/>
              </a:pPr>
              <a:t>‹#›</a:t>
            </a:fld>
            <a:endParaRPr lang="en-US"/>
          </a:p>
        </p:txBody>
      </p:sp>
    </p:spTree>
    <p:extLst>
      <p:ext uri="{BB962C8B-B14F-4D97-AF65-F5344CB8AC3E}">
        <p14:creationId xmlns:p14="http://schemas.microsoft.com/office/powerpoint/2010/main" val="73880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177911EB-6506-4C75-933A-16924593C525}" type="datetimeFigureOut">
              <a:rPr lang="en-US"/>
              <a:pPr>
                <a:defRPr/>
              </a:pPr>
              <a:t>5/29/2019</a:t>
            </a:fld>
            <a:endParaRPr lang="en-US"/>
          </a:p>
        </p:txBody>
      </p:sp>
      <p:sp>
        <p:nvSpPr>
          <p:cNvPr id="3"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B27166C5-735A-455F-91C6-DB10F39E0382}" type="slidenum">
              <a:rPr lang="en-US"/>
              <a:pPr>
                <a:defRPr/>
              </a:pPr>
              <a:t>‹#›</a:t>
            </a:fld>
            <a:endParaRPr lang="en-US"/>
          </a:p>
        </p:txBody>
      </p:sp>
    </p:spTree>
    <p:extLst>
      <p:ext uri="{BB962C8B-B14F-4D97-AF65-F5344CB8AC3E}">
        <p14:creationId xmlns:p14="http://schemas.microsoft.com/office/powerpoint/2010/main" val="34118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1FD7-6EE4-4D7C-96FA-67E71E881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95DA36-BABA-4CB1-8C88-394A9992F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92DE7-5E71-4493-BAF9-7810E6888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5D7EBD3-DF37-48D5-8A5A-8B874D4109D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950B3B82-B16E-4EDA-9630-F96EB0A58A39}" type="slidenum">
              <a:rPr lang="en-US"/>
              <a:pPr>
                <a:defRPr/>
              </a:pPr>
              <a:t>‹#›</a:t>
            </a:fld>
            <a:endParaRPr lang="en-US"/>
          </a:p>
        </p:txBody>
      </p:sp>
    </p:spTree>
    <p:extLst>
      <p:ext uri="{BB962C8B-B14F-4D97-AF65-F5344CB8AC3E}">
        <p14:creationId xmlns:p14="http://schemas.microsoft.com/office/powerpoint/2010/main" val="165140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2559-36B4-43F2-96B1-D51F1F9ED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E051C-E966-4943-BCB9-9566FA64779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A043FC0-D80B-4901-A40F-DBF98593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C7E98F-40D2-4F8B-8834-70114C64FFB6}"/>
              </a:ext>
            </a:extLst>
          </p:cNvPr>
          <p:cNvSpPr>
            <a:spLocks noGrp="1"/>
          </p:cNvSpPr>
          <p:nvPr>
            <p:ph type="dt" sz="half" idx="10"/>
          </p:nvPr>
        </p:nvSpPr>
        <p:spPr/>
        <p:txBody>
          <a:bodyPr/>
          <a:lstStyle>
            <a:lvl1pPr>
              <a:defRPr/>
            </a:lvl1pPr>
          </a:lstStyle>
          <a:p>
            <a:pPr>
              <a:defRPr/>
            </a:pPr>
            <a:fld id="{54302397-A11F-49FD-9FE8-528D39B8131A}" type="datetimeFigureOut">
              <a:rPr lang="en-US"/>
              <a:pPr>
                <a:defRPr/>
              </a:pPr>
              <a:t>5/29/2019</a:t>
            </a:fld>
            <a:endParaRPr lang="en-US"/>
          </a:p>
        </p:txBody>
      </p:sp>
      <p:sp>
        <p:nvSpPr>
          <p:cNvPr id="6" name="Footer Placeholder 4">
            <a:extLst>
              <a:ext uri="{FF2B5EF4-FFF2-40B4-BE49-F238E27FC236}">
                <a16:creationId xmlns:a16="http://schemas.microsoft.com/office/drawing/2014/main" id="{3605D58D-C9E9-4C5F-A06C-79BB781381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2B07FE-4ABD-42C9-99D0-B38B0BBD99FD}"/>
              </a:ext>
            </a:extLst>
          </p:cNvPr>
          <p:cNvSpPr>
            <a:spLocks noGrp="1"/>
          </p:cNvSpPr>
          <p:nvPr>
            <p:ph type="sldNum" sz="quarter" idx="12"/>
          </p:nvPr>
        </p:nvSpPr>
        <p:spPr/>
        <p:txBody>
          <a:bodyPr/>
          <a:lstStyle>
            <a:lvl1pPr>
              <a:defRPr/>
            </a:lvl1pPr>
          </a:lstStyle>
          <a:p>
            <a:pPr>
              <a:defRPr/>
            </a:pPr>
            <a:fld id="{67E1C3F6-FDD6-4F30-A70F-DF684484314D}" type="slidenum">
              <a:rPr lang="en-US"/>
              <a:pPr>
                <a:defRPr/>
              </a:pPr>
              <a:t>‹#›</a:t>
            </a:fld>
            <a:endParaRPr lang="en-US"/>
          </a:p>
        </p:txBody>
      </p:sp>
    </p:spTree>
    <p:extLst>
      <p:ext uri="{BB962C8B-B14F-4D97-AF65-F5344CB8AC3E}">
        <p14:creationId xmlns:p14="http://schemas.microsoft.com/office/powerpoint/2010/main" val="715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B2C7E98F-40D2-4F8B-8834-70114C64FF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89A2D-6C4F-434C-88DE-BB1EF81DCB85}" type="datetimeFigureOut">
              <a:rPr lang="en-US"/>
              <a:pPr>
                <a:defRPr/>
              </a:pPr>
              <a:t>5/29/2019</a:t>
            </a:fld>
            <a:endParaRPr lang="en-US"/>
          </a:p>
        </p:txBody>
      </p:sp>
      <p:sp>
        <p:nvSpPr>
          <p:cNvPr id="5" name="Footer Placeholder 4">
            <a:extLst>
              <a:ext uri="{FF2B5EF4-FFF2-40B4-BE49-F238E27FC236}">
                <a16:creationId xmlns:a16="http://schemas.microsoft.com/office/drawing/2014/main" id="{3605D58D-C9E9-4C5F-A06C-79BB78138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2B07FE-4ABD-42C9-99D0-B38B0BBD9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D2F83C3-EDA5-41E9-A8C9-E134E610C2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bliotheca alexandrina dawn"/>
          <p:cNvPicPr>
            <a:picLocks noChangeAspect="1" noChangeArrowheads="1"/>
          </p:cNvPicPr>
          <p:nvPr/>
        </p:nvPicPr>
        <p:blipFill>
          <a:blip r:embed="rId3">
            <a:extLst>
              <a:ext uri="{28A0092B-C50C-407E-A947-70E740481C1C}">
                <a14:useLocalDpi xmlns:a14="http://schemas.microsoft.com/office/drawing/2010/main" val="0"/>
              </a:ext>
            </a:extLst>
          </a:blip>
          <a:srcRect t="14027" b="7500"/>
          <a:stretch>
            <a:fillRect/>
          </a:stretch>
        </p:blipFill>
        <p:spPr bwMode="auto">
          <a:xfrm>
            <a:off x="61913" y="52388"/>
            <a:ext cx="120586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put URL and langu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5203825"/>
            <a:ext cx="237172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063750" y="885825"/>
            <a:ext cx="69834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FF0000"/>
                </a:solidFill>
              </a:rPr>
              <a:t>Multilingual QeD jajlo'</a:t>
            </a:r>
          </a:p>
          <a:p>
            <a:pPr algn="ctr" eaLnBrk="1" hangingPunct="1">
              <a:lnSpc>
                <a:spcPct val="100000"/>
              </a:lnSpc>
              <a:spcBef>
                <a:spcPct val="0"/>
              </a:spcBef>
              <a:buFontTx/>
              <a:buNone/>
            </a:pPr>
            <a:r>
              <a:rPr lang="en-US" altLang="en-US" sz="1400" b="1">
                <a:solidFill>
                  <a:srgbClr val="FF0000"/>
                </a:solidFill>
              </a:rPr>
              <a:t>be'nI''a'wI', Datu' alexandria</a:t>
            </a:r>
          </a:p>
        </p:txBody>
      </p:sp>
    </p:spTree>
  </p:cSld>
  <p:clrMapOvr>
    <a:masterClrMapping/>
  </p:clrMapOvr>
</p:sld>
</file>

<file path=ppt/slides/slide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l="37434" t="16548" r="37810" b="5992"/>
          <a:stretch>
            <a:fillRect/>
          </a:stretch>
        </p:blipFill>
        <p:spPr bwMode="auto">
          <a:xfrm>
            <a:off x="1354138" y="1473200"/>
            <a:ext cx="30178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17513" y="368300"/>
            <a:ext cx="7046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t>ba serageldin Qul Methods be'nI''a'wI', Datu'</a:t>
            </a:r>
          </a:p>
        </p:txBody>
      </p:sp>
      <p:sp>
        <p:nvSpPr>
          <p:cNvPr id="5" name="TextBox 4">
            <a:extLst>
              <a:ext uri="{FF2B5EF4-FFF2-40B4-BE49-F238E27FC236}">
                <a16:creationId xmlns:a16="http://schemas.microsoft.com/office/drawing/2014/main" id="{0197FB0F-F8FE-4285-80D1-6BFE6CA1A805}"/>
              </a:ext>
            </a:extLst>
          </p:cNvPr>
          <p:cNvSpPr txBox="1"/>
          <p:nvPr/>
        </p:nvSpPr>
        <p:spPr>
          <a:xfrm>
            <a:off x="4819650" y="2174875"/>
            <a:ext cx="7485063" cy="4678363"/>
          </a:xfrm>
          <a:prstGeom prst="rect">
            <a:avLst/>
          </a:prstGeom>
          <a:noFill/>
        </p:spPr>
        <p:txBody>
          <a:bodyPr>
            <a:spAutoFit/>
          </a:bodyPr>
          <a:lstStyle/>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&gt; 1,000,000 emails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paq Qul Methods 14,000</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ghojmoH 60,000,000 HaDwI'</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qo' largest Qul Methods be'nI''a'wI', Datu'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qo' largest scientific powerpoint be'nI''a'wI', Datu'</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qo' largest ghojmoHwI' global Qul 'ej methods</a:t>
            </a:r>
          </a:p>
          <a:p>
            <a:pPr marL="457200" indent="-457200" eaLnBrk="1" fontAlgn="auto" hangingPunct="1">
              <a:spcBef>
                <a:spcPts val="0"/>
              </a:spcBef>
              <a:spcAft>
                <a:spcPts val="0"/>
              </a:spcAft>
              <a:buClr>
                <a:schemeClr val="accent5"/>
              </a:buClr>
              <a:buSzPct val="110000"/>
              <a:buFont typeface="Wingdings" panose="05000000000000000000" pitchFamily="2" charset="2"/>
              <a:buChar char="v"/>
              <a:defRPr/>
            </a:pPr>
            <a:r>
              <a:rPr lang="en-US" sz="2800" b="1" dirty="0">
                <a:latin typeface="+mn-lt"/>
              </a:rPr>
              <a:t>Multilingual QeD developers</a:t>
            </a:r>
          </a:p>
          <a:p>
            <a:pPr eaLnBrk="1" fontAlgn="auto" hangingPunct="1">
              <a:spcBef>
                <a:spcPts val="0"/>
              </a:spcBef>
              <a:spcAft>
                <a:spcPts val="0"/>
              </a:spcAft>
              <a:buClr>
                <a:schemeClr val="accent5"/>
              </a:buClr>
              <a:buSzPct val="110000"/>
              <a:defRPr/>
            </a:pPr>
            <a:endParaRPr lang="en-US" sz="2800" b="1" dirty="0">
              <a:solidFill>
                <a:srgbClr val="FF0000"/>
              </a:solidFill>
              <a:latin typeface="+mn-lt"/>
            </a:endParaRP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mc="http://schemas.openxmlformats.org/markup-compatibility/2006" xmlns:v="urn:schemas-microsoft-com:vml"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Chart 1"/>
          <p:cNvGraphicFramePr>
            <a:graphicFrameLocks/>
          </p:cNvGraphicFramePr>
          <p:nvPr/>
        </p:nvGraphicFramePr>
        <p:xfrm>
          <a:off x="1546225" y="1262063"/>
          <a:ext cx="5057775" cy="5016500"/>
        </p:xfrm>
        <a:graphic>
          <a:graphicData uri="http://schemas.openxmlformats.org/presentationml/2006/ole">
            <mc:AlternateContent xmlns:mc="http://schemas.openxmlformats.org/markup-compatibility/2006">
              <mc:Choice xmlns:v="urn:schemas-microsoft-com:vml" Requires="v">
                <p:oleObj spid="_x0000_s7222" name="Chart" r:id="rId4" imgW="5066215" imgH="5017443" progId="Excel.Chart.8">
                  <p:embed/>
                </p:oleObj>
              </mc:Choice>
              <mc:Fallback>
                <p:oleObj name="Chart" r:id="rId4" imgW="5066215" imgH="5017443"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1262063"/>
                        <a:ext cx="50577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Chart 4"/>
          <p:cNvGraphicFramePr>
            <a:graphicFrameLocks/>
          </p:cNvGraphicFramePr>
          <p:nvPr/>
        </p:nvGraphicFramePr>
        <p:xfrm>
          <a:off x="6272213" y="2217738"/>
          <a:ext cx="3468687" cy="3151187"/>
        </p:xfrm>
        <a:graphic>
          <a:graphicData uri="http://schemas.openxmlformats.org/presentationml/2006/ole">
            <mc:AlternateContent xmlns:mc="http://schemas.openxmlformats.org/markup-compatibility/2006">
              <mc:Choice xmlns:v="urn:schemas-microsoft-com:vml" Requires="v">
                <p:oleObj spid="_x0000_s7223" name="Chart" r:id="rId6" imgW="3475021" imgH="3158002" progId="Excel.Chart.8">
                  <p:embed/>
                </p:oleObj>
              </mc:Choice>
              <mc:Fallback>
                <p:oleObj name="Chart" r:id="rId6" imgW="3475021" imgH="3158002" progId="Excel.Chart.8">
                  <p:embed/>
                  <p:pic>
                    <p:nvPicPr>
                      <p:cNvPr id="0" name="Char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217738"/>
                        <a:ext cx="34686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352003" y="343222"/>
            <a:ext cx="5338577" cy="193899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3 vatlhvI' Publications vo'</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developing countries</a:t>
            </a:r>
          </a:p>
          <a:p>
            <a:pPr algn="ctr" eaLnBrk="1" fontAlgn="auto" hangingPunct="1">
              <a:spcBef>
                <a:spcPts val="0"/>
              </a:spcBef>
              <a:spcAft>
                <a:spcPts val="0"/>
              </a:spcAft>
              <a:defRPr/>
            </a:pPr>
            <a:r>
              <a:rPr lang="en-US" sz="3200" dirty="0">
                <a:ln w="11430"/>
                <a:solidFill>
                  <a:schemeClr val="accent2">
                    <a:lumMod val="50000"/>
                  </a:schemeClr>
                </a:solidFill>
                <a:effectLst>
                  <a:outerShdw blurRad="50800" dist="39000" dir="5460000" algn="tl">
                    <a:srgbClr val="000000">
                      <a:alpha val="38000"/>
                    </a:srgbClr>
                  </a:outerShdw>
                </a:effectLst>
                <a:latin typeface="+mn-lt"/>
              </a:rPr>
              <a:t>80 vatlhvI' roghvaH qo'</a:t>
            </a:r>
          </a:p>
          <a:p>
            <a:pPr algn="ctr" eaLnBrk="1" fontAlgn="auto" hangingPunct="1">
              <a:spcBef>
                <a:spcPts val="0"/>
              </a:spcBef>
              <a:spcAft>
                <a:spcPts val="0"/>
              </a:spcAft>
              <a:defRPr/>
            </a:pPr>
            <a:endParaRPr lang="en-US" sz="2400" dirty="0">
              <a:ln w="11430"/>
              <a:effectLst>
                <a:outerShdw blurRad="50800" dist="39000" dir="5460000" algn="tl">
                  <a:srgbClr val="000000">
                    <a:alpha val="38000"/>
                  </a:srgbClr>
                </a:outerShdw>
              </a:effectLst>
              <a:latin typeface="+mn-lt"/>
            </a:endParaRPr>
          </a:p>
        </p:txBody>
      </p:sp>
      <p:sp>
        <p:nvSpPr>
          <p:cNvPr id="7173" name="TextBox 6"/>
          <p:cNvSpPr txBox="1">
            <a:spLocks noChangeArrowheads="1"/>
          </p:cNvSpPr>
          <p:nvPr/>
        </p:nvSpPr>
        <p:spPr bwMode="auto">
          <a:xfrm>
            <a:off x="2501900" y="48180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publication</a:t>
            </a:r>
          </a:p>
        </p:txBody>
      </p:sp>
      <p:sp>
        <p:nvSpPr>
          <p:cNvPr id="7174" name="TextBox 7"/>
          <p:cNvSpPr txBox="1">
            <a:spLocks noChangeArrowheads="1"/>
          </p:cNvSpPr>
          <p:nvPr/>
        </p:nvSpPr>
        <p:spPr bwMode="auto">
          <a:xfrm>
            <a:off x="7804150" y="4802188"/>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roghvaH</a:t>
            </a:r>
          </a:p>
        </p:txBody>
      </p:sp>
      <p:sp>
        <p:nvSpPr>
          <p:cNvPr id="7175" name="TextBox 3"/>
          <p:cNvSpPr txBox="1">
            <a:spLocks noChangeArrowheads="1"/>
          </p:cNvSpPr>
          <p:nvPr/>
        </p:nvSpPr>
        <p:spPr bwMode="auto">
          <a:xfrm>
            <a:off x="3371850" y="5526088"/>
            <a:ext cx="544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t>Scientific Equity nIS</a:t>
            </a:r>
          </a:p>
        </p:txBody>
      </p:sp>
    </p:spTree>
  </p:cSld>
  <p:clrMapOvr>
    <a:masterClrMapping/>
  </p:clrMapOvr>
</p:sld>
</file>

<file path=ppt/slides/slide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3500438"/>
            <a:ext cx="42608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366838" y="1436688"/>
            <a:ext cx="8620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t>6500 Hol HochDaq</a:t>
            </a:r>
          </a:p>
          <a:p>
            <a:pPr algn="ctr" eaLnBrk="1" hangingPunct="1">
              <a:lnSpc>
                <a:spcPct val="100000"/>
              </a:lnSpc>
              <a:spcBef>
                <a:spcPct val="0"/>
              </a:spcBef>
              <a:buFontTx/>
              <a:buNone/>
            </a:pPr>
            <a:r>
              <a:rPr lang="en-US" altLang="en-US" sz="3200"/>
              <a:t>1 Hol QeD (English Hol)</a:t>
            </a:r>
          </a:p>
        </p:txBody>
      </p:sp>
      <p:sp>
        <p:nvSpPr>
          <p:cNvPr id="4" name="Rectangle 3">
            <a:extLst>
              <a:ext uri="{FF2B5EF4-FFF2-40B4-BE49-F238E27FC236}">
                <a16:creationId xmlns:a16="http://schemas.microsoft.com/office/drawing/2014/main" id="{C80F79AA-A544-4360-892B-B820CA08F553}"/>
              </a:ext>
            </a:extLst>
          </p:cNvPr>
          <p:cNvSpPr/>
          <p:nvPr/>
        </p:nvSpPr>
        <p:spPr>
          <a:xfrm>
            <a:off x="4368913" y="91886"/>
            <a:ext cx="2615973"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5400" b="1" dirty="0">
                <a:ln/>
                <a:solidFill>
                  <a:srgbClr val="FF0000"/>
                </a:solidFill>
                <a:latin typeface="+mn-lt"/>
              </a:rPr>
              <a:t>qay'</a:t>
            </a:r>
          </a:p>
        </p:txBody>
      </p:sp>
    </p:spTree>
  </p:cSld>
  <p:clrMapOvr>
    <a:masterClrMapping/>
  </p:clrMapOvr>
</p:sld>
</file>

<file path=ppt/slides/slide5.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3286125"/>
            <a:ext cx="65088" cy="3667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63480" bIns="88872"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267" name="Rectangle 2"/>
          <p:cNvSpPr>
            <a:spLocks noChangeArrowheads="1"/>
          </p:cNvSpPr>
          <p:nvPr/>
        </p:nvSpPr>
        <p:spPr bwMode="auto">
          <a:xfrm>
            <a:off x="1592263" y="419100"/>
            <a:ext cx="90074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i="1">
                <a:solidFill>
                  <a:srgbClr val="333333"/>
                </a:solidFill>
                <a:latin typeface="tabular-numbers"/>
              </a:rPr>
              <a:t>buStaHmo' potlh puS Sov.</a:t>
            </a:r>
            <a:r>
              <a:rPr lang="en-US" altLang="en-US" sz="3200">
                <a:solidFill>
                  <a:srgbClr val="333333"/>
                </a:solidFill>
                <a:latin typeface="tabular-numbers"/>
              </a:rPr>
              <a:t> albert einstein</a:t>
            </a:r>
          </a:p>
          <a:p>
            <a:pPr eaLnBrk="1" hangingPunct="1">
              <a:lnSpc>
                <a:spcPct val="100000"/>
              </a:lnSpc>
              <a:spcBef>
                <a:spcPct val="0"/>
              </a:spcBef>
              <a:buFontTx/>
              <a:buNone/>
            </a:pPr>
            <a:endParaRPr lang="en-US" altLang="en-US" sz="3200">
              <a:solidFill>
                <a:srgbClr val="333333"/>
              </a:solidFill>
              <a:latin typeface="tabular-numbers"/>
            </a:endParaRPr>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3200"/>
          </a:p>
          <a:p>
            <a:pPr eaLnBrk="1" hangingPunct="1">
              <a:lnSpc>
                <a:spcPct val="100000"/>
              </a:lnSpc>
              <a:spcBef>
                <a:spcPct val="0"/>
              </a:spcBef>
              <a:buFontTx/>
              <a:buNone/>
            </a:pPr>
            <a:endParaRPr lang="en-US" altLang="en-US" sz="2400"/>
          </a:p>
          <a:p>
            <a:pPr eaLnBrk="1" hangingPunct="1">
              <a:lnSpc>
                <a:spcPct val="100000"/>
              </a:lnSpc>
              <a:spcBef>
                <a:spcPct val="0"/>
              </a:spcBef>
              <a:buFontTx/>
              <a:buNone/>
            </a:pPr>
            <a:r>
              <a:rPr lang="az-Cyrl-AZ" altLang="en-US" sz="2400"/>
              <a:t>ВООБРАЖЕНИЕ ВАЖНЕЕ ЗНАНИЙ</a:t>
            </a:r>
            <a:r>
              <a:rPr lang="en-US" altLang="en-US" sz="2400"/>
              <a:t> (russian)</a:t>
            </a:r>
          </a:p>
          <a:p>
            <a:pPr eaLnBrk="1" hangingPunct="1">
              <a:lnSpc>
                <a:spcPct val="100000"/>
              </a:lnSpc>
              <a:spcBef>
                <a:spcPct val="0"/>
              </a:spcBef>
              <a:buFontTx/>
              <a:buNone/>
            </a:pPr>
            <a:r>
              <a:rPr lang="ar-AE" altLang="en-US" sz="2400"/>
              <a:t> الخيال أكثر أهمية من المعرفة</a:t>
            </a:r>
            <a:r>
              <a:rPr lang="en-US" altLang="en-US" sz="2400"/>
              <a:t>(arabic)</a:t>
            </a:r>
          </a:p>
          <a:p>
            <a:pPr eaLnBrk="1" hangingPunct="1">
              <a:lnSpc>
                <a:spcPct val="100000"/>
              </a:lnSpc>
              <a:spcBef>
                <a:spcPct val="0"/>
              </a:spcBef>
              <a:buFontTx/>
              <a:buNone/>
            </a:pPr>
            <a:r>
              <a:rPr lang="zh-CN" altLang="en-US" sz="2400">
                <a:cs typeface="等线"/>
              </a:rPr>
              <a:t>想象力比知识更重要 </a:t>
            </a:r>
            <a:r>
              <a:rPr lang="en-US" altLang="zh-CN" sz="2400">
                <a:cs typeface="等线"/>
              </a:rPr>
              <a:t>(chinese)</a:t>
            </a:r>
          </a:p>
          <a:p>
            <a:pPr eaLnBrk="1" hangingPunct="1">
              <a:lnSpc>
                <a:spcPct val="100000"/>
              </a:lnSpc>
              <a:spcBef>
                <a:spcPct val="0"/>
              </a:spcBef>
              <a:buFontTx/>
              <a:buNone/>
            </a:pPr>
            <a:r>
              <a:rPr lang="fr-FR" altLang="zh-CN" sz="2400">
                <a:cs typeface="等线"/>
              </a:rPr>
              <a:t>l'imagination est-potlh que De la connaissance (french)</a:t>
            </a:r>
            <a:endParaRPr lang="en-US" altLang="zh-CN" sz="2400">
              <a:cs typeface="等线"/>
            </a:endParaRPr>
          </a:p>
          <a:p>
            <a:pPr eaLnBrk="1" hangingPunct="1">
              <a:lnSpc>
                <a:spcPct val="100000"/>
              </a:lnSpc>
              <a:spcBef>
                <a:spcPct val="0"/>
              </a:spcBef>
              <a:buFontTx/>
              <a:buNone/>
            </a:pPr>
            <a:endParaRPr lang="en-US" altLang="en-US" sz="3200"/>
          </a:p>
        </p:txBody>
      </p:sp>
      <p:pic>
        <p:nvPicPr>
          <p:cNvPr id="11268" name="Picture 2" descr="put URL and langu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609725"/>
            <a:ext cx="22590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pitt.edu/~super1/im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4948238"/>
            <a:ext cx="17716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
          <p:cNvSpPr>
            <a:spLocks noChangeArrowheads="1"/>
          </p:cNvSpPr>
          <p:nvPr/>
        </p:nvSpPr>
        <p:spPr bwMode="auto">
          <a:xfrm>
            <a:off x="0" y="-184150"/>
            <a:ext cx="249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 </a:t>
            </a:r>
          </a:p>
        </p:txBody>
      </p:sp>
      <p:sp>
        <p:nvSpPr>
          <p:cNvPr id="11271" name="TextBox 8"/>
          <p:cNvSpPr txBox="1">
            <a:spLocks noChangeArrowheads="1"/>
          </p:cNvSpPr>
          <p:nvPr/>
        </p:nvSpPr>
        <p:spPr bwMode="auto">
          <a:xfrm>
            <a:off x="4697413" y="2038350"/>
            <a:ext cx="4000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            button 103 Hol mugh</a:t>
            </a:r>
          </a:p>
        </p:txBody>
      </p:sp>
    </p:spTree>
  </p:cSld>
  <p:clrMapOvr>
    <a:masterClrMapping/>
  </p:clrMapOvr>
</p:sld>
</file>

<file path=ppt/slides/slide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42950" y="2959100"/>
            <a:ext cx="111442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b="1">
                <a:solidFill>
                  <a:srgbClr val="222222"/>
                </a:solidFill>
                <a:cs typeface="Calibri" panose="020F0502020204030204" pitchFamily="34" charset="0"/>
              </a:rPr>
              <a:t>"</a:t>
            </a:r>
            <a:r>
              <a:rPr lang="en-US" altLang="en-US" b="1">
                <a:solidFill>
                  <a:srgbClr val="545454"/>
                </a:solidFill>
                <a:cs typeface="Calibri" panose="020F0502020204030204" pitchFamily="34" charset="0"/>
              </a:rPr>
              <a:t>vi title </a:t>
            </a:r>
            <a:r>
              <a:rPr lang="en-US" altLang="en-US" b="1">
                <a:solidFill>
                  <a:srgbClr val="6A6A6A"/>
                </a:solidFill>
                <a:ea typeface="Calibri" panose="020F0502020204030204" pitchFamily="34" charset="0"/>
                <a:cs typeface="Times New Roman" panose="02020603050405020304" pitchFamily="18" charset="0"/>
              </a:rPr>
              <a:t>civil rights 'AY'</a:t>
            </a:r>
            <a:r>
              <a:rPr lang="en-US" altLang="en-US" b="1">
                <a:solidFill>
                  <a:srgbClr val="545454"/>
                </a:solidFill>
                <a:cs typeface="Calibri" panose="020F0502020204030204" pitchFamily="34" charset="0"/>
              </a:rPr>
              <a:t> SIQwI' federal boQ financial SuD reasonable mIw vay' ghun, chavmoH je activities pong eligible nuv je poQ 1964 </a:t>
            </a:r>
            <a:r>
              <a:rPr lang="en-US" altLang="en-US" b="1">
                <a:solidFill>
                  <a:srgbClr val="6A6A6A"/>
                </a:solidFill>
                <a:cs typeface="Calibri" panose="020F0502020204030204" pitchFamily="34" charset="0"/>
              </a:rPr>
              <a:t>tera' proficiency vuS</a:t>
            </a:r>
            <a:r>
              <a:rPr lang="en-US" altLang="en-US" b="1">
                <a:solidFill>
                  <a:srgbClr val="545454"/>
                </a:solidFill>
                <a:cs typeface="Calibri" panose="020F0502020204030204" pitchFamily="34" charset="0"/>
              </a:rPr>
              <a:t>"</a:t>
            </a:r>
            <a:r>
              <a:rPr lang="en-US" altLang="en-US">
                <a:solidFill>
                  <a:srgbClr val="545454"/>
                </a:solidFill>
                <a:cs typeface="Calibri" panose="020F0502020204030204" pitchFamily="34" charset="0"/>
              </a:rPr>
              <a:t> </a:t>
            </a:r>
            <a:endParaRPr lang="en-US" altLang="en-US">
              <a:cs typeface="Calibri" panose="020F0502020204030204" pitchFamily="34" charset="0"/>
            </a:endParaRPr>
          </a:p>
        </p:txBody>
      </p:sp>
      <p:pic>
        <p:nvPicPr>
          <p:cNvPr id="13315" name="Picture 2" descr="Image result for limited english proficienc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6400"/>
            <a:ext cx="31908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714375" y="17463"/>
            <a:ext cx="571023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t>team Bibliotheca alexandrina</a:t>
            </a:r>
          </a:p>
        </p:txBody>
      </p:sp>
      <p:pic>
        <p:nvPicPr>
          <p:cNvPr id="15363" name="Picture 7"/>
          <p:cNvPicPr>
            <a:picLocks noChangeAspect="1"/>
          </p:cNvPicPr>
          <p:nvPr/>
        </p:nvPicPr>
        <p:blipFill>
          <a:blip r:embed="rId3">
            <a:extLst>
              <a:ext uri="{28A0092B-C50C-407E-A947-70E740481C1C}">
                <a14:useLocalDpi xmlns:a14="http://schemas.microsoft.com/office/drawing/2010/main" val="0"/>
              </a:ext>
            </a:extLst>
          </a:blip>
          <a:srcRect t="7729" b="7632"/>
          <a:stretch>
            <a:fillRect/>
          </a:stretch>
        </p:blipFill>
        <p:spPr bwMode="auto">
          <a:xfrm>
            <a:off x="1404938" y="557213"/>
            <a:ext cx="9812337"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389</Words>
  <Application>Microsoft Office PowerPoint</Application>
  <PresentationFormat>Widescreen</PresentationFormat>
  <Paragraphs>99</Paragraphs>
  <Slides>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Calibri</vt:lpstr>
      <vt:lpstr>Arial</vt:lpstr>
      <vt:lpstr>Calibri Light</vt:lpstr>
      <vt:lpstr>Wingdings</vt:lpstr>
      <vt:lpstr>tabular-numbers</vt:lpstr>
      <vt:lpstr>等线</vt:lpstr>
      <vt:lpstr>Times New Roman</vt: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laporte</dc:creator>
  <cp:lastModifiedBy>Evgueni Choubnikov</cp:lastModifiedBy>
  <cp:revision>26</cp:revision>
  <dcterms:created xsi:type="dcterms:W3CDTF">2019-03-26T20:08:47Z</dcterms:created>
  <dcterms:modified xsi:type="dcterms:W3CDTF">2019-05-29T06:19:18Z</dcterms:modified>
</cp:coreProperties>
</file>