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370" r:id="rId3"/>
    <p:sldId id="365" r:id="rId4"/>
    <p:sldId id="372" r:id="rId5"/>
    <p:sldId id="371" r:id="rId6"/>
    <p:sldId id="373" r:id="rId7"/>
    <p:sldId id="344" r:id="rId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66757" autoAdjust="0"/>
  </p:normalViewPr>
  <p:slideViewPr>
    <p:cSldViewPr snapToGrid="0">
      <p:cViewPr varScale="1">
        <p:scale>
          <a:sx n="42" d="100"/>
          <a:sy n="42" d="100"/>
        </p:scale>
        <p:origin x="67"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B17B949-DD41-4C97-ADAC-C9F305A0410E}" type="datetimeFigureOut">
              <a:rPr lang="en-US"/>
              <a:pPr>
                <a:defRPr/>
              </a:pPr>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D7A2C12-57D1-4C67-8548-15F98AF5AC7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pitt.edu/~super7/56011-57001/56121.ppt"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play.google.com/store/apps/details?id=com.google.android.apps.translate&amp;hl=en" TargetMode="External"/><Relationship Id="rId4" Type="http://schemas.openxmlformats.org/officeDocument/2006/relationships/hyperlink" Target="https://microsofttranslator.uservoice.com/knowledgebase/articles/1159792-presentation-translator-how-do-i-use-this-to-tr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itt.edu/~super1/How%20to%20create%20Multilingual%20Translation%20Button.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pitt.edu/~super1/ResearchMethods/StatisticsMatrix.htm" TargetMode="External"/><Relationship Id="rId13" Type="http://schemas.openxmlformats.org/officeDocument/2006/relationships/hyperlink" Target="http://www.pitt.edu/~super1/MultilingualSupercourse.html" TargetMode="External"/><Relationship Id="rId3" Type="http://schemas.openxmlformats.org/officeDocument/2006/relationships/hyperlink" Target="http://www.pitt.edu/~super1" TargetMode="External"/><Relationship Id="rId7" Type="http://schemas.openxmlformats.org/officeDocument/2006/relationships/hyperlink" Target="http://afn.bibalex.org/GeneralPortal.aspx" TargetMode="External"/><Relationship Id="rId12" Type="http://schemas.openxmlformats.org/officeDocument/2006/relationships/hyperlink" Target="https://www.microsoft.com/en-us/translator/"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sc.bibalex.org/helpdesk/introduction.jsf" TargetMode="External"/><Relationship Id="rId11" Type="http://schemas.openxmlformats.org/officeDocument/2006/relationships/hyperlink" Target="https://translate.google.com/" TargetMode="External"/><Relationship Id="rId5" Type="http://schemas.openxmlformats.org/officeDocument/2006/relationships/hyperlink" Target="http://cajgh.pitt.edu/" TargetMode="External"/><Relationship Id="rId10" Type="http://schemas.openxmlformats.org/officeDocument/2006/relationships/hyperlink" Target="https://bibalex.org/baifa/en/page/resourcesharingservice#BA Serageldin Library" TargetMode="External"/><Relationship Id="rId4" Type="http://schemas.openxmlformats.org/officeDocument/2006/relationships/hyperlink" Target="http://ssc.bibalex.org/" TargetMode="External"/><Relationship Id="rId9" Type="http://schemas.openxmlformats.org/officeDocument/2006/relationships/hyperlink" Target="http://www.pitt.edu/~super1/ResearchMethods/SerageldinEuclidLibrary.htm" TargetMode="External"/></Relationships>
</file>

<file path=ppt/notesSlides/notesSlide1.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Aušros daugiakalbystės mokslas. Biblioteka Aleksandrijos paskaita pagal Ron LaPorte originalus failas rasti </a:t>
            </a:r>
            <a:r>
              <a:rPr lang="en-US" altLang="en-US" smtClean="0">
                <a:hlinkClick r:id="rId3"/>
              </a:rPr>
              <a:t>http://www.pitt.edu/~super7/56011-57001/56121.ppt</a:t>
            </a:r>
            <a:r>
              <a:rPr lang="en-US" altLang="en-US" smtClean="0"/>
              <a:t> </a:t>
            </a:r>
          </a:p>
          <a:p>
            <a:pPr eaLnBrk="1" hangingPunct="1">
              <a:spcBef>
                <a:spcPct val="0"/>
              </a:spcBef>
            </a:pPr>
            <a:endParaRPr lang="en-US" altLang="en-US" smtClean="0"/>
          </a:p>
          <a:p>
            <a:pPr eaLnBrk="1" hangingPunct="1"/>
            <a:r>
              <a:rPr lang="en-US" altLang="en-US" smtClean="0"/>
              <a:t>Norėdami gauti vertimą šios paskaita kitų 50 + kalbomis, prašome parsisiųsti</a:t>
            </a:r>
          </a:p>
          <a:p>
            <a:pPr eaLnBrk="1" hangingPunct="1"/>
            <a:r>
              <a:rPr lang="en-US" altLang="en-US" smtClean="0"/>
              <a:t>"Microsoft" pristatymo Vertėjas (maitinimo taško papildinys), kuris išversti visą pristatymą daugiau nei 60 kalbų ir gali būti atsisiųstas adresu:</a:t>
            </a:r>
          </a:p>
          <a:p>
            <a:pPr eaLnBrk="1" hangingPunct="1"/>
            <a:r>
              <a:rPr lang="en-US" altLang="en-US" u="sng" smtClean="0">
                <a:hlinkClick r:id="rId4"/>
              </a:rPr>
              <a:t>https://microsofttranslator.uservoice.com/knowledgebase/articles/1159792-presentation-translator-how-do-i-use-this-to-tra</a:t>
            </a:r>
            <a:r>
              <a:rPr lang="en-US" altLang="en-US" smtClean="0"/>
              <a:t>  </a:t>
            </a:r>
          </a:p>
          <a:p>
            <a:pPr eaLnBrk="1" hangingPunct="1"/>
            <a:r>
              <a:rPr lang="en-US" altLang="en-US" smtClean="0"/>
              <a:t>Tekstas vaizdų įtraukti į pristatymą nėra išverstas, bet jūs galite išversti juos kitų Translator Apps kaip</a:t>
            </a:r>
          </a:p>
          <a:p>
            <a:pPr eaLnBrk="1" hangingPunct="1"/>
            <a:r>
              <a:rPr lang="en-US" altLang="en-US" b="1" smtClean="0"/>
              <a:t>Google Translator programos:</a:t>
            </a:r>
            <a:endParaRPr lang="en-US" altLang="en-US" smtClean="0"/>
          </a:p>
          <a:p>
            <a:pPr eaLnBrk="1" hangingPunct="1"/>
            <a:r>
              <a:rPr lang="en-US" altLang="en-US" smtClean="0"/>
              <a:t> </a:t>
            </a:r>
          </a:p>
          <a:p>
            <a:pPr eaLnBrk="1" hangingPunct="1"/>
            <a:r>
              <a:rPr lang="en-US" altLang="en-US" u="sng" smtClean="0">
                <a:hlinkClick r:id="rId5"/>
              </a:rPr>
              <a:t>https://play.google.com/store/apps/details?id=com.google.android.apps.translate&amp;hl=en</a:t>
            </a:r>
            <a:r>
              <a:rPr lang="en-US" altLang="en-US" smtClean="0"/>
              <a:t>  </a:t>
            </a:r>
            <a:br>
              <a:rPr lang="en-US" altLang="en-US" smtClean="0"/>
            </a:br>
            <a:r>
              <a:rPr lang="en-US" altLang="en-US" smtClean="0"/>
              <a:t> </a:t>
            </a:r>
          </a:p>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EDA744-CDD4-4401-B057-E825A6CEF04F}" type="slidenum">
              <a:rPr lang="en-US" altLang="en-US" smtClean="0"/>
              <a:pPr fontAlgn="base">
                <a:spcBef>
                  <a:spcPct val="0"/>
                </a:spcBef>
                <a:spcAft>
                  <a:spcPct val="0"/>
                </a:spcAft>
              </a:pPr>
              <a:t>1</a:t>
            </a:fld>
            <a:endParaRPr lang="en-US" altLang="en-US" smtClean="0"/>
          </a:p>
        </p:txBody>
      </p:sp>
    </p:spTree>
  </p:cSld>
  <p:clrMapOvr>
    <a:masterClrMapping/>
  </p:clrMapOvr>
</p:notes>
</file>

<file path=ppt/notesSlides/notesSlide2.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altLang="en-US" b="1" dirty="0" smtClean="0"/>
              <a:t>BA Serageldin tyrimų metodai biblioteka</a:t>
            </a:r>
          </a:p>
          <a:p>
            <a:pPr eaLnBrk="1" hangingPunct="1">
              <a:defRPr/>
            </a:pPr>
            <a:endParaRPr lang="en-US" altLang="en-US" b="1" dirty="0" smtClean="0"/>
          </a:p>
          <a:p>
            <a:pPr eaLnBrk="1" hangingPunct="1">
              <a:defRPr/>
            </a:pPr>
            <a:endParaRPr lang="en-US" altLang="en-US" b="1" dirty="0" smtClean="0"/>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&gt; 1 000 000 el. laiškai</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14 000 tyrimų metodai knygos</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60 000 000 mokinių mokymas</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Didžiausi pasaulyje tyrimų metodų biblioteka</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Didžiausia pasaulyje mokslinė "PowerPoint" biblioteka</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Didžiausias pasaulyje pasaulio sveikatos ir mokslinių tyrimų metodų mokytojas</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Daugiakalbių mokslų kūrėjai</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FFC71CA7-F66F-472A-8404-268766355B38}" type="slidenum">
              <a:rPr lang="en-US" smtClean="0"/>
              <a:pPr>
                <a:defRPr/>
              </a:pPr>
              <a:t>2</a:t>
            </a:fld>
            <a:endParaRPr lang="en-US"/>
          </a:p>
        </p:txBody>
      </p:sp>
    </p:spTree>
  </p:cSld>
  <p:clrMapOvr>
    <a:masterClrMapping/>
  </p:clrMapOvr>
</p:notes>
</file>

<file path=ppt/notesSlides/notesSlide3.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n w="11430"/>
                <a:solidFill>
                  <a:schemeClr val="accent2">
                    <a:lumMod val="50000"/>
                  </a:schemeClr>
                </a:solidFill>
                <a:effectLst>
                  <a:outerShdw blurRad="50800" dist="39000" dir="5460000" algn="tl">
                    <a:srgbClr val="000000">
                      <a:alpha val="38000"/>
                    </a:srgbClr>
                  </a:outerShdw>
                </a:effectLst>
              </a:rPr>
              <a:t>3 proc. leidinių iš  </a:t>
            </a:r>
          </a:p>
          <a:p>
            <a:pPr eaLnBrk="1" fontAlgn="auto" hangingPunct="1">
              <a:spcBef>
                <a:spcPts val="0"/>
              </a:spcBef>
              <a:spcAft>
                <a:spcPts val="0"/>
              </a:spcAft>
              <a:defRPr/>
            </a:pPr>
            <a:r>
              <a:rPr lang="en-US" dirty="0" smtClean="0">
                <a:ln w="11430"/>
                <a:solidFill>
                  <a:schemeClr val="accent2">
                    <a:lumMod val="50000"/>
                  </a:schemeClr>
                </a:solidFill>
                <a:effectLst>
                  <a:outerShdw blurRad="50800" dist="39000" dir="5460000" algn="tl">
                    <a:srgbClr val="000000">
                      <a:alpha val="38000"/>
                    </a:srgbClr>
                  </a:outerShdw>
                </a:effectLst>
              </a:rPr>
              <a:t>Besivystančios šalys  </a:t>
            </a:r>
          </a:p>
          <a:p>
            <a:pPr eaLnBrk="1" fontAlgn="auto" hangingPunct="1">
              <a:spcBef>
                <a:spcPts val="0"/>
              </a:spcBef>
              <a:spcAft>
                <a:spcPts val="0"/>
              </a:spcAft>
              <a:defRPr/>
            </a:pPr>
            <a:r>
              <a:rPr lang="en-US" dirty="0" smtClean="0">
                <a:ln w="11430"/>
                <a:solidFill>
                  <a:schemeClr val="accent2">
                    <a:lumMod val="50000"/>
                  </a:schemeClr>
                </a:solidFill>
                <a:effectLst>
                  <a:outerShdw blurRad="50800" dist="39000" dir="5460000" algn="tl">
                    <a:srgbClr val="000000">
                      <a:alpha val="38000"/>
                    </a:srgbClr>
                  </a:outerShdw>
                </a:effectLst>
              </a:rPr>
              <a:t>80% pasaulio gyventojų</a:t>
            </a:r>
          </a:p>
          <a:p>
            <a:pPr eaLnBrk="1" hangingPunct="1">
              <a:defRPr/>
            </a:pPr>
            <a:endParaRPr lang="en-US" dirty="0" smtClean="0"/>
          </a:p>
          <a:p>
            <a:pPr eaLnBrk="1" hangingPunct="1">
              <a:defRPr/>
            </a:pPr>
            <a:r>
              <a:rPr lang="en-US" altLang="en-US" dirty="0" smtClean="0"/>
              <a:t>Reikia mokslinio kapitalo</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5FE679DD-391D-46C6-9257-3B6B50D2B5D7}" type="slidenum">
              <a:rPr lang="en-US" smtClean="0"/>
              <a:pPr>
                <a:defRPr/>
              </a:pPr>
              <a:t>3</a:t>
            </a:fld>
            <a:endParaRPr lang="en-US"/>
          </a:p>
        </p:txBody>
      </p:sp>
    </p:spTree>
  </p:cSld>
  <p:clrMapOvr>
    <a:masterClrMapping/>
  </p:clrMapOvr>
</p:notes>
</file>

<file path=ppt/notesSlides/notesSlide4.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solidFill>
                  <a:srgbClr val="FF0000"/>
                </a:solidFill>
              </a:rPr>
              <a:t>Problema</a:t>
            </a:r>
          </a:p>
          <a:p>
            <a:pPr eaLnBrk="1" hangingPunct="1"/>
            <a:endParaRPr lang="en-US" altLang="en-US" b="1" smtClean="0">
              <a:solidFill>
                <a:srgbClr val="FF0000"/>
              </a:solidFill>
            </a:endParaRPr>
          </a:p>
          <a:p>
            <a:pPr eaLnBrk="1" hangingPunct="1"/>
            <a:r>
              <a:rPr lang="en-US" altLang="en-US" sz="2400" smtClean="0"/>
              <a:t>6500 kalbos pasaulyje</a:t>
            </a:r>
          </a:p>
          <a:p>
            <a:pPr eaLnBrk="1" hangingPunct="1"/>
            <a:r>
              <a:rPr lang="en-US" altLang="en-US" smtClean="0"/>
              <a:t>1 mokslinė kalba (anglų)</a:t>
            </a:r>
          </a:p>
          <a:p>
            <a:pPr eaLnBrk="1" hangingPunct="1"/>
            <a:endParaRPr lang="en-US" altLang="en-US" smtClean="0"/>
          </a:p>
          <a:p>
            <a:pPr eaLnBrk="1" hangingPunct="1"/>
            <a:r>
              <a:rPr lang="en-US" altLang="en-US" smtClean="0"/>
              <a:t>"Kalbos barjerai"</a:t>
            </a:r>
          </a:p>
        </p:txBody>
      </p:sp>
      <p:sp>
        <p:nvSpPr>
          <p:cNvPr id="4" name="Slide Number Placeholder 3"/>
          <p:cNvSpPr>
            <a:spLocks noGrp="1"/>
          </p:cNvSpPr>
          <p:nvPr>
            <p:ph type="sldNum" sz="quarter" idx="5"/>
          </p:nvPr>
        </p:nvSpPr>
        <p:spPr/>
        <p:txBody>
          <a:bodyPr/>
          <a:lstStyle/>
          <a:p>
            <a:pPr>
              <a:defRPr/>
            </a:pPr>
            <a:fld id="{DE48672E-84BB-4EE7-AAAD-53BA4DB92FE5}" type="slidenum">
              <a:rPr lang="en-US" smtClean="0"/>
              <a:pPr>
                <a:defRPr/>
              </a:pPr>
              <a:t>4</a:t>
            </a:fld>
            <a:endParaRPr lang="en-US"/>
          </a:p>
        </p:txBody>
      </p:sp>
    </p:spTree>
  </p:cSld>
  <p:clrMapOvr>
    <a:masterClrMapping/>
  </p:clrMapOvr>
</p:notes>
</file>

<file path=ppt/notesSlides/notesSlide5.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i="1" smtClean="0">
                <a:solidFill>
                  <a:srgbClr val="333333"/>
                </a:solidFill>
                <a:latin typeface="tabular-numbers"/>
              </a:rPr>
              <a:t>Vaizduotė yra svarbesnė už žinias.</a:t>
            </a:r>
            <a:r>
              <a:rPr lang="en-US" altLang="en-US" smtClean="0">
                <a:solidFill>
                  <a:srgbClr val="333333"/>
                </a:solidFill>
                <a:latin typeface="tabular-numbers"/>
              </a:rPr>
              <a:t> Albertas Einšteinas</a:t>
            </a:r>
          </a:p>
          <a:p>
            <a:pPr eaLnBrk="1" hangingPunct="1"/>
            <a:endParaRPr lang="en-US" altLang="en-US" smtClean="0"/>
          </a:p>
          <a:p>
            <a:pPr eaLnBrk="1" hangingPunct="1"/>
            <a:r>
              <a:rPr lang="en-US" altLang="en-US" smtClean="0"/>
              <a:t>Išversti mygtuką į 103 kalbas</a:t>
            </a:r>
          </a:p>
          <a:p>
            <a:pPr eaLnBrk="1" hangingPunct="1"/>
            <a:endParaRPr lang="en-US" altLang="en-US" i="1" smtClean="0"/>
          </a:p>
          <a:p>
            <a:pPr eaLnBrk="1" hangingPunct="1"/>
            <a:r>
              <a:rPr lang="en-US" altLang="en-US" i="1" smtClean="0"/>
              <a:t>Kaip sukurti vertimo mygtuką savo svetainei </a:t>
            </a:r>
            <a:r>
              <a:rPr lang="en-US" altLang="en-US" i="1" smtClean="0">
                <a:hlinkClick r:id="rId3"/>
              </a:rPr>
              <a:t>http://www.pitt.edu/~super1/How%20to%20create%20Multilingual%20Translation%20Button.htm</a:t>
            </a:r>
            <a:r>
              <a:rPr lang="en-US" altLang="en-US" i="1" smtClean="0"/>
              <a:t> </a:t>
            </a:r>
            <a:endParaRPr lang="en-US" altLang="en-US" smtClean="0"/>
          </a:p>
        </p:txBody>
      </p:sp>
      <p:sp>
        <p:nvSpPr>
          <p:cNvPr id="4" name="Slide Number Placeholder 3"/>
          <p:cNvSpPr>
            <a:spLocks noGrp="1"/>
          </p:cNvSpPr>
          <p:nvPr>
            <p:ph type="sldNum" sz="quarter" idx="5"/>
          </p:nvPr>
        </p:nvSpPr>
        <p:spPr/>
        <p:txBody>
          <a:bodyPr/>
          <a:lstStyle/>
          <a:p>
            <a:pPr>
              <a:defRPr/>
            </a:pPr>
            <a:fld id="{7C3B1709-3DB9-4969-91ED-074EB447AEBE}" type="slidenum">
              <a:rPr lang="en-US" smtClean="0"/>
              <a:pPr>
                <a:defRPr/>
              </a:pPr>
              <a:t>5</a:t>
            </a:fld>
            <a:endParaRPr lang="en-US"/>
          </a:p>
        </p:txBody>
      </p:sp>
    </p:spTree>
  </p:cSld>
  <p:clrMapOvr>
    <a:masterClrMapping/>
  </p:clrMapOvr>
</p:notes>
</file>

<file path=ppt/notesSlides/notesSlide6.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07000"/>
              </a:lnSpc>
              <a:spcAft>
                <a:spcPts val="800"/>
              </a:spcAft>
            </a:pPr>
            <a:r>
              <a:rPr lang="en-US" altLang="en-US" sz="2400" b="1" smtClean="0">
                <a:solidFill>
                  <a:srgbClr val="222222"/>
                </a:solidFill>
                <a:cs typeface="Calibri" panose="020F0502020204030204" pitchFamily="34" charset="0"/>
              </a:rPr>
              <a:t>Ribotas anglų kalbos mokėjimas (LEP)</a:t>
            </a:r>
          </a:p>
          <a:p>
            <a:pPr eaLnBrk="1" hangingPunct="1">
              <a:lnSpc>
                <a:spcPct val="107000"/>
              </a:lnSpc>
              <a:spcAft>
                <a:spcPts val="800"/>
              </a:spcAft>
            </a:pPr>
            <a:endParaRPr lang="en-US" altLang="en-US" sz="2400" b="1" smtClean="0">
              <a:solidFill>
                <a:srgbClr val="222222"/>
              </a:solidFill>
              <a:cs typeface="Calibri" panose="020F0502020204030204" pitchFamily="34" charset="0"/>
            </a:endParaRPr>
          </a:p>
          <a:p>
            <a:pPr eaLnBrk="1" hangingPunct="1">
              <a:lnSpc>
                <a:spcPct val="107000"/>
              </a:lnSpc>
              <a:spcAft>
                <a:spcPts val="800"/>
              </a:spcAft>
            </a:pPr>
            <a:r>
              <a:rPr lang="en-US" altLang="en-US" sz="2400" b="1" smtClean="0">
                <a:solidFill>
                  <a:srgbClr val="222222"/>
                </a:solidFill>
                <a:cs typeface="Calibri" panose="020F0502020204030204" pitchFamily="34" charset="0"/>
              </a:rPr>
              <a:t>"</a:t>
            </a:r>
            <a:r>
              <a:rPr lang="en-US" altLang="en-US" sz="2400" b="1" smtClean="0">
                <a:solidFill>
                  <a:srgbClr val="545454"/>
                </a:solidFill>
                <a:cs typeface="Calibri" panose="020F0502020204030204" pitchFamily="34" charset="0"/>
              </a:rPr>
              <a:t>VI antraštinė dalis </a:t>
            </a:r>
            <a:r>
              <a:rPr lang="en-US" altLang="en-US" sz="2400" b="1" smtClean="0">
                <a:solidFill>
                  <a:srgbClr val="6A6A6A"/>
                </a:solidFill>
                <a:ea typeface="Calibri" panose="020F0502020204030204" pitchFamily="34" charset="0"/>
                <a:cs typeface="Times New Roman" panose="02020603050405020304" pitchFamily="18" charset="0"/>
              </a:rPr>
              <a:t>Pilietinių teisių įstatymas</a:t>
            </a:r>
            <a:r>
              <a:rPr lang="en-US" altLang="en-US" sz="2400" b="1" smtClean="0">
                <a:solidFill>
                  <a:srgbClr val="545454"/>
                </a:solidFill>
                <a:cs typeface="Calibri" panose="020F0502020204030204" pitchFamily="34" charset="0"/>
              </a:rPr>
              <a:t> iš 1964 reikalaujama, kad federalinės finansinės pagalbos gavėjai imtųsi pagrįstų veiksmų, kad jų programos, paslaugos ir veikla būtų teikiama </a:t>
            </a:r>
            <a:r>
              <a:rPr lang="en-US" altLang="en-US" sz="2400" b="1" smtClean="0">
                <a:solidFill>
                  <a:srgbClr val="6A6A6A"/>
                </a:solidFill>
                <a:cs typeface="Calibri" panose="020F0502020204030204" pitchFamily="34" charset="0"/>
              </a:rPr>
              <a:t>ribotas anglų kalbos mokėjimas</a:t>
            </a:r>
            <a:r>
              <a:rPr lang="en-US" altLang="en-US" sz="2400" b="1" smtClean="0">
                <a:solidFill>
                  <a:srgbClr val="545454"/>
                </a:solidFill>
                <a:cs typeface="Calibri" panose="020F0502020204030204" pitchFamily="34" charset="0"/>
              </a:rPr>
              <a:t>"</a:t>
            </a:r>
            <a:r>
              <a:rPr lang="en-US" altLang="en-US" sz="2400" smtClean="0">
                <a:solidFill>
                  <a:srgbClr val="545454"/>
                </a:solidFill>
                <a:cs typeface="Calibri" panose="020F0502020204030204" pitchFamily="34" charset="0"/>
              </a:rPr>
              <a:t> </a:t>
            </a:r>
            <a:endParaRPr lang="en-US" altLang="en-US" sz="2400" smtClean="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07FCFDD0-25FB-4232-ADE3-A55D555B4A94}" type="slidenum">
              <a:rPr lang="en-US" smtClean="0"/>
              <a:pPr>
                <a:defRPr/>
              </a:pPr>
              <a:t>6</a:t>
            </a:fld>
            <a:endParaRPr lang="en-US"/>
          </a:p>
        </p:txBody>
      </p:sp>
    </p:spTree>
  </p:cSld>
  <p:clrMapOvr>
    <a:masterClrMapping/>
  </p:clrMapOvr>
</p:notes>
</file>

<file path=ppt/notesSlides/notesSlide7.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p>
          <a:p>
            <a:pPr eaLnBrk="1" hangingPunct="1">
              <a:spcBef>
                <a:spcPct val="0"/>
              </a:spcBef>
            </a:pPr>
            <a:r>
              <a:rPr lang="en-US" altLang="en-US" sz="1400" smtClean="0"/>
              <a:t>Team Bibliotheca Alexandrina</a:t>
            </a:r>
          </a:p>
          <a:p>
            <a:pPr eaLnBrk="1" hangingPunct="1">
              <a:spcBef>
                <a:spcPct val="0"/>
              </a:spcBef>
            </a:pPr>
            <a:endParaRPr lang="en-US" altLang="en-US" sz="1400" smtClean="0"/>
          </a:p>
          <a:p>
            <a:pPr eaLnBrk="1" hangingPunct="1">
              <a:spcBef>
                <a:spcPct val="0"/>
              </a:spcBef>
            </a:pPr>
            <a:endParaRPr lang="en-US" altLang="en-US" sz="1400" smtClean="0"/>
          </a:p>
          <a:p>
            <a:pPr eaLnBrk="1" hangingPunct="1">
              <a:spcBef>
                <a:spcPct val="0"/>
              </a:spcBef>
            </a:pPr>
            <a:r>
              <a:rPr lang="en-US" altLang="en-US" sz="1400" smtClean="0"/>
              <a:t>Tai galima padaryti tik su puikia pasauline komanda.  Ekspertai iš Egipto, Indija, Iranas, Japonija, Kenija, Kazachstanas, Meksika, Nigerija, JAV ir daugelyje kitų šalių įkomponuoti, kad tai įvyktų. Šie puikūs žmonės paaukoti savo laiką ir pastangas, kad neįmanoma atsitikti.</a:t>
            </a:r>
          </a:p>
          <a:p>
            <a:pPr eaLnBrk="1" hangingPunct="1">
              <a:spcBef>
                <a:spcPct val="0"/>
              </a:spcBef>
            </a:pPr>
            <a:endParaRPr lang="en-US" altLang="en-US" sz="1400" smtClean="0"/>
          </a:p>
          <a:p>
            <a:pPr eaLnBrk="1" hangingPunct="1">
              <a:spcBef>
                <a:spcPct val="0"/>
              </a:spcBef>
            </a:pPr>
            <a:r>
              <a:rPr lang="en-US" altLang="en-US" sz="1400" smtClean="0"/>
              <a:t>"Tai visada atrodo neįmanoma, kol tai daroma" (Mandela)</a:t>
            </a:r>
          </a:p>
          <a:p>
            <a:pPr eaLnBrk="1" hangingPunct="1">
              <a:spcBef>
                <a:spcPct val="0"/>
              </a:spcBef>
            </a:pPr>
            <a:endParaRPr lang="en-US" altLang="en-US" sz="1400" smtClean="0"/>
          </a:p>
          <a:p>
            <a:pPr eaLnBrk="1" hangingPunct="1">
              <a:spcBef>
                <a:spcPct val="0"/>
              </a:spcBef>
            </a:pPr>
            <a:r>
              <a:rPr lang="en-US" altLang="en-US" sz="1400" smtClean="0"/>
              <a:t>"Niekada netikiu, kad keli rūpestingi žmonės negali pakeisti pasaulio.  Nes, iš tiesų, kad yra visi, kurie kada nors "(midus)</a:t>
            </a:r>
          </a:p>
          <a:p>
            <a:pPr eaLnBrk="1" hangingPunct="1">
              <a:spcBef>
                <a:spcPct val="0"/>
              </a:spcBef>
            </a:pPr>
            <a:endParaRPr lang="en-US" altLang="en-US" sz="1400" smtClean="0"/>
          </a:p>
          <a:p>
            <a:pPr eaLnBrk="1" hangingPunct="1">
              <a:spcBef>
                <a:spcPct val="0"/>
              </a:spcBef>
            </a:pPr>
            <a:r>
              <a:rPr lang="en-US" altLang="en-US" sz="1400" i="1" smtClean="0"/>
              <a:t>Supercourse projektas- </a:t>
            </a:r>
            <a:r>
              <a:rPr lang="en-US" altLang="en-US" sz="1400" i="1" smtClean="0">
                <a:hlinkClick r:id="rId3"/>
              </a:rPr>
              <a:t>www.pitt.edu/~super1</a:t>
            </a:r>
            <a:r>
              <a:rPr lang="en-US" altLang="en-US" sz="1400" i="1" smtClean="0"/>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Mokslas Supercourse- </a:t>
            </a:r>
            <a:r>
              <a:rPr lang="en-US" altLang="en-US" sz="1400" i="1" smtClean="0">
                <a:hlinkClick r:id="rId4"/>
              </a:rPr>
              <a:t>ssc.bibalex.org</a:t>
            </a:r>
            <a:r>
              <a:rPr lang="en-US" altLang="en-US" sz="1400" i="1" smtClean="0"/>
              <a:t>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Visuotinės sveikatos centrinės Azijos leidinys- </a:t>
            </a:r>
            <a:r>
              <a:rPr lang="en-US" altLang="en-US" sz="1400" i="1" smtClean="0">
                <a:hlinkClick r:id="rId5"/>
              </a:rPr>
              <a:t>cajgh.pitt.edu</a:t>
            </a:r>
            <a:r>
              <a:rPr lang="en-US" altLang="en-US" sz="1400" smtClean="0"/>
              <a:t/>
            </a:r>
            <a:br>
              <a:rPr lang="en-US" altLang="en-US" sz="1400" smtClean="0"/>
            </a:br>
            <a:r>
              <a:rPr lang="en-US" altLang="en-US" sz="1400" smtClean="0"/>
              <a:t> </a:t>
            </a:r>
          </a:p>
          <a:p>
            <a:pPr eaLnBrk="1" hangingPunct="1">
              <a:spcBef>
                <a:spcPct val="0"/>
              </a:spcBef>
            </a:pPr>
            <a:r>
              <a:rPr lang="en-US" altLang="en-US" sz="1400" i="1" smtClean="0"/>
              <a:t>Aleksandrijos tyrimų metodų biblioteka- </a:t>
            </a:r>
            <a:r>
              <a:rPr lang="en-US" altLang="en-US" sz="1400" i="1" smtClean="0">
                <a:hlinkClick r:id="rId6"/>
              </a:rPr>
              <a:t>http://ssc.bibalex.org/helpdesk/introduction.jsf</a:t>
            </a:r>
            <a:r>
              <a:rPr lang="en-US" altLang="en-US" sz="1400" i="1" smtClean="0"/>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Bibliotheca Alexandrina (BA) Afrikos tinklai- </a:t>
            </a:r>
            <a:r>
              <a:rPr lang="en-US" altLang="en-US" sz="1400" i="1" smtClean="0">
                <a:hlinkClick r:id="rId7"/>
              </a:rPr>
              <a:t>http://afn.bibalex.org/GeneralPortal.aspx</a:t>
            </a:r>
            <a:r>
              <a:rPr lang="en-US" altLang="en-US" sz="1400" i="1" smtClean="0"/>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"Euklido" statistinės matricos </a:t>
            </a:r>
            <a:r>
              <a:rPr lang="en-US" altLang="en-US" sz="1400" i="1" smtClean="0">
                <a:hlinkClick r:id="rId8"/>
              </a:rPr>
              <a:t>http://www.pitt.edu/~super1/ResearchMethods/StatisticsMatrix.htm</a:t>
            </a:r>
            <a:r>
              <a:rPr lang="en-US" altLang="en-US" sz="1400" i="1" smtClean="0"/>
              <a:t> </a:t>
            </a:r>
            <a:br>
              <a:rPr lang="en-US" altLang="en-US" sz="1400" i="1" smtClean="0"/>
            </a:br>
            <a:r>
              <a:rPr lang="en-US" altLang="en-US" sz="1400" i="1" smtClean="0"/>
              <a:t> </a:t>
            </a:r>
          </a:p>
          <a:p>
            <a:pPr eaLnBrk="1" hangingPunct="1">
              <a:spcBef>
                <a:spcPct val="0"/>
              </a:spcBef>
            </a:pPr>
            <a:r>
              <a:rPr lang="en-US" altLang="en-US" sz="1400" i="1" smtClean="0"/>
              <a:t>Serageldin-Euclid biblioteka- </a:t>
            </a:r>
            <a:r>
              <a:rPr lang="en-US" altLang="en-US" sz="1400" i="1" smtClean="0">
                <a:hlinkClick r:id="rId9"/>
              </a:rPr>
              <a:t>http://www.pitt.edu/~super1/ResearchMethods/SerageldinEuclidLibrary.htm</a:t>
            </a:r>
            <a:r>
              <a:rPr lang="en-US" altLang="en-US" sz="1400" i="1" smtClean="0"/>
              <a:t>  </a:t>
            </a:r>
          </a:p>
          <a:p>
            <a:pPr eaLnBrk="1" hangingPunct="1">
              <a:spcBef>
                <a:spcPct val="0"/>
              </a:spcBef>
            </a:pPr>
            <a:r>
              <a:rPr lang="en-US" altLang="en-US" sz="1400" smtClean="0"/>
              <a:t> </a:t>
            </a:r>
            <a:r>
              <a:rPr lang="en-US" altLang="en-US" sz="1400" i="1" smtClean="0"/>
              <a:t>BAIFA Resourse pasidalijimo paslaugos- </a:t>
            </a:r>
            <a:r>
              <a:rPr lang="en-US" altLang="en-US" sz="1400" i="1" smtClean="0">
                <a:hlinkClick r:id="rId10"/>
              </a:rPr>
              <a:t>https://bibalex.org/baifa/en/page/resourcesharingservice#BA Serageldin biblioteka</a:t>
            </a:r>
            <a:r>
              <a:rPr lang="en-US" altLang="en-US" sz="1400" i="1" smtClean="0"/>
              <a:t> </a:t>
            </a:r>
            <a:endParaRPr lang="en-US" altLang="en-US" sz="1400" smtClean="0"/>
          </a:p>
          <a:p>
            <a:pPr eaLnBrk="1" hangingPunct="1"/>
            <a:r>
              <a:rPr lang="en-US" altLang="en-US" sz="1400" i="1" smtClean="0"/>
              <a:t>"Google" Vertėjas- </a:t>
            </a:r>
            <a:r>
              <a:rPr lang="en-US" altLang="en-US" sz="1400" i="1" smtClean="0">
                <a:hlinkClick r:id="rId11"/>
              </a:rPr>
              <a:t>https://translate.google.com/</a:t>
            </a:r>
            <a:endParaRPr lang="en-US" altLang="en-US" sz="1400" smtClean="0"/>
          </a:p>
          <a:p>
            <a:pPr eaLnBrk="1" hangingPunct="1"/>
            <a:r>
              <a:rPr lang="en-US" altLang="en-US" sz="1400" i="1" smtClean="0"/>
              <a:t>Microsoft Translator- </a:t>
            </a:r>
            <a:r>
              <a:rPr lang="en-US" altLang="en-US" sz="1400" i="1" smtClean="0">
                <a:hlinkClick r:id="rId12"/>
              </a:rPr>
              <a:t>https://www.microsoft.com/en-us/translator/</a:t>
            </a:r>
            <a:endParaRPr lang="en-US" altLang="en-US" sz="1400" smtClean="0"/>
          </a:p>
          <a:p>
            <a:pPr eaLnBrk="1" hangingPunct="1"/>
            <a:r>
              <a:rPr lang="en-US" altLang="en-US" sz="1400" i="1" smtClean="0"/>
              <a:t>Daugiakalbis Supercourse- </a:t>
            </a:r>
            <a:r>
              <a:rPr lang="en-US" altLang="en-US" sz="1400" i="1" smtClean="0">
                <a:hlinkClick r:id="rId13"/>
              </a:rPr>
              <a:t>www.pitt.edu/~super1/MultilingualSupercourse.html</a:t>
            </a:r>
            <a:endParaRPr lang="en-US" altLang="en-US" sz="1400" smtClean="0"/>
          </a:p>
          <a:p>
            <a:pPr eaLnBrk="1" hangingPunct="1">
              <a:spcBef>
                <a:spcPct val="0"/>
              </a:spcBef>
            </a:pPr>
            <a:endParaRPr lang="en-US" altLang="en-US" sz="140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9E88CD-05BD-433F-8022-45BC61E0BE00}" type="slidenum">
              <a:rPr lang="en-US" altLang="en-US" smtClean="0"/>
              <a:pPr fontAlgn="base">
                <a:spcBef>
                  <a:spcPct val="0"/>
                </a:spcBef>
                <a:spcAft>
                  <a:spcPct val="0"/>
                </a:spcAft>
              </a:pPr>
              <a:t>7</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2020-F872-4548-8126-E1881A68D0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0F8529-BDE7-4307-AF74-B5D310F37D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9C2E78DA-3321-4266-9476-3897B85F9AB4}"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55ED16DC-4564-46B2-A551-C61D78B472E6}" type="slidenum">
              <a:rPr lang="en-US"/>
              <a:pPr>
                <a:defRPr/>
              </a:pPr>
              <a:t>‹#›</a:t>
            </a:fld>
            <a:endParaRPr lang="en-US"/>
          </a:p>
        </p:txBody>
      </p:sp>
    </p:spTree>
    <p:extLst>
      <p:ext uri="{BB962C8B-B14F-4D97-AF65-F5344CB8AC3E}">
        <p14:creationId xmlns:p14="http://schemas.microsoft.com/office/powerpoint/2010/main" val="122534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E998-7C54-4E5B-A4AB-F6BD5C87DC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07270C-CB1F-4EF6-B691-F65FBB9D3E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CD78849A-BC12-41B1-85D1-0C26F8333FBB}"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24CD94D1-296A-4BAC-926E-C55BE35FAC02}" type="slidenum">
              <a:rPr lang="en-US"/>
              <a:pPr>
                <a:defRPr/>
              </a:pPr>
              <a:t>‹#›</a:t>
            </a:fld>
            <a:endParaRPr lang="en-US"/>
          </a:p>
        </p:txBody>
      </p:sp>
    </p:spTree>
    <p:extLst>
      <p:ext uri="{BB962C8B-B14F-4D97-AF65-F5344CB8AC3E}">
        <p14:creationId xmlns:p14="http://schemas.microsoft.com/office/powerpoint/2010/main" val="143130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5DD6FE-7A12-4DCC-BE1B-83551DF22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CC5031-3DF3-4D20-9368-2A83280575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53A3AD28-493D-44A4-AB34-39CCCF1AC2D4}"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3871AA7-9DEE-4FAB-918C-D77DF81940CD}" type="slidenum">
              <a:rPr lang="en-US"/>
              <a:pPr>
                <a:defRPr/>
              </a:pPr>
              <a:t>‹#›</a:t>
            </a:fld>
            <a:endParaRPr lang="en-US"/>
          </a:p>
        </p:txBody>
      </p:sp>
    </p:spTree>
    <p:extLst>
      <p:ext uri="{BB962C8B-B14F-4D97-AF65-F5344CB8AC3E}">
        <p14:creationId xmlns:p14="http://schemas.microsoft.com/office/powerpoint/2010/main" val="2102831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1C77-1FEA-423A-BC04-C7CB7394FB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805BC0-E0A5-49EB-B101-D38A27F02B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A4AF4111-8B23-440F-B67E-461D1C8DC82D}"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AC1A4E79-50E7-4A53-A67F-6B4CB7732282}" type="slidenum">
              <a:rPr lang="en-US"/>
              <a:pPr>
                <a:defRPr/>
              </a:pPr>
              <a:t>‹#›</a:t>
            </a:fld>
            <a:endParaRPr lang="en-US"/>
          </a:p>
        </p:txBody>
      </p:sp>
    </p:spTree>
    <p:extLst>
      <p:ext uri="{BB962C8B-B14F-4D97-AF65-F5344CB8AC3E}">
        <p14:creationId xmlns:p14="http://schemas.microsoft.com/office/powerpoint/2010/main" val="402335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756E-AF7A-4CDD-8FDB-22DB65E8A4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624BD0-88A4-492C-AF97-A3CDBF8B1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346256C0-2F9D-420B-A381-A344E3AC1534}"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A5D4638-2B4D-4FE0-805D-EC05D2A2AFF1}" type="slidenum">
              <a:rPr lang="en-US"/>
              <a:pPr>
                <a:defRPr/>
              </a:pPr>
              <a:t>‹#›</a:t>
            </a:fld>
            <a:endParaRPr lang="en-US"/>
          </a:p>
        </p:txBody>
      </p:sp>
    </p:spTree>
    <p:extLst>
      <p:ext uri="{BB962C8B-B14F-4D97-AF65-F5344CB8AC3E}">
        <p14:creationId xmlns:p14="http://schemas.microsoft.com/office/powerpoint/2010/main" val="105963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AC0E-2646-49B3-9D53-D4F27A3F0A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CA17C3-2A67-45D1-8AE5-E2F902866A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2C815E-A4D5-4C58-A73D-923B7DA281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8D31F17C-3470-4076-9743-F40E51CB9558}" type="datetimeFigureOut">
              <a:rPr lang="en-US"/>
              <a:pPr>
                <a:defRPr/>
              </a:pPr>
              <a:t>5/29/2019</a:t>
            </a:fld>
            <a:endParaRPr lang="en-US"/>
          </a:p>
        </p:txBody>
      </p:sp>
      <p:sp>
        <p:nvSpPr>
          <p:cNvPr id="6"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9C117B1C-09EF-4889-80E4-E0ED7CEFD455}" type="slidenum">
              <a:rPr lang="en-US"/>
              <a:pPr>
                <a:defRPr/>
              </a:pPr>
              <a:t>‹#›</a:t>
            </a:fld>
            <a:endParaRPr lang="en-US"/>
          </a:p>
        </p:txBody>
      </p:sp>
    </p:spTree>
    <p:extLst>
      <p:ext uri="{BB962C8B-B14F-4D97-AF65-F5344CB8AC3E}">
        <p14:creationId xmlns:p14="http://schemas.microsoft.com/office/powerpoint/2010/main" val="134276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CF14-8362-476D-9DD8-251D12B874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271F68-CDFA-4D09-A4E3-2FC2DD042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D90519-BFDD-4FDC-B8FE-2D504F740C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9F7F54-D727-4FE0-AB34-1E343C57D7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1AE2CC-FD95-4112-998F-A10A030D00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943353F0-DD03-4270-B16E-14CA13E8C374}" type="datetimeFigureOut">
              <a:rPr lang="en-US"/>
              <a:pPr>
                <a:defRPr/>
              </a:pPr>
              <a:t>5/29/2019</a:t>
            </a:fld>
            <a:endParaRPr lang="en-US"/>
          </a:p>
        </p:txBody>
      </p:sp>
      <p:sp>
        <p:nvSpPr>
          <p:cNvPr id="8"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9401950-C793-40B2-8009-74329D7C9241}" type="slidenum">
              <a:rPr lang="en-US"/>
              <a:pPr>
                <a:defRPr/>
              </a:pPr>
              <a:t>‹#›</a:t>
            </a:fld>
            <a:endParaRPr lang="en-US"/>
          </a:p>
        </p:txBody>
      </p:sp>
    </p:spTree>
    <p:extLst>
      <p:ext uri="{BB962C8B-B14F-4D97-AF65-F5344CB8AC3E}">
        <p14:creationId xmlns:p14="http://schemas.microsoft.com/office/powerpoint/2010/main" val="191331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0DE1F-540F-49E4-8704-96A068DAD901}"/>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12FC754A-6AD9-4A73-8169-829644855472}" type="datetimeFigureOut">
              <a:rPr lang="en-US"/>
              <a:pPr>
                <a:defRPr/>
              </a:pPr>
              <a:t>5/29/2019</a:t>
            </a:fld>
            <a:endParaRPr lang="en-US"/>
          </a:p>
        </p:txBody>
      </p:sp>
      <p:sp>
        <p:nvSpPr>
          <p:cNvPr id="4"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E93E55A7-2621-4591-AA68-502ECAEA7CB7}" type="slidenum">
              <a:rPr lang="en-US"/>
              <a:pPr>
                <a:defRPr/>
              </a:pPr>
              <a:t>‹#›</a:t>
            </a:fld>
            <a:endParaRPr lang="en-US"/>
          </a:p>
        </p:txBody>
      </p:sp>
    </p:spTree>
    <p:extLst>
      <p:ext uri="{BB962C8B-B14F-4D97-AF65-F5344CB8AC3E}">
        <p14:creationId xmlns:p14="http://schemas.microsoft.com/office/powerpoint/2010/main" val="738800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177911EB-6506-4C75-933A-16924593C525}" type="datetimeFigureOut">
              <a:rPr lang="en-US"/>
              <a:pPr>
                <a:defRPr/>
              </a:pPr>
              <a:t>5/29/2019</a:t>
            </a:fld>
            <a:endParaRPr lang="en-US"/>
          </a:p>
        </p:txBody>
      </p:sp>
      <p:sp>
        <p:nvSpPr>
          <p:cNvPr id="3"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B27166C5-735A-455F-91C6-DB10F39E0382}" type="slidenum">
              <a:rPr lang="en-US"/>
              <a:pPr>
                <a:defRPr/>
              </a:pPr>
              <a:t>‹#›</a:t>
            </a:fld>
            <a:endParaRPr lang="en-US"/>
          </a:p>
        </p:txBody>
      </p:sp>
    </p:spTree>
    <p:extLst>
      <p:ext uri="{BB962C8B-B14F-4D97-AF65-F5344CB8AC3E}">
        <p14:creationId xmlns:p14="http://schemas.microsoft.com/office/powerpoint/2010/main" val="341181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1FD7-6EE4-4D7C-96FA-67E71E881A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95DA36-BABA-4CB1-8C88-394A9992F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592DE7-5E71-4493-BAF9-7810E68882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55D7EBD3-DF37-48D5-8A5A-8B874D4109DA}" type="datetimeFigureOut">
              <a:rPr lang="en-US"/>
              <a:pPr>
                <a:defRPr/>
              </a:pPr>
              <a:t>5/29/2019</a:t>
            </a:fld>
            <a:endParaRPr lang="en-US"/>
          </a:p>
        </p:txBody>
      </p:sp>
      <p:sp>
        <p:nvSpPr>
          <p:cNvPr id="6"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950B3B82-B16E-4EDA-9630-F96EB0A58A39}" type="slidenum">
              <a:rPr lang="en-US"/>
              <a:pPr>
                <a:defRPr/>
              </a:pPr>
              <a:t>‹#›</a:t>
            </a:fld>
            <a:endParaRPr lang="en-US"/>
          </a:p>
        </p:txBody>
      </p:sp>
    </p:spTree>
    <p:extLst>
      <p:ext uri="{BB962C8B-B14F-4D97-AF65-F5344CB8AC3E}">
        <p14:creationId xmlns:p14="http://schemas.microsoft.com/office/powerpoint/2010/main" val="165140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E2559-36B4-43F2-96B1-D51F1F9ED7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FE051C-E966-4943-BCB9-9566FA64779E}"/>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EA043FC0-D80B-4901-A40F-DBF985934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54302397-A11F-49FD-9FE8-528D39B8131A}" type="datetimeFigureOut">
              <a:rPr lang="en-US"/>
              <a:pPr>
                <a:defRPr/>
              </a:pPr>
              <a:t>5/29/2019</a:t>
            </a:fld>
            <a:endParaRPr lang="en-US"/>
          </a:p>
        </p:txBody>
      </p:sp>
      <p:sp>
        <p:nvSpPr>
          <p:cNvPr id="6"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7E1C3F6-FDD6-4F30-A70F-DF684484314D}" type="slidenum">
              <a:rPr lang="en-US"/>
              <a:pPr>
                <a:defRPr/>
              </a:pPr>
              <a:t>‹#›</a:t>
            </a:fld>
            <a:endParaRPr lang="en-US"/>
          </a:p>
        </p:txBody>
      </p:sp>
    </p:spTree>
    <p:extLst>
      <p:ext uri="{BB962C8B-B14F-4D97-AF65-F5344CB8AC3E}">
        <p14:creationId xmlns:p14="http://schemas.microsoft.com/office/powerpoint/2010/main" val="71594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2689A2D-6C4F-434C-88DE-BB1EF81DCB85}"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D2F83C3-EDA5-41E9-A8C9-E134E610C2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ibliotheca alexandrina dawn"/>
          <p:cNvPicPr>
            <a:picLocks noChangeAspect="1" noChangeArrowheads="1"/>
          </p:cNvPicPr>
          <p:nvPr/>
        </p:nvPicPr>
        <p:blipFill>
          <a:blip r:embed="rId3">
            <a:extLst>
              <a:ext uri="{28A0092B-C50C-407E-A947-70E740481C1C}">
                <a14:useLocalDpi xmlns:a14="http://schemas.microsoft.com/office/drawing/2010/main" val="0"/>
              </a:ext>
            </a:extLst>
          </a:blip>
          <a:srcRect t="14027" b="7500"/>
          <a:stretch>
            <a:fillRect/>
          </a:stretch>
        </p:blipFill>
        <p:spPr bwMode="auto">
          <a:xfrm>
            <a:off x="61913" y="52388"/>
            <a:ext cx="12058650" cy="672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descr="put URL and languag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8" y="5203825"/>
            <a:ext cx="237172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063750" y="885825"/>
            <a:ext cx="69834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400" b="1">
                <a:solidFill>
                  <a:srgbClr val="FF0000"/>
                </a:solidFill>
              </a:rPr>
              <a:t>Įvairiakalbių mokslų Aušros</a:t>
            </a:r>
          </a:p>
          <a:p>
            <a:pPr algn="ctr" eaLnBrk="1" hangingPunct="1">
              <a:lnSpc>
                <a:spcPct val="100000"/>
              </a:lnSpc>
              <a:spcBef>
                <a:spcPct val="0"/>
              </a:spcBef>
              <a:buFontTx/>
              <a:buNone/>
            </a:pPr>
            <a:r>
              <a:rPr lang="en-US" altLang="en-US" sz="1400" b="1">
                <a:solidFill>
                  <a:srgbClr val="FF0000"/>
                </a:solidFill>
              </a:rPr>
              <a:t>Aleksandrijos biblioteka</a:t>
            </a:r>
          </a:p>
        </p:txBody>
      </p:sp>
    </p:spTree>
  </p:cSld>
  <p:clrMapOvr>
    <a:masterClrMapping/>
  </p:clrMapOvr>
</p:sld>
</file>

<file path=ppt/slides/slide2.xml><?xml version="1.0" encoding="utf-8"?>
<p:sld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a:extLst>
              <a:ext uri="{28A0092B-C50C-407E-A947-70E740481C1C}">
                <a14:useLocalDpi xmlns:a14="http://schemas.microsoft.com/office/drawing/2010/main" val="0"/>
              </a:ext>
            </a:extLst>
          </a:blip>
          <a:srcRect l="37434" t="16548" r="37810" b="5992"/>
          <a:stretch>
            <a:fillRect/>
          </a:stretch>
        </p:blipFill>
        <p:spPr bwMode="auto">
          <a:xfrm>
            <a:off x="1354138" y="1473200"/>
            <a:ext cx="301783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p:cNvSpPr txBox="1">
            <a:spLocks noChangeArrowheads="1"/>
          </p:cNvSpPr>
          <p:nvPr/>
        </p:nvSpPr>
        <p:spPr bwMode="auto">
          <a:xfrm>
            <a:off x="417513" y="368300"/>
            <a:ext cx="7046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t>BA Serageldin tyrimų metodai biblioteka</a:t>
            </a:r>
          </a:p>
        </p:txBody>
      </p:sp>
      <p:sp>
        <p:nvSpPr>
          <p:cNvPr id="5" name="TextBox 4">
            <a:extLst>
              <a:ext uri="{FF2B5EF4-FFF2-40B4-BE49-F238E27FC236}">
                <a16:creationId xmlns:a16="http://schemas.microsoft.com/office/drawing/2014/main" id="{0197FB0F-F8FE-4285-80D1-6BFE6CA1A805}"/>
              </a:ext>
            </a:extLst>
          </p:cNvPr>
          <p:cNvSpPr txBox="1"/>
          <p:nvPr/>
        </p:nvSpPr>
        <p:spPr>
          <a:xfrm>
            <a:off x="4819650" y="2174875"/>
            <a:ext cx="7485063" cy="4678363"/>
          </a:xfrm>
          <a:prstGeom prst="rect">
            <a:avLst/>
          </a:prstGeom>
          <a:noFill/>
        </p:spPr>
        <p:txBody>
          <a:bodyPr>
            <a:spAutoFit/>
          </a:bodyPr>
          <a:lstStyle/>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&gt; 1 000 000 el. laiškai</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14 000 tyrimų metodai knygos</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60 000 000 mokinių mokymas</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Didžiausi pasaulyje tyrimų metodų biblioteka</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Didžiausia pasaulyje mokslinė "PowerPoint" biblioteka</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Didžiausias pasaulyje pasaulio sveikatos ir mokslinių tyrimų metodų mokytojas</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Daugiakalbių mokslų kūrėjai</a:t>
            </a:r>
          </a:p>
          <a:p>
            <a:pPr eaLnBrk="1" fontAlgn="auto" hangingPunct="1">
              <a:spcBef>
                <a:spcPts val="0"/>
              </a:spcBef>
              <a:spcAft>
                <a:spcPts val="0"/>
              </a:spcAft>
              <a:buClr>
                <a:schemeClr val="accent5"/>
              </a:buClr>
              <a:buSzPct val="110000"/>
              <a:defRPr/>
            </a:pPr>
            <a:endParaRPr lang="en-US" sz="2800" b="1" dirty="0">
              <a:solidFill>
                <a:srgbClr val="FF0000"/>
              </a:solidFill>
              <a:latin typeface="+mn-lt"/>
            </a:endParaRPr>
          </a:p>
          <a:p>
            <a:pPr eaLnBrk="1" fontAlgn="auto" hangingPunct="1">
              <a:spcBef>
                <a:spcPts val="0"/>
              </a:spcBef>
              <a:spcAft>
                <a:spcPts val="0"/>
              </a:spcAft>
              <a:defRPr/>
            </a:pPr>
            <a:endParaRPr lang="en-US" sz="2800" dirty="0">
              <a:latin typeface="+mn-lt"/>
            </a:endParaRPr>
          </a:p>
          <a:p>
            <a:pPr eaLnBrk="1" fontAlgn="auto" hangingPunct="1">
              <a:spcBef>
                <a:spcPts val="0"/>
              </a:spcBef>
              <a:spcAft>
                <a:spcPts val="0"/>
              </a:spcAft>
              <a:defRPr/>
            </a:pP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mc="http://schemas.openxmlformats.org/markup-compatibility/2006" xmlns:v="urn:schemas-microsoft-com:vml"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Chart 1"/>
          <p:cNvGraphicFramePr>
            <a:graphicFrameLocks/>
          </p:cNvGraphicFramePr>
          <p:nvPr/>
        </p:nvGraphicFramePr>
        <p:xfrm>
          <a:off x="1546225" y="1262063"/>
          <a:ext cx="5057775" cy="5016500"/>
        </p:xfrm>
        <a:graphic>
          <a:graphicData uri="http://schemas.openxmlformats.org/presentationml/2006/ole">
            <mc:AlternateContent xmlns:mc="http://schemas.openxmlformats.org/markup-compatibility/2006">
              <mc:Choice xmlns:v="urn:schemas-microsoft-com:vml" Requires="v">
                <p:oleObj spid="_x0000_s7228" name="Chart" r:id="rId4" imgW="5066215" imgH="5017443" progId="Excel.Chart.8">
                  <p:embed/>
                </p:oleObj>
              </mc:Choice>
              <mc:Fallback>
                <p:oleObj name="Chart" r:id="rId4" imgW="5066215" imgH="5017443" progId="Excel.Chart.8">
                  <p:embed/>
                  <p:pic>
                    <p:nvPicPr>
                      <p:cNvPr id="0"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6225" y="1262063"/>
                        <a:ext cx="50577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1" name="Chart 4"/>
          <p:cNvGraphicFramePr>
            <a:graphicFrameLocks/>
          </p:cNvGraphicFramePr>
          <p:nvPr/>
        </p:nvGraphicFramePr>
        <p:xfrm>
          <a:off x="6272213" y="2217738"/>
          <a:ext cx="3468687" cy="3151187"/>
        </p:xfrm>
        <a:graphic>
          <a:graphicData uri="http://schemas.openxmlformats.org/presentationml/2006/ole">
            <mc:AlternateContent xmlns:mc="http://schemas.openxmlformats.org/markup-compatibility/2006">
              <mc:Choice xmlns:v="urn:schemas-microsoft-com:vml" Requires="v">
                <p:oleObj spid="_x0000_s7229" name="Chart" r:id="rId6" imgW="3475021" imgH="3158002" progId="Excel.Chart.8">
                  <p:embed/>
                </p:oleObj>
              </mc:Choice>
              <mc:Fallback>
                <p:oleObj name="Chart" r:id="rId6" imgW="3475021" imgH="3158002" progId="Excel.Chart.8">
                  <p:embed/>
                  <p:pic>
                    <p:nvPicPr>
                      <p:cNvPr id="0" name="Char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2213" y="2217738"/>
                        <a:ext cx="3468687"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3352003" y="343222"/>
            <a:ext cx="5338577" cy="1938992"/>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3200" dirty="0">
                <a:ln w="11430"/>
                <a:solidFill>
                  <a:schemeClr val="accent2">
                    <a:lumMod val="50000"/>
                  </a:schemeClr>
                </a:solidFill>
                <a:effectLst>
                  <a:outerShdw blurRad="50800" dist="39000" dir="5460000" algn="tl">
                    <a:srgbClr val="000000">
                      <a:alpha val="38000"/>
                    </a:srgbClr>
                  </a:outerShdw>
                </a:effectLst>
                <a:latin typeface="+mn-lt"/>
              </a:rPr>
              <a:t>3 proc. leidinių iš</a:t>
            </a:r>
          </a:p>
          <a:p>
            <a:pPr algn="ctr" eaLnBrk="1" fontAlgn="auto" hangingPunct="1">
              <a:spcBef>
                <a:spcPts val="0"/>
              </a:spcBef>
              <a:spcAft>
                <a:spcPts val="0"/>
              </a:spcAft>
              <a:defRPr/>
            </a:pPr>
            <a:r>
              <a:rPr lang="en-US" sz="3200" dirty="0">
                <a:ln w="11430"/>
                <a:solidFill>
                  <a:schemeClr val="accent2">
                    <a:lumMod val="50000"/>
                  </a:schemeClr>
                </a:solidFill>
                <a:effectLst>
                  <a:outerShdw blurRad="50800" dist="39000" dir="5460000" algn="tl">
                    <a:srgbClr val="000000">
                      <a:alpha val="38000"/>
                    </a:srgbClr>
                  </a:outerShdw>
                </a:effectLst>
                <a:latin typeface="+mn-lt"/>
              </a:rPr>
              <a:t>Besivystančios šalys</a:t>
            </a:r>
          </a:p>
          <a:p>
            <a:pPr algn="ctr" eaLnBrk="1" fontAlgn="auto" hangingPunct="1">
              <a:spcBef>
                <a:spcPts val="0"/>
              </a:spcBef>
              <a:spcAft>
                <a:spcPts val="0"/>
              </a:spcAft>
              <a:defRPr/>
            </a:pPr>
            <a:r>
              <a:rPr lang="en-US" sz="3200" dirty="0">
                <a:ln w="11430"/>
                <a:solidFill>
                  <a:schemeClr val="accent2">
                    <a:lumMod val="50000"/>
                  </a:schemeClr>
                </a:solidFill>
                <a:effectLst>
                  <a:outerShdw blurRad="50800" dist="39000" dir="5460000" algn="tl">
                    <a:srgbClr val="000000">
                      <a:alpha val="38000"/>
                    </a:srgbClr>
                  </a:outerShdw>
                </a:effectLst>
                <a:latin typeface="+mn-lt"/>
              </a:rPr>
              <a:t>80% pasaulio gyventojų</a:t>
            </a:r>
          </a:p>
          <a:p>
            <a:pPr algn="ctr" eaLnBrk="1" fontAlgn="auto" hangingPunct="1">
              <a:spcBef>
                <a:spcPts val="0"/>
              </a:spcBef>
              <a:spcAft>
                <a:spcPts val="0"/>
              </a:spcAft>
              <a:defRPr/>
            </a:pPr>
            <a:endParaRPr lang="en-US" sz="2400" dirty="0">
              <a:ln w="11430"/>
              <a:effectLst>
                <a:outerShdw blurRad="50800" dist="39000" dir="5460000" algn="tl">
                  <a:srgbClr val="000000">
                    <a:alpha val="38000"/>
                  </a:srgbClr>
                </a:outerShdw>
              </a:effectLst>
              <a:latin typeface="+mn-lt"/>
            </a:endParaRPr>
          </a:p>
        </p:txBody>
      </p:sp>
      <p:sp>
        <p:nvSpPr>
          <p:cNvPr id="7173" name="TextBox 6"/>
          <p:cNvSpPr txBox="1">
            <a:spLocks noChangeArrowheads="1"/>
          </p:cNvSpPr>
          <p:nvPr/>
        </p:nvSpPr>
        <p:spPr bwMode="auto">
          <a:xfrm>
            <a:off x="2501900" y="4818063"/>
            <a:ext cx="132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Leidinių</a:t>
            </a:r>
          </a:p>
        </p:txBody>
      </p:sp>
      <p:sp>
        <p:nvSpPr>
          <p:cNvPr id="7174" name="TextBox 7"/>
          <p:cNvSpPr txBox="1">
            <a:spLocks noChangeArrowheads="1"/>
          </p:cNvSpPr>
          <p:nvPr/>
        </p:nvSpPr>
        <p:spPr bwMode="auto">
          <a:xfrm>
            <a:off x="7804150" y="4802188"/>
            <a:ext cx="1200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Gyventojų</a:t>
            </a:r>
          </a:p>
        </p:txBody>
      </p:sp>
      <p:sp>
        <p:nvSpPr>
          <p:cNvPr id="7175" name="TextBox 3"/>
          <p:cNvSpPr txBox="1">
            <a:spLocks noChangeArrowheads="1"/>
          </p:cNvSpPr>
          <p:nvPr/>
        </p:nvSpPr>
        <p:spPr bwMode="auto">
          <a:xfrm>
            <a:off x="3371850" y="5526088"/>
            <a:ext cx="5448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a:t>Reikia mokslinio kapitalo</a:t>
            </a:r>
          </a:p>
        </p:txBody>
      </p:sp>
    </p:spTree>
  </p:cSld>
  <p:clrMapOvr>
    <a:masterClrMapping/>
  </p:clrMapOvr>
</p:sld>
</file>

<file path=ppt/slides/slide4.xml><?xml version="1.0" encoding="utf-8"?>
<p:sld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4400" y="3500438"/>
            <a:ext cx="426085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
          <p:cNvSpPr>
            <a:spLocks noChangeArrowheads="1"/>
          </p:cNvSpPr>
          <p:nvPr/>
        </p:nvSpPr>
        <p:spPr bwMode="auto">
          <a:xfrm>
            <a:off x="1366838" y="1436688"/>
            <a:ext cx="86201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400"/>
              <a:t>6500 kalbos pasaulyje</a:t>
            </a:r>
          </a:p>
          <a:p>
            <a:pPr algn="ctr" eaLnBrk="1" hangingPunct="1">
              <a:lnSpc>
                <a:spcPct val="100000"/>
              </a:lnSpc>
              <a:spcBef>
                <a:spcPct val="0"/>
              </a:spcBef>
              <a:buFontTx/>
              <a:buNone/>
            </a:pPr>
            <a:r>
              <a:rPr lang="en-US" altLang="en-US" sz="3200"/>
              <a:t>1 mokslinė kalba (anglų)</a:t>
            </a:r>
          </a:p>
        </p:txBody>
      </p:sp>
      <p:sp>
        <p:nvSpPr>
          <p:cNvPr id="4" name="Rectangle 3">
            <a:extLst>
              <a:ext uri="{FF2B5EF4-FFF2-40B4-BE49-F238E27FC236}">
                <a16:creationId xmlns:a16="http://schemas.microsoft.com/office/drawing/2014/main" id="{C80F79AA-A544-4360-892B-B820CA08F553}"/>
              </a:ext>
            </a:extLst>
          </p:cNvPr>
          <p:cNvSpPr/>
          <p:nvPr/>
        </p:nvSpPr>
        <p:spPr>
          <a:xfrm>
            <a:off x="4368913" y="91886"/>
            <a:ext cx="2615973" cy="92333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n-US" sz="5400" b="1" dirty="0">
                <a:ln/>
                <a:solidFill>
                  <a:srgbClr val="FF0000"/>
                </a:solidFill>
                <a:latin typeface="+mn-lt"/>
              </a:rPr>
              <a:t>Problema</a:t>
            </a:r>
          </a:p>
        </p:txBody>
      </p:sp>
    </p:spTree>
  </p:cSld>
  <p:clrMapOvr>
    <a:masterClrMapping/>
  </p:clrMapOvr>
</p:sld>
</file>

<file path=ppt/slides/slide5.xml><?xml version="1.0" encoding="utf-8"?>
<p:sld xmlns:a14="http://schemas.microsoft.com/office/drawing/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23850" y="3286125"/>
            <a:ext cx="65088" cy="3667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63480" bIns="8887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11267" name="Rectangle 2"/>
          <p:cNvSpPr>
            <a:spLocks noChangeArrowheads="1"/>
          </p:cNvSpPr>
          <p:nvPr/>
        </p:nvSpPr>
        <p:spPr bwMode="auto">
          <a:xfrm>
            <a:off x="1592263" y="419100"/>
            <a:ext cx="90074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i="1">
                <a:solidFill>
                  <a:srgbClr val="333333"/>
                </a:solidFill>
                <a:latin typeface="tabular-numbers"/>
              </a:rPr>
              <a:t>Vaizduotė yra svarbesnė už žinias.</a:t>
            </a:r>
            <a:r>
              <a:rPr lang="en-US" altLang="en-US" sz="3200">
                <a:solidFill>
                  <a:srgbClr val="333333"/>
                </a:solidFill>
                <a:latin typeface="tabular-numbers"/>
              </a:rPr>
              <a:t> Albertas Einšteinas</a:t>
            </a:r>
          </a:p>
          <a:p>
            <a:pPr eaLnBrk="1" hangingPunct="1">
              <a:lnSpc>
                <a:spcPct val="100000"/>
              </a:lnSpc>
              <a:spcBef>
                <a:spcPct val="0"/>
              </a:spcBef>
              <a:buFontTx/>
              <a:buNone/>
            </a:pPr>
            <a:endParaRPr lang="en-US" altLang="en-US" sz="3200">
              <a:solidFill>
                <a:srgbClr val="333333"/>
              </a:solidFill>
              <a:latin typeface="tabular-numbers"/>
            </a:endParaRPr>
          </a:p>
          <a:p>
            <a:pPr eaLnBrk="1" hangingPunct="1">
              <a:lnSpc>
                <a:spcPct val="100000"/>
              </a:lnSpc>
              <a:spcBef>
                <a:spcPct val="0"/>
              </a:spcBef>
              <a:buFontTx/>
              <a:buNone/>
            </a:pPr>
            <a:endParaRPr lang="en-US" altLang="en-US" sz="3200"/>
          </a:p>
          <a:p>
            <a:pPr eaLnBrk="1" hangingPunct="1">
              <a:lnSpc>
                <a:spcPct val="100000"/>
              </a:lnSpc>
              <a:spcBef>
                <a:spcPct val="0"/>
              </a:spcBef>
              <a:buFontTx/>
              <a:buNone/>
            </a:pPr>
            <a:endParaRPr lang="en-US" altLang="en-US" sz="3200"/>
          </a:p>
          <a:p>
            <a:pPr eaLnBrk="1" hangingPunct="1">
              <a:lnSpc>
                <a:spcPct val="100000"/>
              </a:lnSpc>
              <a:spcBef>
                <a:spcPct val="0"/>
              </a:spcBef>
              <a:buFontTx/>
              <a:buNone/>
            </a:pPr>
            <a:endParaRPr lang="en-US" altLang="en-US" sz="2400"/>
          </a:p>
          <a:p>
            <a:pPr eaLnBrk="1" hangingPunct="1">
              <a:lnSpc>
                <a:spcPct val="100000"/>
              </a:lnSpc>
              <a:spcBef>
                <a:spcPct val="0"/>
              </a:spcBef>
              <a:buFontTx/>
              <a:buNone/>
            </a:pPr>
            <a:r>
              <a:rPr lang="az-Cyrl-AZ" altLang="en-US" sz="2400"/>
              <a:t>"Viskas, kas yra labai labai...."</a:t>
            </a:r>
            <a:r>
              <a:rPr lang="en-US" altLang="en-US" sz="2400"/>
              <a:t> Rusų</a:t>
            </a:r>
          </a:p>
          <a:p>
            <a:pPr eaLnBrk="1" hangingPunct="1">
              <a:lnSpc>
                <a:spcPct val="100000"/>
              </a:lnSpc>
              <a:spcBef>
                <a:spcPct val="0"/>
              </a:spcBef>
              <a:buFontTx/>
              <a:buNone/>
            </a:pPr>
            <a:r>
              <a:rPr lang="ar-AE" altLang="en-US" sz="2400"/>
              <a:t> الخيال أكثر أهمية من المعرفة</a:t>
            </a:r>
            <a:r>
              <a:rPr lang="en-US" altLang="en-US" sz="2400"/>
              <a:t>Arabų</a:t>
            </a:r>
          </a:p>
          <a:p>
            <a:pPr eaLnBrk="1" hangingPunct="1">
              <a:lnSpc>
                <a:spcPct val="100000"/>
              </a:lnSpc>
              <a:spcBef>
                <a:spcPct val="0"/>
              </a:spcBef>
              <a:buFontTx/>
              <a:buNone/>
            </a:pPr>
            <a:r>
              <a:rPr lang="zh-CN" altLang="en-US" sz="2400">
                <a:cs typeface="等线"/>
              </a:rPr>
              <a:t>想象力比知识更重要 </a:t>
            </a:r>
            <a:r>
              <a:rPr lang="en-US" altLang="zh-CN" sz="2400">
                <a:cs typeface="等线"/>
              </a:rPr>
              <a:t>Kinijos</a:t>
            </a:r>
          </a:p>
          <a:p>
            <a:pPr eaLnBrk="1" hangingPunct="1">
              <a:lnSpc>
                <a:spcPct val="100000"/>
              </a:lnSpc>
              <a:spcBef>
                <a:spcPct val="0"/>
              </a:spcBef>
              <a:buFontTx/>
              <a:buNone/>
            </a:pPr>
            <a:r>
              <a:rPr lang="fr-FR" altLang="zh-CN" sz="2400">
                <a:cs typeface="等线"/>
              </a:rPr>
              <a:t>L ' Imagination Est plius svarbu que La connaissance (prancūzų)</a:t>
            </a:r>
            <a:endParaRPr lang="en-US" altLang="zh-CN" sz="2400">
              <a:cs typeface="等线"/>
            </a:endParaRPr>
          </a:p>
          <a:p>
            <a:pPr eaLnBrk="1" hangingPunct="1">
              <a:lnSpc>
                <a:spcPct val="100000"/>
              </a:lnSpc>
              <a:spcBef>
                <a:spcPct val="0"/>
              </a:spcBef>
              <a:buFontTx/>
              <a:buNone/>
            </a:pPr>
            <a:endParaRPr lang="en-US" altLang="en-US" sz="3200"/>
          </a:p>
        </p:txBody>
      </p:sp>
      <p:pic>
        <p:nvPicPr>
          <p:cNvPr id="11268" name="Picture 2" descr="put URL and langua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975" y="1609725"/>
            <a:ext cx="2259013"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http://www.pitt.edu/~super1/img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4948238"/>
            <a:ext cx="17716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1"/>
          <p:cNvSpPr>
            <a:spLocks noChangeArrowheads="1"/>
          </p:cNvSpPr>
          <p:nvPr/>
        </p:nvSpPr>
        <p:spPr bwMode="auto">
          <a:xfrm>
            <a:off x="0" y="-184150"/>
            <a:ext cx="2492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Arial" panose="020B0604020202020204" pitchFamily="34" charset="0"/>
              </a:rPr>
              <a:t> </a:t>
            </a:r>
          </a:p>
        </p:txBody>
      </p:sp>
      <p:sp>
        <p:nvSpPr>
          <p:cNvPr id="11271" name="TextBox 8"/>
          <p:cNvSpPr txBox="1">
            <a:spLocks noChangeArrowheads="1"/>
          </p:cNvSpPr>
          <p:nvPr/>
        </p:nvSpPr>
        <p:spPr bwMode="auto">
          <a:xfrm>
            <a:off x="4697413" y="2038350"/>
            <a:ext cx="4000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            Išversti mygtuką į 103 kalbas</a:t>
            </a:r>
          </a:p>
        </p:txBody>
      </p:sp>
    </p:spTree>
  </p:cSld>
  <p:clrMapOvr>
    <a:masterClrMapping/>
  </p:clrMapOvr>
</p:sld>
</file>

<file path=ppt/slides/slide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742950" y="2959100"/>
            <a:ext cx="1114425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Tx/>
              <a:buNone/>
            </a:pPr>
            <a:r>
              <a:rPr lang="en-US" altLang="en-US" b="1">
                <a:solidFill>
                  <a:srgbClr val="222222"/>
                </a:solidFill>
                <a:cs typeface="Calibri" panose="020F0502020204030204" pitchFamily="34" charset="0"/>
              </a:rPr>
              <a:t>"</a:t>
            </a:r>
            <a:r>
              <a:rPr lang="en-US" altLang="en-US" b="1">
                <a:solidFill>
                  <a:srgbClr val="545454"/>
                </a:solidFill>
                <a:cs typeface="Calibri" panose="020F0502020204030204" pitchFamily="34" charset="0"/>
              </a:rPr>
              <a:t>VI antraštinė dalis </a:t>
            </a:r>
            <a:r>
              <a:rPr lang="en-US" altLang="en-US" b="1">
                <a:solidFill>
                  <a:srgbClr val="6A6A6A"/>
                </a:solidFill>
                <a:ea typeface="Calibri" panose="020F0502020204030204" pitchFamily="34" charset="0"/>
                <a:cs typeface="Times New Roman" panose="02020603050405020304" pitchFamily="18" charset="0"/>
              </a:rPr>
              <a:t>Pilietinių teisių įstatymas</a:t>
            </a:r>
            <a:r>
              <a:rPr lang="en-US" altLang="en-US" b="1">
                <a:solidFill>
                  <a:srgbClr val="545454"/>
                </a:solidFill>
                <a:cs typeface="Calibri" panose="020F0502020204030204" pitchFamily="34" charset="0"/>
              </a:rPr>
              <a:t> iš 1964 reikalaujama, kad federalinės finansinės pagalbos gavėjai imtųsi pagrįstų veiksmų, kad jų programos, paslaugos ir veikla būtų teikiama </a:t>
            </a:r>
            <a:r>
              <a:rPr lang="en-US" altLang="en-US" b="1">
                <a:solidFill>
                  <a:srgbClr val="6A6A6A"/>
                </a:solidFill>
                <a:cs typeface="Calibri" panose="020F0502020204030204" pitchFamily="34" charset="0"/>
              </a:rPr>
              <a:t>ribotas anglų kalbos mokėjimas</a:t>
            </a:r>
            <a:r>
              <a:rPr lang="en-US" altLang="en-US" b="1">
                <a:solidFill>
                  <a:srgbClr val="545454"/>
                </a:solidFill>
                <a:cs typeface="Calibri" panose="020F0502020204030204" pitchFamily="34" charset="0"/>
              </a:rPr>
              <a:t>"</a:t>
            </a:r>
            <a:r>
              <a:rPr lang="en-US" altLang="en-US">
                <a:solidFill>
                  <a:srgbClr val="545454"/>
                </a:solidFill>
                <a:cs typeface="Calibri" panose="020F0502020204030204" pitchFamily="34" charset="0"/>
              </a:rPr>
              <a:t> </a:t>
            </a:r>
            <a:endParaRPr lang="en-US" altLang="en-US">
              <a:cs typeface="Calibri" panose="020F0502020204030204" pitchFamily="34" charset="0"/>
            </a:endParaRPr>
          </a:p>
        </p:txBody>
      </p:sp>
      <p:pic>
        <p:nvPicPr>
          <p:cNvPr id="13315" name="Picture 2" descr="Image result for limited english proficienc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06400"/>
            <a:ext cx="31908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714375" y="17463"/>
            <a:ext cx="5710238"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t>Team Bibliotheca Alexandrina</a:t>
            </a:r>
          </a:p>
        </p:txBody>
      </p:sp>
      <p:pic>
        <p:nvPicPr>
          <p:cNvPr id="15363" name="Picture 7"/>
          <p:cNvPicPr>
            <a:picLocks noChangeAspect="1"/>
          </p:cNvPicPr>
          <p:nvPr/>
        </p:nvPicPr>
        <p:blipFill>
          <a:blip r:embed="rId3">
            <a:extLst>
              <a:ext uri="{28A0092B-C50C-407E-A947-70E740481C1C}">
                <a14:useLocalDpi xmlns:a14="http://schemas.microsoft.com/office/drawing/2010/main" val="0"/>
              </a:ext>
            </a:extLst>
          </a:blip>
          <a:srcRect t="7729" b="7632"/>
          <a:stretch>
            <a:fillRect/>
          </a:stretch>
        </p:blipFill>
        <p:spPr bwMode="auto">
          <a:xfrm>
            <a:off x="1404938" y="557213"/>
            <a:ext cx="9812337"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389</Words>
  <Application>Microsoft Office PowerPoint</Application>
  <PresentationFormat>Widescreen</PresentationFormat>
  <Paragraphs>99</Paragraphs>
  <Slides>7</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6" baseType="lpstr">
      <vt:lpstr>Calibri</vt:lpstr>
      <vt:lpstr>Arial</vt:lpstr>
      <vt:lpstr>Calibri Light</vt:lpstr>
      <vt:lpstr>Wingdings</vt:lpstr>
      <vt:lpstr>tabular-numbers</vt:lpstr>
      <vt:lpstr>等线</vt:lpstr>
      <vt:lpstr>Times New Roman</vt:lpstr>
      <vt:lpstr>Office Theme</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laporte</dc:creator>
  <cp:lastModifiedBy>Evgueni Choubnikov</cp:lastModifiedBy>
  <cp:revision>26</cp:revision>
  <dcterms:created xsi:type="dcterms:W3CDTF">2019-03-26T20:08:47Z</dcterms:created>
  <dcterms:modified xsi:type="dcterms:W3CDTF">2019-05-29T06:22:37Z</dcterms:modified>
</cp:coreProperties>
</file>