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370" r:id="rId3"/>
    <p:sldId id="365" r:id="rId4"/>
    <p:sldId id="372" r:id="rId5"/>
    <p:sldId id="371" r:id="rId6"/>
    <p:sldId id="373" r:id="rId7"/>
    <p:sldId id="344"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6757" autoAdjust="0"/>
  </p:normalViewPr>
  <p:slideViewPr>
    <p:cSldViewPr snapToGrid="0">
      <p:cViewPr varScale="1">
        <p:scale>
          <a:sx n="42" d="100"/>
          <a:sy n="42" d="100"/>
        </p:scale>
        <p:origin x="67"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B17B949-DD41-4C97-ADAC-C9F305A0410E}" type="datetimeFigureOut">
              <a:rPr lang="en-US"/>
              <a:pPr>
                <a:defRPr/>
              </a:pPr>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7A2C12-57D1-4C67-8548-15F98AF5AC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itt.edu/~super7/56011-57001/56121.pp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play.google.com/store/apps/details?id=com.google.android.apps.translate&amp;hl=en" TargetMode="External"/><Relationship Id="rId4" Type="http://schemas.openxmlformats.org/officeDocument/2006/relationships/hyperlink" Target="https://microsofttranslator.uservoice.com/knowledgebase/articles/1159792-presentation-translator-how-do-i-use-this-to-tr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itt.edu/~super1/How%20to%20create%20Multilingual%20Translation%20Button.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pitt.edu/~super1/ResearchMethods/StatisticsMatrix.htm" TargetMode="External"/><Relationship Id="rId13" Type="http://schemas.openxmlformats.org/officeDocument/2006/relationships/hyperlink" Target="http://www.pitt.edu/~super1/MultilingualSupercourse.html" TargetMode="External"/><Relationship Id="rId3" Type="http://schemas.openxmlformats.org/officeDocument/2006/relationships/hyperlink" Target="http://www.pitt.edu/~super1" TargetMode="External"/><Relationship Id="rId7" Type="http://schemas.openxmlformats.org/officeDocument/2006/relationships/hyperlink" Target="http://afn.bibalex.org/GeneralPortal.aspx" TargetMode="External"/><Relationship Id="rId12" Type="http://schemas.openxmlformats.org/officeDocument/2006/relationships/hyperlink" Target="https://www.microsoft.com/en-us/translato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c.bibalex.org/helpdesk/introduction.jsf" TargetMode="External"/><Relationship Id="rId11" Type="http://schemas.openxmlformats.org/officeDocument/2006/relationships/hyperlink" Target="https://translate.google.com/" TargetMode="External"/><Relationship Id="rId5" Type="http://schemas.openxmlformats.org/officeDocument/2006/relationships/hyperlink" Target="http://cajgh.pitt.edu/" TargetMode="External"/><Relationship Id="rId10" Type="http://schemas.openxmlformats.org/officeDocument/2006/relationships/hyperlink" Target="https://bibalex.org/baifa/en/page/resourcesharingservice#BA Serageldin Library" TargetMode="External"/><Relationship Id="rId4" Type="http://schemas.openxmlformats.org/officeDocument/2006/relationships/hyperlink" Target="http://ssc.bibalex.org/" TargetMode="External"/><Relationship Id="rId9" Type="http://schemas.openxmlformats.org/officeDocument/2006/relationships/hyperlink" Target="http://www.pitt.edu/~super1/ResearchMethods/SerageldinEuclidLibrary.htm" TargetMode="External"/></Relationships>
</file>

<file path=ppt/notesSlides/notesSlide1.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Dögun á Fjöltyngdum vísindum. Bókasafnið í Alexandria fyrirlestur eftir Ron LaPorte frumskrá í boði á </a:t>
            </a:r>
            <a:r>
              <a:rPr lang="en-US" altLang="en-US" smtClean="0">
                <a:hlinkClick r:id="rId3"/>
              </a:rPr>
              <a:t>http://www.pitt.edu/~super7/56011-57001/56121.ppt</a:t>
            </a:r>
            <a:r>
              <a:rPr lang="en-US" altLang="en-US" smtClean="0"/>
              <a:t> </a:t>
            </a:r>
          </a:p>
          <a:p>
            <a:pPr eaLnBrk="1" hangingPunct="1">
              <a:spcBef>
                <a:spcPct val="0"/>
              </a:spcBef>
            </a:pPr>
            <a:endParaRPr lang="en-US" altLang="en-US" smtClean="0"/>
          </a:p>
          <a:p>
            <a:pPr eaLnBrk="1" hangingPunct="1"/>
            <a:r>
              <a:rPr lang="en-US" altLang="en-US" smtClean="0"/>
              <a:t>Til að fá þýðingar á þessum fyrirlestri á öðrum 50 + tungumálum skaltu sækja</a:t>
            </a:r>
          </a:p>
          <a:p>
            <a:pPr eaLnBrk="1" hangingPunct="1"/>
            <a:r>
              <a:rPr lang="en-US" altLang="en-US" smtClean="0"/>
              <a:t>Microsoft Kynningarþýðandi (Power Point viðbótin) sem þýða heila framsetningu í meira en 60 tungumálum og má sækja á:</a:t>
            </a:r>
          </a:p>
          <a:p>
            <a:pPr eaLnBrk="1" hangingPunct="1"/>
            <a:r>
              <a:rPr lang="en-US" altLang="en-US" u="sng" smtClean="0">
                <a:hlinkClick r:id="rId4"/>
              </a:rPr>
              <a:t>https://microsofttranslator.uservoice.com/knowledgebase/articles/1159792-presentation-translator-how-do-i-use-this-to-tra</a:t>
            </a:r>
            <a:r>
              <a:rPr lang="en-US" altLang="en-US" smtClean="0"/>
              <a:t>  </a:t>
            </a:r>
          </a:p>
          <a:p>
            <a:pPr eaLnBrk="1" hangingPunct="1"/>
            <a:r>
              <a:rPr lang="en-US" altLang="en-US" smtClean="0"/>
              <a:t>Texti í myndum sem eru felld inn í framsetningu ekki þýdd, en þú getur þýtt þau með öðrum þýðingum sem</a:t>
            </a:r>
          </a:p>
          <a:p>
            <a:pPr eaLnBrk="1" hangingPunct="1"/>
            <a:r>
              <a:rPr lang="en-US" altLang="en-US" b="1" smtClean="0"/>
              <a:t>Google Translator app:</a:t>
            </a:r>
            <a:endParaRPr lang="en-US" altLang="en-US" smtClean="0"/>
          </a:p>
          <a:p>
            <a:pPr eaLnBrk="1" hangingPunct="1"/>
            <a:r>
              <a:rPr lang="en-US" altLang="en-US" smtClean="0"/>
              <a:t> </a:t>
            </a:r>
          </a:p>
          <a:p>
            <a:pPr eaLnBrk="1" hangingPunct="1"/>
            <a:r>
              <a:rPr lang="en-US" altLang="en-US" u="sng" smtClean="0">
                <a:hlinkClick r:id="rId5"/>
              </a:rPr>
              <a:t>https://play.google.com/store/apps/details?id=com.google.android.apps.translate&amp;hl=en</a:t>
            </a:r>
            <a:r>
              <a:rPr lang="en-US" altLang="en-US" smtClean="0"/>
              <a:t>  </a:t>
            </a:r>
            <a:br>
              <a:rPr lang="en-US" altLang="en-US" smtClean="0"/>
            </a:br>
            <a:r>
              <a:rPr lang="en-US" altLang="en-US" smtClean="0"/>
              <a:t> </a:t>
            </a:r>
          </a:p>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DA744-CDD4-4401-B057-E825A6CEF04F}"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2.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altLang="en-US" b="1" dirty="0" smtClean="0"/>
              <a:t>BA Serageldin Rannsóknaraðferðir Bókasafn</a:t>
            </a:r>
          </a:p>
          <a:p>
            <a:pPr eaLnBrk="1" hangingPunct="1">
              <a:defRPr/>
            </a:pPr>
            <a:endParaRPr lang="en-US" altLang="en-US" b="1" dirty="0" smtClean="0"/>
          </a:p>
          <a:p>
            <a:pPr eaLnBrk="1" hangingPunct="1">
              <a:defRPr/>
            </a:pPr>
            <a:endParaRPr lang="en-US" altLang="en-US" b="1" dirty="0" smtClean="0"/>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á 1.000.000 Tölvupóstur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14.000 rannsóknaraðferðir bækur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Kennslu 60.000.000 nemendur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Safn stærstu rannsóknaraðferða í heimi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Heimsins stærsta vísinda PowerPoint Bókasafn</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Helsti kennari heims um alþjóðlegar heilbrigðis-og rannsóknaraðferðir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Hönnuðir Fjöltyngdra vísinda-</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FC71CA7-F66F-472A-8404-268766355B38}" type="slidenum">
              <a:rPr lang="en-US" smtClean="0"/>
              <a:pPr>
                <a:defRPr/>
              </a:pPr>
              <a:t>2</a:t>
            </a:fld>
            <a:endParaRPr lang="en-US"/>
          </a:p>
        </p:txBody>
      </p:sp>
    </p:spTree>
  </p:cSld>
  <p:clrMapOvr>
    <a:masterClrMapping/>
  </p:clrMapOvr>
</p:notes>
</file>

<file path=ppt/notesSlides/notesSlide3.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3% afsláttur af ritum frá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Þróunarlöndum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80% íbúa heimsins</a:t>
            </a:r>
          </a:p>
          <a:p>
            <a:pPr eaLnBrk="1" hangingPunct="1">
              <a:defRPr/>
            </a:pPr>
            <a:endParaRPr lang="en-US" dirty="0" smtClean="0"/>
          </a:p>
          <a:p>
            <a:pPr eaLnBrk="1" hangingPunct="1">
              <a:defRPr/>
            </a:pPr>
            <a:r>
              <a:rPr lang="en-US" altLang="en-US" dirty="0" smtClean="0"/>
              <a:t>Þörf fyrir vísindalegt eigið fé</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FE679DD-391D-46C6-9257-3B6B50D2B5D7}" type="slidenum">
              <a:rPr lang="en-US" smtClean="0"/>
              <a:pPr>
                <a:defRPr/>
              </a:pPr>
              <a:t>3</a:t>
            </a:fld>
            <a:endParaRPr lang="en-US"/>
          </a:p>
        </p:txBody>
      </p:sp>
    </p:spTree>
  </p:cSld>
  <p:clrMapOvr>
    <a:masterClrMapping/>
  </p:clrMapOvr>
</p:notes>
</file>

<file path=ppt/notesSlides/notesSlide4.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FF0000"/>
                </a:solidFill>
              </a:rPr>
              <a:t>Vandamál</a:t>
            </a:r>
          </a:p>
          <a:p>
            <a:pPr eaLnBrk="1" hangingPunct="1"/>
            <a:endParaRPr lang="en-US" altLang="en-US" b="1" smtClean="0">
              <a:solidFill>
                <a:srgbClr val="FF0000"/>
              </a:solidFill>
            </a:endParaRPr>
          </a:p>
          <a:p>
            <a:pPr eaLnBrk="1" hangingPunct="1"/>
            <a:r>
              <a:rPr lang="en-US" altLang="en-US" sz="2400" smtClean="0"/>
              <a:t>6500 tungumál í heiminum</a:t>
            </a:r>
          </a:p>
          <a:p>
            <a:pPr eaLnBrk="1" hangingPunct="1"/>
            <a:r>
              <a:rPr lang="en-US" altLang="en-US" smtClean="0"/>
              <a:t>1 tungumál vísindanna (Enska)</a:t>
            </a:r>
          </a:p>
          <a:p>
            <a:pPr eaLnBrk="1" hangingPunct="1"/>
            <a:endParaRPr lang="en-US" altLang="en-US" smtClean="0"/>
          </a:p>
          <a:p>
            <a:pPr eaLnBrk="1" hangingPunct="1"/>
            <a:r>
              <a:rPr lang="en-US" altLang="en-US" smtClean="0"/>
              <a:t>"Tungumálahindranir"</a:t>
            </a:r>
          </a:p>
        </p:txBody>
      </p:sp>
      <p:sp>
        <p:nvSpPr>
          <p:cNvPr id="4" name="Slide Number Placeholder 3"/>
          <p:cNvSpPr>
            <a:spLocks noGrp="1"/>
          </p:cNvSpPr>
          <p:nvPr>
            <p:ph type="sldNum" sz="quarter" idx="5"/>
          </p:nvPr>
        </p:nvSpPr>
        <p:spPr/>
        <p:txBody>
          <a:bodyPr/>
          <a:lstStyle/>
          <a:p>
            <a:pPr>
              <a:defRPr/>
            </a:pPr>
            <a:fld id="{DE48672E-84BB-4EE7-AAAD-53BA4DB92FE5}" type="slidenum">
              <a:rPr lang="en-US" smtClean="0"/>
              <a:pPr>
                <a:defRPr/>
              </a:pPr>
              <a:t>4</a:t>
            </a:fld>
            <a:endParaRPr lang="en-US"/>
          </a:p>
        </p:txBody>
      </p:sp>
    </p:spTree>
  </p:cSld>
  <p:clrMapOvr>
    <a:masterClrMapping/>
  </p:clrMapOvr>
</p:notes>
</file>

<file path=ppt/notesSlides/notesSlide5.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smtClean="0">
                <a:solidFill>
                  <a:srgbClr val="333333"/>
                </a:solidFill>
                <a:latin typeface="tabular-numbers"/>
              </a:rPr>
              <a:t>Ímyndunarafl skiptir meira máli en þekking.</a:t>
            </a:r>
            <a:r>
              <a:rPr lang="en-US" altLang="en-US" smtClean="0">
                <a:solidFill>
                  <a:srgbClr val="333333"/>
                </a:solidFill>
                <a:latin typeface="tabular-numbers"/>
              </a:rPr>
              <a:t> Albert Einstein</a:t>
            </a:r>
          </a:p>
          <a:p>
            <a:pPr eaLnBrk="1" hangingPunct="1"/>
            <a:endParaRPr lang="en-US" altLang="en-US" smtClean="0"/>
          </a:p>
          <a:p>
            <a:pPr eaLnBrk="1" hangingPunct="1"/>
            <a:r>
              <a:rPr lang="en-US" altLang="en-US" smtClean="0"/>
              <a:t>Þýða hnappur á 103 tungumál</a:t>
            </a:r>
          </a:p>
          <a:p>
            <a:pPr eaLnBrk="1" hangingPunct="1"/>
            <a:endParaRPr lang="en-US" altLang="en-US" i="1" smtClean="0"/>
          </a:p>
          <a:p>
            <a:pPr eaLnBrk="1" hangingPunct="1"/>
            <a:r>
              <a:rPr lang="en-US" altLang="en-US" i="1" smtClean="0"/>
              <a:t>Hvernig á að búa til þýðingarhnapp fyrir vefsvæðið þitt </a:t>
            </a:r>
            <a:r>
              <a:rPr lang="en-US" altLang="en-US" i="1" smtClean="0">
                <a:hlinkClick r:id="rId3"/>
              </a:rPr>
              <a:t>http://www.pitt.edu/~super1/How%20to%20create%20Multilingual%20Translation%20Button.htm</a:t>
            </a:r>
            <a:r>
              <a:rPr lang="en-US" altLang="en-US" i="1" smtClean="0"/>
              <a:t> </a:t>
            </a:r>
            <a:endParaRPr lang="en-US" altLang="en-US" smtClean="0"/>
          </a:p>
        </p:txBody>
      </p:sp>
      <p:sp>
        <p:nvSpPr>
          <p:cNvPr id="4" name="Slide Number Placeholder 3"/>
          <p:cNvSpPr>
            <a:spLocks noGrp="1"/>
          </p:cNvSpPr>
          <p:nvPr>
            <p:ph type="sldNum" sz="quarter" idx="5"/>
          </p:nvPr>
        </p:nvSpPr>
        <p:spPr/>
        <p:txBody>
          <a:bodyPr/>
          <a:lstStyle/>
          <a:p>
            <a:pPr>
              <a:defRPr/>
            </a:pPr>
            <a:fld id="{7C3B1709-3DB9-4969-91ED-074EB447AEBE}" type="slidenum">
              <a:rPr lang="en-US" smtClean="0"/>
              <a:pPr>
                <a:defRPr/>
              </a:pPr>
              <a:t>5</a:t>
            </a:fld>
            <a:endParaRPr lang="en-US"/>
          </a:p>
        </p:txBody>
      </p:sp>
    </p:spTree>
  </p:cSld>
  <p:clrMapOvr>
    <a:masterClrMapping/>
  </p:clrMapOvr>
</p:notes>
</file>

<file path=ppt/notesSlides/notesSlide6.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Aft>
                <a:spcPts val="800"/>
              </a:spcAft>
            </a:pPr>
            <a:r>
              <a:rPr lang="en-US" altLang="en-US" sz="2400" b="1" smtClean="0">
                <a:solidFill>
                  <a:srgbClr val="222222"/>
                </a:solidFill>
                <a:cs typeface="Calibri" panose="020F0502020204030204" pitchFamily="34" charset="0"/>
              </a:rPr>
              <a:t>Takmörkuð Enskukunnátta (LEP)</a:t>
            </a:r>
          </a:p>
          <a:p>
            <a:pPr eaLnBrk="1" hangingPunct="1">
              <a:lnSpc>
                <a:spcPct val="107000"/>
              </a:lnSpc>
              <a:spcAft>
                <a:spcPts val="800"/>
              </a:spcAft>
            </a:pPr>
            <a:endParaRPr lang="en-US" altLang="en-US" sz="2400" b="1" smtClean="0">
              <a:solidFill>
                <a:srgbClr val="222222"/>
              </a:solidFill>
              <a:cs typeface="Calibri" panose="020F0502020204030204" pitchFamily="34" charset="0"/>
            </a:endParaRPr>
          </a:p>
          <a:p>
            <a:pPr eaLnBrk="1" hangingPunct="1">
              <a:lnSpc>
                <a:spcPct val="107000"/>
              </a:lnSpc>
              <a:spcAft>
                <a:spcPts val="800"/>
              </a:spcAft>
            </a:pPr>
            <a:r>
              <a:rPr lang="en-US" altLang="en-US" sz="2400" b="1" smtClean="0">
                <a:solidFill>
                  <a:srgbClr val="222222"/>
                </a:solidFill>
                <a:cs typeface="Calibri" panose="020F0502020204030204" pitchFamily="34" charset="0"/>
              </a:rPr>
              <a:t>"</a:t>
            </a:r>
            <a:r>
              <a:rPr lang="en-US" altLang="en-US" sz="2400" b="1" smtClean="0">
                <a:solidFill>
                  <a:srgbClr val="545454"/>
                </a:solidFill>
                <a:cs typeface="Calibri" panose="020F0502020204030204" pitchFamily="34" charset="0"/>
              </a:rPr>
              <a:t>Titill VI </a:t>
            </a:r>
            <a:r>
              <a:rPr lang="en-US" altLang="en-US" sz="2400" b="1" smtClean="0">
                <a:solidFill>
                  <a:srgbClr val="6A6A6A"/>
                </a:solidFill>
                <a:ea typeface="Calibri" panose="020F0502020204030204" pitchFamily="34" charset="0"/>
                <a:cs typeface="Times New Roman" panose="02020603050405020304" pitchFamily="18" charset="0"/>
              </a:rPr>
              <a:t>Borgaraleg réttindi athöfn</a:t>
            </a:r>
            <a:r>
              <a:rPr lang="en-US" altLang="en-US" sz="2400" b="1" smtClean="0">
                <a:solidFill>
                  <a:srgbClr val="545454"/>
                </a:solidFill>
                <a:cs typeface="Calibri" panose="020F0502020204030204" pitchFamily="34" charset="0"/>
              </a:rPr>
              <a:t> af 1964 þurfa viðtakendur Sambandsaðila fjárhagsaðstoð til að taka hæfilegar ráðstafanir til að gera áætlanir sínar, þjónustu og starfsemi hjá hæfum einstaklingum með </a:t>
            </a:r>
            <a:r>
              <a:rPr lang="en-US" altLang="en-US" sz="2400" b="1" smtClean="0">
                <a:solidFill>
                  <a:srgbClr val="6A6A6A"/>
                </a:solidFill>
                <a:cs typeface="Calibri" panose="020F0502020204030204" pitchFamily="34" charset="0"/>
              </a:rPr>
              <a:t>takmarkaða enskukunnáttu</a:t>
            </a:r>
            <a:r>
              <a:rPr lang="en-US" altLang="en-US" sz="2400" b="1" smtClean="0">
                <a:solidFill>
                  <a:srgbClr val="545454"/>
                </a:solidFill>
                <a:cs typeface="Calibri" panose="020F0502020204030204" pitchFamily="34" charset="0"/>
              </a:rPr>
              <a:t>"</a:t>
            </a:r>
            <a:r>
              <a:rPr lang="en-US" altLang="en-US" sz="2400" smtClean="0">
                <a:solidFill>
                  <a:srgbClr val="545454"/>
                </a:solidFill>
                <a:cs typeface="Calibri" panose="020F0502020204030204" pitchFamily="34" charset="0"/>
              </a:rPr>
              <a:t> </a:t>
            </a:r>
            <a:endParaRPr lang="en-US" altLang="en-US" sz="2400" smtClean="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07FCFDD0-25FB-4232-ADE3-A55D555B4A94}" type="slidenum">
              <a:rPr lang="en-US" smtClean="0"/>
              <a:pPr>
                <a:defRPr/>
              </a:pPr>
              <a:t>6</a:t>
            </a:fld>
            <a:endParaRPr lang="en-US"/>
          </a:p>
        </p:txBody>
      </p:sp>
    </p:spTree>
  </p:cSld>
  <p:clrMapOvr>
    <a:masterClrMapping/>
  </p:clrMapOvr>
</p:notes>
</file>

<file path=ppt/notesSlides/notesSlide7.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p>
          <a:p>
            <a:pPr eaLnBrk="1" hangingPunct="1">
              <a:spcBef>
                <a:spcPct val="0"/>
              </a:spcBef>
            </a:pPr>
            <a:r>
              <a:rPr lang="en-US" altLang="en-US" sz="1400" smtClean="0"/>
              <a:t>Team Bibliotheca Alexandrina</a:t>
            </a:r>
          </a:p>
          <a:p>
            <a:pPr eaLnBrk="1" hangingPunct="1">
              <a:spcBef>
                <a:spcPct val="0"/>
              </a:spcBef>
            </a:pPr>
            <a:endParaRPr lang="en-US" altLang="en-US" sz="1400" smtClean="0"/>
          </a:p>
          <a:p>
            <a:pPr eaLnBrk="1" hangingPunct="1">
              <a:spcBef>
                <a:spcPct val="0"/>
              </a:spcBef>
            </a:pPr>
            <a:endParaRPr lang="en-US" altLang="en-US" sz="1400" smtClean="0"/>
          </a:p>
          <a:p>
            <a:pPr eaLnBrk="1" hangingPunct="1">
              <a:spcBef>
                <a:spcPct val="0"/>
              </a:spcBef>
            </a:pPr>
            <a:r>
              <a:rPr lang="en-US" altLang="en-US" sz="1400" smtClean="0"/>
              <a:t>Þetta mætti aðeins gera með ótrúlegu alþjóðlegu teymi.  Sérfræðingar frá Egyptalandi, Indlandi, Íran, Japan, Kenía, Kasakstan, Mexíkó, Nígeríu, Bandaríkjunum og mörgum öðrum löndum kasta til að láta þetta gerast. Þessar dásamlegu manneskjur gefa tíma sinn og fyrirhöfn til að láta hið ómögulega gerast.</a:t>
            </a:r>
          </a:p>
          <a:p>
            <a:pPr eaLnBrk="1" hangingPunct="1">
              <a:spcBef>
                <a:spcPct val="0"/>
              </a:spcBef>
            </a:pPr>
            <a:endParaRPr lang="en-US" altLang="en-US" sz="1400" smtClean="0"/>
          </a:p>
          <a:p>
            <a:pPr eaLnBrk="1" hangingPunct="1">
              <a:spcBef>
                <a:spcPct val="0"/>
              </a:spcBef>
            </a:pPr>
            <a:r>
              <a:rPr lang="en-US" altLang="en-US" sz="1400" smtClean="0"/>
              <a:t>"Það virðist alltaf ómögulegt þar til það er gert" (Mandela)</a:t>
            </a:r>
          </a:p>
          <a:p>
            <a:pPr eaLnBrk="1" hangingPunct="1">
              <a:spcBef>
                <a:spcPct val="0"/>
              </a:spcBef>
            </a:pPr>
            <a:endParaRPr lang="en-US" altLang="en-US" sz="1400" smtClean="0"/>
          </a:p>
          <a:p>
            <a:pPr eaLnBrk="1" hangingPunct="1">
              <a:spcBef>
                <a:spcPct val="0"/>
              </a:spcBef>
            </a:pPr>
            <a:r>
              <a:rPr lang="en-US" altLang="en-US" sz="1400" smtClean="0"/>
              <a:t>"Aldrei að trúa því að nokkur umhyggjusamur fólk geti ekki breytt heiminum.  Fyrir, reyndar, það er allt sem alltaf hefur "(Mead)</a:t>
            </a:r>
          </a:p>
          <a:p>
            <a:pPr eaLnBrk="1" hangingPunct="1">
              <a:spcBef>
                <a:spcPct val="0"/>
              </a:spcBef>
            </a:pPr>
            <a:endParaRPr lang="en-US" altLang="en-US" sz="1400" smtClean="0"/>
          </a:p>
          <a:p>
            <a:pPr eaLnBrk="1" hangingPunct="1">
              <a:spcBef>
                <a:spcPct val="0"/>
              </a:spcBef>
            </a:pPr>
            <a:r>
              <a:rPr lang="en-US" altLang="en-US" sz="1400" i="1" smtClean="0"/>
              <a:t>Supercourse verkefni- </a:t>
            </a:r>
            <a:r>
              <a:rPr lang="en-US" altLang="en-US" sz="1400" i="1" smtClean="0">
                <a:hlinkClick r:id="rId3"/>
              </a:rPr>
              <a:t>www.pitt.edu/~super1</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Vísindi Supercourse- </a:t>
            </a:r>
            <a:r>
              <a:rPr lang="en-US" altLang="en-US" sz="1400" i="1" smtClean="0">
                <a:hlinkClick r:id="rId4"/>
              </a:rPr>
              <a:t>ssc.bibalex.org</a:t>
            </a:r>
            <a:r>
              <a:rPr lang="en-US" altLang="en-US" sz="1400" i="1" smtClean="0"/>
              <a:t>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Mið-Asíu Journal of Global Health- </a:t>
            </a:r>
            <a:r>
              <a:rPr lang="en-US" altLang="en-US" sz="1400" i="1" smtClean="0">
                <a:hlinkClick r:id="rId5"/>
              </a:rPr>
              <a:t>cajgh.pitt.edu</a:t>
            </a:r>
            <a:r>
              <a:rPr lang="en-US" altLang="en-US" sz="1400" smtClean="0"/>
              <a:t/>
            </a:r>
            <a:br>
              <a:rPr lang="en-US" altLang="en-US" sz="1400" smtClean="0"/>
            </a:br>
            <a:r>
              <a:rPr lang="en-US" altLang="en-US" sz="1400" smtClean="0"/>
              <a:t> </a:t>
            </a:r>
          </a:p>
          <a:p>
            <a:pPr eaLnBrk="1" hangingPunct="1">
              <a:spcBef>
                <a:spcPct val="0"/>
              </a:spcBef>
            </a:pPr>
            <a:r>
              <a:rPr lang="en-US" altLang="en-US" sz="1400" i="1" smtClean="0"/>
              <a:t>Rannsóknaraðferðir bókasafn Alexandríu- </a:t>
            </a:r>
            <a:r>
              <a:rPr lang="en-US" altLang="en-US" sz="1400" i="1" smtClean="0">
                <a:hlinkClick r:id="rId6"/>
              </a:rPr>
              <a:t>http://ssc.bibalex.org/helpdesk/introduction.jsf</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Bibliotheca Alexandrina (BA) Afrískt net- </a:t>
            </a:r>
            <a:r>
              <a:rPr lang="en-US" altLang="en-US" sz="1400" i="1" smtClean="0">
                <a:hlinkClick r:id="rId7"/>
              </a:rPr>
              <a:t>http://afn.bibalex.org/GeneralPortal.aspx</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Tölfræðifylkið euclid- </a:t>
            </a:r>
            <a:r>
              <a:rPr lang="en-US" altLang="en-US" sz="1400" i="1" smtClean="0">
                <a:hlinkClick r:id="rId8"/>
              </a:rPr>
              <a:t>http://www.pitt.edu/~super1/ResearchMethods/StatisticsMatrix.htm</a:t>
            </a:r>
            <a:r>
              <a:rPr lang="en-US" altLang="en-US" sz="1400" i="1" smtClean="0"/>
              <a:t> </a:t>
            </a:r>
            <a:br>
              <a:rPr lang="en-US" altLang="en-US" sz="1400" i="1" smtClean="0"/>
            </a:br>
            <a:r>
              <a:rPr lang="en-US" altLang="en-US" sz="1400" i="1" smtClean="0"/>
              <a:t> </a:t>
            </a:r>
          </a:p>
          <a:p>
            <a:pPr eaLnBrk="1" hangingPunct="1">
              <a:spcBef>
                <a:spcPct val="0"/>
              </a:spcBef>
            </a:pPr>
            <a:r>
              <a:rPr lang="en-US" altLang="en-US" sz="1400" i="1" smtClean="0"/>
              <a:t>Serageldin-Euclid Library- </a:t>
            </a:r>
            <a:r>
              <a:rPr lang="en-US" altLang="en-US" sz="1400" i="1" smtClean="0">
                <a:hlinkClick r:id="rId9"/>
              </a:rPr>
              <a:t>http://www.pitt.edu/~super1/ResearchMethods/SerageldinEuclidLibrary.htm</a:t>
            </a:r>
            <a:r>
              <a:rPr lang="en-US" altLang="en-US" sz="1400" i="1" smtClean="0"/>
              <a:t>  </a:t>
            </a:r>
          </a:p>
          <a:p>
            <a:pPr eaLnBrk="1" hangingPunct="1">
              <a:spcBef>
                <a:spcPct val="0"/>
              </a:spcBef>
            </a:pPr>
            <a:r>
              <a:rPr lang="en-US" altLang="en-US" sz="1400" smtClean="0"/>
              <a:t> </a:t>
            </a:r>
            <a:r>
              <a:rPr lang="en-US" altLang="en-US" sz="1400" i="1" smtClean="0"/>
              <a:t>Samnýtingarþjónusta BAIFA- </a:t>
            </a:r>
            <a:r>
              <a:rPr lang="en-US" altLang="en-US" sz="1400" i="1" smtClean="0">
                <a:hlinkClick r:id="rId10"/>
              </a:rPr>
              <a:t>https://bibalex.org/baifa/en/page/resourcesharingservice#BA Serageldin Bókasafn</a:t>
            </a:r>
            <a:r>
              <a:rPr lang="en-US" altLang="en-US" sz="1400" i="1" smtClean="0"/>
              <a:t> </a:t>
            </a:r>
            <a:endParaRPr lang="en-US" altLang="en-US" sz="1400" smtClean="0"/>
          </a:p>
          <a:p>
            <a:pPr eaLnBrk="1" hangingPunct="1"/>
            <a:r>
              <a:rPr lang="en-US" altLang="en-US" sz="1400" i="1" smtClean="0"/>
              <a:t>Google Translate- </a:t>
            </a:r>
            <a:r>
              <a:rPr lang="en-US" altLang="en-US" sz="1400" i="1" smtClean="0">
                <a:hlinkClick r:id="rId11"/>
              </a:rPr>
              <a:t>https://translate.google.com/</a:t>
            </a:r>
            <a:endParaRPr lang="en-US" altLang="en-US" sz="1400" smtClean="0"/>
          </a:p>
          <a:p>
            <a:pPr eaLnBrk="1" hangingPunct="1"/>
            <a:r>
              <a:rPr lang="en-US" altLang="en-US" sz="1400" i="1" smtClean="0"/>
              <a:t>Microsoft Translator- </a:t>
            </a:r>
            <a:r>
              <a:rPr lang="en-US" altLang="en-US" sz="1400" i="1" smtClean="0">
                <a:hlinkClick r:id="rId12"/>
              </a:rPr>
              <a:t>https://www.microsoft.com/en-us/translator/</a:t>
            </a:r>
            <a:endParaRPr lang="en-US" altLang="en-US" sz="1400" smtClean="0"/>
          </a:p>
          <a:p>
            <a:pPr eaLnBrk="1" hangingPunct="1"/>
            <a:r>
              <a:rPr lang="en-US" altLang="en-US" sz="1400" i="1" smtClean="0"/>
              <a:t>Fjöltyngt Stórnámskeið- </a:t>
            </a:r>
            <a:r>
              <a:rPr lang="en-US" altLang="en-US" sz="1400" i="1" smtClean="0">
                <a:hlinkClick r:id="rId13"/>
              </a:rPr>
              <a:t>www.pitt.edu/~super1/MultilingualSupercourse.html</a:t>
            </a:r>
            <a:endParaRPr lang="en-US" altLang="en-US" sz="1400" smtClean="0"/>
          </a:p>
          <a:p>
            <a:pPr eaLnBrk="1" hangingPunct="1">
              <a:spcBef>
                <a:spcPct val="0"/>
              </a:spcBef>
            </a:pPr>
            <a:endParaRPr lang="en-US" altLang="en-US" sz="140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9E88CD-05BD-433F-8022-45BC61E0BE00}" type="slidenum">
              <a:rPr lang="en-US" altLang="en-US" smtClean="0"/>
              <a:pPr fontAlgn="base">
                <a:spcBef>
                  <a:spcPct val="0"/>
                </a:spcBef>
                <a:spcAft>
                  <a:spcPct val="0"/>
                </a:spcAft>
              </a:pPr>
              <a:t>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020-F872-4548-8126-E1881A68D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0F8529-BDE7-4307-AF74-B5D310F37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C2E78DA-3321-4266-9476-3897B85F9AB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55ED16DC-4564-46B2-A551-C61D78B472E6}" type="slidenum">
              <a:rPr lang="en-US"/>
              <a:pPr>
                <a:defRPr/>
              </a:pPr>
              <a:t>‹#›</a:t>
            </a:fld>
            <a:endParaRPr lang="en-US"/>
          </a:p>
        </p:txBody>
      </p:sp>
    </p:spTree>
    <p:extLst>
      <p:ext uri="{BB962C8B-B14F-4D97-AF65-F5344CB8AC3E}">
        <p14:creationId xmlns:p14="http://schemas.microsoft.com/office/powerpoint/2010/main" val="12253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E998-7C54-4E5B-A4AB-F6BD5C87DC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7270C-CB1F-4EF6-B691-F65FBB9D3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CD78849A-BC12-41B1-85D1-0C26F8333FBB}"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24CD94D1-296A-4BAC-926E-C55BE35FAC02}" type="slidenum">
              <a:rPr lang="en-US"/>
              <a:pPr>
                <a:defRPr/>
              </a:pPr>
              <a:t>‹#›</a:t>
            </a:fld>
            <a:endParaRPr lang="en-US"/>
          </a:p>
        </p:txBody>
      </p:sp>
    </p:spTree>
    <p:extLst>
      <p:ext uri="{BB962C8B-B14F-4D97-AF65-F5344CB8AC3E}">
        <p14:creationId xmlns:p14="http://schemas.microsoft.com/office/powerpoint/2010/main" val="14313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DD6FE-7A12-4DCC-BE1B-83551DF22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C5031-3DF3-4D20-9368-2A8328057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3A3AD28-493D-44A4-AB34-39CCCF1AC2D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3871AA7-9DEE-4FAB-918C-D77DF81940CD}" type="slidenum">
              <a:rPr lang="en-US"/>
              <a:pPr>
                <a:defRPr/>
              </a:pPr>
              <a:t>‹#›</a:t>
            </a:fld>
            <a:endParaRPr lang="en-US"/>
          </a:p>
        </p:txBody>
      </p:sp>
    </p:spTree>
    <p:extLst>
      <p:ext uri="{BB962C8B-B14F-4D97-AF65-F5344CB8AC3E}">
        <p14:creationId xmlns:p14="http://schemas.microsoft.com/office/powerpoint/2010/main" val="210283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1C77-1FEA-423A-BC04-C7CB7394F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05BC0-E0A5-49EB-B101-D38A27F02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A4AF4111-8B23-440F-B67E-461D1C8DC82D}"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AC1A4E79-50E7-4A53-A67F-6B4CB7732282}" type="slidenum">
              <a:rPr lang="en-US"/>
              <a:pPr>
                <a:defRPr/>
              </a:pPr>
              <a:t>‹#›</a:t>
            </a:fld>
            <a:endParaRPr lang="en-US"/>
          </a:p>
        </p:txBody>
      </p:sp>
    </p:spTree>
    <p:extLst>
      <p:ext uri="{BB962C8B-B14F-4D97-AF65-F5344CB8AC3E}">
        <p14:creationId xmlns:p14="http://schemas.microsoft.com/office/powerpoint/2010/main" val="40233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756E-AF7A-4CDD-8FDB-22DB65E8A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24BD0-88A4-492C-AF97-A3CDBF8B1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346256C0-2F9D-420B-A381-A344E3AC153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A5D4638-2B4D-4FE0-805D-EC05D2A2AFF1}" type="slidenum">
              <a:rPr lang="en-US"/>
              <a:pPr>
                <a:defRPr/>
              </a:pPr>
              <a:t>‹#›</a:t>
            </a:fld>
            <a:endParaRPr lang="en-US"/>
          </a:p>
        </p:txBody>
      </p:sp>
    </p:spTree>
    <p:extLst>
      <p:ext uri="{BB962C8B-B14F-4D97-AF65-F5344CB8AC3E}">
        <p14:creationId xmlns:p14="http://schemas.microsoft.com/office/powerpoint/2010/main" val="105963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AC0E-2646-49B3-9D53-D4F27A3F0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A17C3-2A67-45D1-8AE5-E2F902866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C815E-A4D5-4C58-A73D-923B7DA28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8D31F17C-3470-4076-9743-F40E51CB9558}"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C117B1C-09EF-4889-80E4-E0ED7CEFD455}" type="slidenum">
              <a:rPr lang="en-US"/>
              <a:pPr>
                <a:defRPr/>
              </a:pPr>
              <a:t>‹#›</a:t>
            </a:fld>
            <a:endParaRPr lang="en-US"/>
          </a:p>
        </p:txBody>
      </p:sp>
    </p:spTree>
    <p:extLst>
      <p:ext uri="{BB962C8B-B14F-4D97-AF65-F5344CB8AC3E}">
        <p14:creationId xmlns:p14="http://schemas.microsoft.com/office/powerpoint/2010/main" val="13427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CF14-8362-476D-9DD8-251D12B87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71F68-CDFA-4D09-A4E3-2FC2DD042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90519-BFDD-4FDC-B8FE-2D504F740C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7F54-D727-4FE0-AB34-1E343C57D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AE2CC-FD95-4112-998F-A10A030D0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43353F0-DD03-4270-B16E-14CA13E8C374}" type="datetimeFigureOut">
              <a:rPr lang="en-US"/>
              <a:pPr>
                <a:defRPr/>
              </a:pPr>
              <a:t>5/29/2019</a:t>
            </a:fld>
            <a:endParaRPr lang="en-US"/>
          </a:p>
        </p:txBody>
      </p:sp>
      <p:sp>
        <p:nvSpPr>
          <p:cNvPr id="8"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9401950-C793-40B2-8009-74329D7C9241}" type="slidenum">
              <a:rPr lang="en-US"/>
              <a:pPr>
                <a:defRPr/>
              </a:pPr>
              <a:t>‹#›</a:t>
            </a:fld>
            <a:endParaRPr lang="en-US"/>
          </a:p>
        </p:txBody>
      </p:sp>
    </p:spTree>
    <p:extLst>
      <p:ext uri="{BB962C8B-B14F-4D97-AF65-F5344CB8AC3E}">
        <p14:creationId xmlns:p14="http://schemas.microsoft.com/office/powerpoint/2010/main" val="191331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DE1F-540F-49E4-8704-96A068DAD901}"/>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2FC754A-6AD9-4A73-8169-829644855472}" type="datetimeFigureOut">
              <a:rPr lang="en-US"/>
              <a:pPr>
                <a:defRPr/>
              </a:pPr>
              <a:t>5/29/2019</a:t>
            </a:fld>
            <a:endParaRPr lang="en-US"/>
          </a:p>
        </p:txBody>
      </p:sp>
      <p:sp>
        <p:nvSpPr>
          <p:cNvPr id="4"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E93E55A7-2621-4591-AA68-502ECAEA7CB7}" type="slidenum">
              <a:rPr lang="en-US"/>
              <a:pPr>
                <a:defRPr/>
              </a:pPr>
              <a:t>‹#›</a:t>
            </a:fld>
            <a:endParaRPr lang="en-US"/>
          </a:p>
        </p:txBody>
      </p:sp>
    </p:spTree>
    <p:extLst>
      <p:ext uri="{BB962C8B-B14F-4D97-AF65-F5344CB8AC3E}">
        <p14:creationId xmlns:p14="http://schemas.microsoft.com/office/powerpoint/2010/main" val="73880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77911EB-6506-4C75-933A-16924593C525}" type="datetimeFigureOut">
              <a:rPr lang="en-US"/>
              <a:pPr>
                <a:defRPr/>
              </a:pPr>
              <a:t>5/29/2019</a:t>
            </a:fld>
            <a:endParaRPr lang="en-US"/>
          </a:p>
        </p:txBody>
      </p:sp>
      <p:sp>
        <p:nvSpPr>
          <p:cNvPr id="3"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B27166C5-735A-455F-91C6-DB10F39E0382}" type="slidenum">
              <a:rPr lang="en-US"/>
              <a:pPr>
                <a:defRPr/>
              </a:pPr>
              <a:t>‹#›</a:t>
            </a:fld>
            <a:endParaRPr lang="en-US"/>
          </a:p>
        </p:txBody>
      </p:sp>
    </p:spTree>
    <p:extLst>
      <p:ext uri="{BB962C8B-B14F-4D97-AF65-F5344CB8AC3E}">
        <p14:creationId xmlns:p14="http://schemas.microsoft.com/office/powerpoint/2010/main" val="341181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1FD7-6EE4-4D7C-96FA-67E71E881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5DA36-BABA-4CB1-8C88-394A9992F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92DE7-5E71-4493-BAF9-7810E6888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5D7EBD3-DF37-48D5-8A5A-8B874D4109D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50B3B82-B16E-4EDA-9630-F96EB0A58A39}" type="slidenum">
              <a:rPr lang="en-US"/>
              <a:pPr>
                <a:defRPr/>
              </a:pPr>
              <a:t>‹#›</a:t>
            </a:fld>
            <a:endParaRPr lang="en-US"/>
          </a:p>
        </p:txBody>
      </p:sp>
    </p:spTree>
    <p:extLst>
      <p:ext uri="{BB962C8B-B14F-4D97-AF65-F5344CB8AC3E}">
        <p14:creationId xmlns:p14="http://schemas.microsoft.com/office/powerpoint/2010/main" val="165140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2559-36B4-43F2-96B1-D51F1F9ED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E051C-E966-4943-BCB9-9566FA64779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A043FC0-D80B-4901-A40F-DBF98593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4302397-A11F-49FD-9FE8-528D39B8131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7E1C3F6-FDD6-4F30-A70F-DF684484314D}" type="slidenum">
              <a:rPr lang="en-US"/>
              <a:pPr>
                <a:defRPr/>
              </a:pPr>
              <a:t>‹#›</a:t>
            </a:fld>
            <a:endParaRPr lang="en-US"/>
          </a:p>
        </p:txBody>
      </p:sp>
    </p:spTree>
    <p:extLst>
      <p:ext uri="{BB962C8B-B14F-4D97-AF65-F5344CB8AC3E}">
        <p14:creationId xmlns:p14="http://schemas.microsoft.com/office/powerpoint/2010/main" val="71594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689A2D-6C4F-434C-88DE-BB1EF81DCB85}"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D2F83C3-EDA5-41E9-A8C9-E134E610C2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ibliotheca alexandrina dawn"/>
          <p:cNvPicPr>
            <a:picLocks noChangeAspect="1" noChangeArrowheads="1"/>
          </p:cNvPicPr>
          <p:nvPr/>
        </p:nvPicPr>
        <p:blipFill>
          <a:blip r:embed="rId3">
            <a:extLst>
              <a:ext uri="{28A0092B-C50C-407E-A947-70E740481C1C}">
                <a14:useLocalDpi xmlns:a14="http://schemas.microsoft.com/office/drawing/2010/main" val="0"/>
              </a:ext>
            </a:extLst>
          </a:blip>
          <a:srcRect t="14027" b="7500"/>
          <a:stretch>
            <a:fillRect/>
          </a:stretch>
        </p:blipFill>
        <p:spPr bwMode="auto">
          <a:xfrm>
            <a:off x="61913" y="52388"/>
            <a:ext cx="12058650"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put URL and langu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203825"/>
            <a:ext cx="23717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063750" y="885825"/>
            <a:ext cx="69834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solidFill>
                  <a:srgbClr val="FF0000"/>
                </a:solidFill>
              </a:rPr>
              <a:t>Dögun á Fjöltyngdum vísindum</a:t>
            </a:r>
          </a:p>
          <a:p>
            <a:pPr algn="ctr" eaLnBrk="1" hangingPunct="1">
              <a:lnSpc>
                <a:spcPct val="100000"/>
              </a:lnSpc>
              <a:spcBef>
                <a:spcPct val="0"/>
              </a:spcBef>
              <a:buFontTx/>
              <a:buNone/>
            </a:pPr>
            <a:r>
              <a:rPr lang="en-US" altLang="en-US" sz="1400" b="1">
                <a:solidFill>
                  <a:srgbClr val="FF0000"/>
                </a:solidFill>
              </a:rPr>
              <a:t>Bókasafnið í Alexandríu</a:t>
            </a:r>
          </a:p>
        </p:txBody>
      </p:sp>
    </p:spTree>
  </p:cSld>
  <p:clrMapOvr>
    <a:masterClrMapping/>
  </p:clrMapOvr>
</p:sld>
</file>

<file path=ppt/slides/slide2.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l="37434" t="16548" r="37810" b="5992"/>
          <a:stretch>
            <a:fillRect/>
          </a:stretch>
        </p:blipFill>
        <p:spPr bwMode="auto">
          <a:xfrm>
            <a:off x="1354138" y="1473200"/>
            <a:ext cx="30178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417513" y="368300"/>
            <a:ext cx="7046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t>BA Serageldin Rannsóknaraðferðir Bókasafn</a:t>
            </a:r>
          </a:p>
        </p:txBody>
      </p:sp>
      <p:sp>
        <p:nvSpPr>
          <p:cNvPr id="5" name="TextBox 4">
            <a:extLst>
              <a:ext uri="{FF2B5EF4-FFF2-40B4-BE49-F238E27FC236}">
                <a16:creationId xmlns:a16="http://schemas.microsoft.com/office/drawing/2014/main" id="{0197FB0F-F8FE-4285-80D1-6BFE6CA1A805}"/>
              </a:ext>
            </a:extLst>
          </p:cNvPr>
          <p:cNvSpPr txBox="1"/>
          <p:nvPr/>
        </p:nvSpPr>
        <p:spPr>
          <a:xfrm>
            <a:off x="4819650" y="2174875"/>
            <a:ext cx="7485063" cy="4678363"/>
          </a:xfrm>
          <a:prstGeom prst="rect">
            <a:avLst/>
          </a:prstGeom>
          <a:noFill/>
        </p:spPr>
        <p:txBody>
          <a:bodyPr>
            <a:spAutoFit/>
          </a:bodyPr>
          <a:lstStyle/>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á 1.000.000 Tölvupóstur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14.000 rannsóknaraðferðir bækur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Kennslu 60.000.000 nemendur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Safn stærstu rannsóknaraðferða í heimi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Heimsins stærsta vísinda PowerPoint Bókasafn</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Helsti kennari heims um alþjóðlegar heilbrigðis-og rannsóknaraðferðir</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Hönnuðir Fjöltyngdra vísinda-</a:t>
            </a:r>
          </a:p>
          <a:p>
            <a:pPr eaLnBrk="1" fontAlgn="auto" hangingPunct="1">
              <a:spcBef>
                <a:spcPts val="0"/>
              </a:spcBef>
              <a:spcAft>
                <a:spcPts val="0"/>
              </a:spcAft>
              <a:buClr>
                <a:schemeClr val="accent5"/>
              </a:buClr>
              <a:buSzPct val="110000"/>
              <a:defRPr/>
            </a:pPr>
            <a:endParaRPr lang="en-US" sz="2800" b="1" dirty="0">
              <a:solidFill>
                <a:srgbClr val="FF0000"/>
              </a:solidFill>
              <a:latin typeface="+mn-lt"/>
            </a:endParaRP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mc="http://schemas.openxmlformats.org/markup-compatibility/2006" xmlns:v="urn:schemas-microsoft-com:vml"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hart 1"/>
          <p:cNvGraphicFramePr>
            <a:graphicFrameLocks/>
          </p:cNvGraphicFramePr>
          <p:nvPr/>
        </p:nvGraphicFramePr>
        <p:xfrm>
          <a:off x="1546225" y="1262063"/>
          <a:ext cx="5057775" cy="5016500"/>
        </p:xfrm>
        <a:graphic>
          <a:graphicData uri="http://schemas.openxmlformats.org/presentationml/2006/ole">
            <mc:AlternateContent xmlns:mc="http://schemas.openxmlformats.org/markup-compatibility/2006">
              <mc:Choice xmlns:v="urn:schemas-microsoft-com:vml" Requires="v">
                <p:oleObj spid="_x0000_s7214" name="Chart" r:id="rId4" imgW="5066215" imgH="5017443" progId="Excel.Chart.8">
                  <p:embed/>
                </p:oleObj>
              </mc:Choice>
              <mc:Fallback>
                <p:oleObj name="Chart" r:id="rId4" imgW="5066215" imgH="5017443"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1262063"/>
                        <a:ext cx="50577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1" name="Chart 4"/>
          <p:cNvGraphicFramePr>
            <a:graphicFrameLocks/>
          </p:cNvGraphicFramePr>
          <p:nvPr/>
        </p:nvGraphicFramePr>
        <p:xfrm>
          <a:off x="6272213" y="2217738"/>
          <a:ext cx="3468687" cy="3151187"/>
        </p:xfrm>
        <a:graphic>
          <a:graphicData uri="http://schemas.openxmlformats.org/presentationml/2006/ole">
            <mc:AlternateContent xmlns:mc="http://schemas.openxmlformats.org/markup-compatibility/2006">
              <mc:Choice xmlns:v="urn:schemas-microsoft-com:vml" Requires="v">
                <p:oleObj spid="_x0000_s7215" name="Chart" r:id="rId6" imgW="3475021" imgH="3158002" progId="Excel.Chart.8">
                  <p:embed/>
                </p:oleObj>
              </mc:Choice>
              <mc:Fallback>
                <p:oleObj name="Chart" r:id="rId6" imgW="3475021" imgH="3158002"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2217738"/>
                        <a:ext cx="3468687"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352003" y="343222"/>
            <a:ext cx="5338577" cy="193899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3% afsláttur af ritum frá</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Þróunarlöndum</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80% íbúa heimsins</a:t>
            </a:r>
          </a:p>
          <a:p>
            <a:pPr algn="ctr" eaLnBrk="1" fontAlgn="auto" hangingPunct="1">
              <a:spcBef>
                <a:spcPts val="0"/>
              </a:spcBef>
              <a:spcAft>
                <a:spcPts val="0"/>
              </a:spcAft>
              <a:defRPr/>
            </a:pPr>
            <a:endParaRPr lang="en-US" sz="2400" dirty="0">
              <a:ln w="11430"/>
              <a:effectLst>
                <a:outerShdw blurRad="50800" dist="39000" dir="5460000" algn="tl">
                  <a:srgbClr val="000000">
                    <a:alpha val="38000"/>
                  </a:srgbClr>
                </a:outerShdw>
              </a:effectLst>
              <a:latin typeface="+mn-lt"/>
            </a:endParaRPr>
          </a:p>
        </p:txBody>
      </p:sp>
      <p:sp>
        <p:nvSpPr>
          <p:cNvPr id="7173" name="TextBox 6"/>
          <p:cNvSpPr txBox="1">
            <a:spLocks noChangeArrowheads="1"/>
          </p:cNvSpPr>
          <p:nvPr/>
        </p:nvSpPr>
        <p:spPr bwMode="auto">
          <a:xfrm>
            <a:off x="2501900" y="4818063"/>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Ritverk</a:t>
            </a:r>
          </a:p>
        </p:txBody>
      </p:sp>
      <p:sp>
        <p:nvSpPr>
          <p:cNvPr id="7174" name="TextBox 7"/>
          <p:cNvSpPr txBox="1">
            <a:spLocks noChangeArrowheads="1"/>
          </p:cNvSpPr>
          <p:nvPr/>
        </p:nvSpPr>
        <p:spPr bwMode="auto">
          <a:xfrm>
            <a:off x="7804150" y="4802188"/>
            <a:ext cx="120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Íbúa</a:t>
            </a:r>
          </a:p>
        </p:txBody>
      </p:sp>
      <p:sp>
        <p:nvSpPr>
          <p:cNvPr id="7175" name="TextBox 3"/>
          <p:cNvSpPr txBox="1">
            <a:spLocks noChangeArrowheads="1"/>
          </p:cNvSpPr>
          <p:nvPr/>
        </p:nvSpPr>
        <p:spPr bwMode="auto">
          <a:xfrm>
            <a:off x="3371850" y="5526088"/>
            <a:ext cx="544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a:t>Þörf fyrir vísindalegt eigið fé</a:t>
            </a:r>
          </a:p>
        </p:txBody>
      </p:sp>
    </p:spTree>
  </p:cSld>
  <p:clrMapOvr>
    <a:masterClrMapping/>
  </p:clrMapOvr>
</p:sld>
</file>

<file path=ppt/slides/slide4.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3500438"/>
            <a:ext cx="42608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1366838" y="1436688"/>
            <a:ext cx="86201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t>6500 tungumál í heiminum</a:t>
            </a:r>
          </a:p>
          <a:p>
            <a:pPr algn="ctr" eaLnBrk="1" hangingPunct="1">
              <a:lnSpc>
                <a:spcPct val="100000"/>
              </a:lnSpc>
              <a:spcBef>
                <a:spcPct val="0"/>
              </a:spcBef>
              <a:buFontTx/>
              <a:buNone/>
            </a:pPr>
            <a:r>
              <a:rPr lang="en-US" altLang="en-US" sz="3200"/>
              <a:t>1 tungumál vísindanna (Enska)</a:t>
            </a:r>
          </a:p>
        </p:txBody>
      </p:sp>
      <p:sp>
        <p:nvSpPr>
          <p:cNvPr id="4" name="Rectangle 3">
            <a:extLst>
              <a:ext uri="{FF2B5EF4-FFF2-40B4-BE49-F238E27FC236}">
                <a16:creationId xmlns:a16="http://schemas.microsoft.com/office/drawing/2014/main" id="{C80F79AA-A544-4360-892B-B820CA08F553}"/>
              </a:ext>
            </a:extLst>
          </p:cNvPr>
          <p:cNvSpPr/>
          <p:nvPr/>
        </p:nvSpPr>
        <p:spPr>
          <a:xfrm>
            <a:off x="4368913" y="91886"/>
            <a:ext cx="261597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5400" b="1" dirty="0">
                <a:ln/>
                <a:solidFill>
                  <a:srgbClr val="FF0000"/>
                </a:solidFill>
                <a:latin typeface="+mn-lt"/>
              </a:rPr>
              <a:t>Vandamál</a:t>
            </a:r>
          </a:p>
        </p:txBody>
      </p:sp>
    </p:spTree>
  </p:cSld>
  <p:clrMapOvr>
    <a:masterClrMapping/>
  </p:clrMapOvr>
</p:sld>
</file>

<file path=ppt/slides/slide5.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850" y="3286125"/>
            <a:ext cx="65088" cy="366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63480" bIns="8887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1267" name="Rectangle 2"/>
          <p:cNvSpPr>
            <a:spLocks noChangeArrowheads="1"/>
          </p:cNvSpPr>
          <p:nvPr/>
        </p:nvSpPr>
        <p:spPr bwMode="auto">
          <a:xfrm>
            <a:off x="1592263" y="419100"/>
            <a:ext cx="90074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i="1">
                <a:solidFill>
                  <a:srgbClr val="333333"/>
                </a:solidFill>
                <a:latin typeface="tabular-numbers"/>
              </a:rPr>
              <a:t>Ímyndunarafl skiptir meira máli en þekking.</a:t>
            </a:r>
            <a:r>
              <a:rPr lang="en-US" altLang="en-US" sz="3200">
                <a:solidFill>
                  <a:srgbClr val="333333"/>
                </a:solidFill>
                <a:latin typeface="tabular-numbers"/>
              </a:rPr>
              <a:t> Albert Einstein</a:t>
            </a:r>
          </a:p>
          <a:p>
            <a:pPr eaLnBrk="1" hangingPunct="1">
              <a:lnSpc>
                <a:spcPct val="100000"/>
              </a:lnSpc>
              <a:spcBef>
                <a:spcPct val="0"/>
              </a:spcBef>
              <a:buFontTx/>
              <a:buNone/>
            </a:pPr>
            <a:endParaRPr lang="en-US" altLang="en-US" sz="3200">
              <a:solidFill>
                <a:srgbClr val="333333"/>
              </a:solidFill>
              <a:latin typeface="tabular-numbers"/>
            </a:endParaRPr>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2400"/>
          </a:p>
          <a:p>
            <a:pPr eaLnBrk="1" hangingPunct="1">
              <a:lnSpc>
                <a:spcPct val="100000"/>
              </a:lnSpc>
              <a:spcBef>
                <a:spcPct val="0"/>
              </a:spcBef>
              <a:buFontTx/>
              <a:buNone/>
            </a:pPr>
            <a:r>
              <a:rPr lang="az-Cyrl-AZ" altLang="en-US" sz="2400"/>
              <a:t>Воображение важнее знаний</a:t>
            </a:r>
            <a:r>
              <a:rPr lang="en-US" altLang="en-US" sz="2400"/>
              <a:t> Rússneska</a:t>
            </a:r>
          </a:p>
          <a:p>
            <a:pPr eaLnBrk="1" hangingPunct="1">
              <a:lnSpc>
                <a:spcPct val="100000"/>
              </a:lnSpc>
              <a:spcBef>
                <a:spcPct val="0"/>
              </a:spcBef>
              <a:buFontTx/>
              <a:buNone/>
            </a:pPr>
            <a:r>
              <a:rPr lang="ar-AE" altLang="en-US" sz="2400"/>
              <a:t> الخيال أكثر أهمية من المعرفة</a:t>
            </a:r>
            <a:r>
              <a:rPr lang="en-US" altLang="en-US" sz="2400"/>
              <a:t>Arabíska</a:t>
            </a:r>
          </a:p>
          <a:p>
            <a:pPr eaLnBrk="1" hangingPunct="1">
              <a:lnSpc>
                <a:spcPct val="100000"/>
              </a:lnSpc>
              <a:spcBef>
                <a:spcPct val="0"/>
              </a:spcBef>
              <a:buFontTx/>
              <a:buNone/>
            </a:pPr>
            <a:r>
              <a:rPr lang="zh-CN" altLang="en-US" sz="2400">
                <a:cs typeface="等线"/>
              </a:rPr>
              <a:t>想象力比知识更重要 </a:t>
            </a:r>
            <a:r>
              <a:rPr lang="en-US" altLang="zh-CN" sz="2400">
                <a:cs typeface="等线"/>
              </a:rPr>
              <a:t>Kínverskir</a:t>
            </a:r>
          </a:p>
          <a:p>
            <a:pPr eaLnBrk="1" hangingPunct="1">
              <a:lnSpc>
                <a:spcPct val="100000"/>
              </a:lnSpc>
              <a:spcBef>
                <a:spcPct val="0"/>
              </a:spcBef>
              <a:buFontTx/>
              <a:buNone/>
            </a:pPr>
            <a:r>
              <a:rPr lang="fr-FR" altLang="zh-CN" sz="2400">
                <a:cs typeface="等线"/>
              </a:rPr>
              <a:t>L ' ímyndun EST plús mikilvægt que La connaissance (franska)</a:t>
            </a:r>
            <a:endParaRPr lang="en-US" altLang="zh-CN" sz="2400">
              <a:cs typeface="等线"/>
            </a:endParaRPr>
          </a:p>
          <a:p>
            <a:pPr eaLnBrk="1" hangingPunct="1">
              <a:lnSpc>
                <a:spcPct val="100000"/>
              </a:lnSpc>
              <a:spcBef>
                <a:spcPct val="0"/>
              </a:spcBef>
              <a:buFontTx/>
              <a:buNone/>
            </a:pPr>
            <a:endParaRPr lang="en-US" altLang="en-US" sz="3200"/>
          </a:p>
        </p:txBody>
      </p:sp>
      <p:pic>
        <p:nvPicPr>
          <p:cNvPr id="11268" name="Picture 2" descr="put URL and langu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1609725"/>
            <a:ext cx="22590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pitt.edu/~super1/im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948238"/>
            <a:ext cx="17716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
          <p:cNvSpPr>
            <a:spLocks noChangeArrowheads="1"/>
          </p:cNvSpPr>
          <p:nvPr/>
        </p:nvSpPr>
        <p:spPr bwMode="auto">
          <a:xfrm>
            <a:off x="0" y="-184150"/>
            <a:ext cx="2492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rPr>
              <a:t> </a:t>
            </a:r>
          </a:p>
        </p:txBody>
      </p:sp>
      <p:sp>
        <p:nvSpPr>
          <p:cNvPr id="11271" name="TextBox 8"/>
          <p:cNvSpPr txBox="1">
            <a:spLocks noChangeArrowheads="1"/>
          </p:cNvSpPr>
          <p:nvPr/>
        </p:nvSpPr>
        <p:spPr bwMode="auto">
          <a:xfrm>
            <a:off x="4697413" y="2038350"/>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            Þýða hnappur á 103 tungumál</a:t>
            </a:r>
          </a:p>
        </p:txBody>
      </p:sp>
    </p:spTree>
  </p:cSld>
  <p:clrMapOvr>
    <a:masterClrMapping/>
  </p:clrMapOvr>
</p:sld>
</file>

<file path=ppt/slides/slide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42950" y="2959100"/>
            <a:ext cx="111442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b="1">
                <a:solidFill>
                  <a:srgbClr val="222222"/>
                </a:solidFill>
                <a:cs typeface="Calibri" panose="020F0502020204030204" pitchFamily="34" charset="0"/>
              </a:rPr>
              <a:t>"</a:t>
            </a:r>
            <a:r>
              <a:rPr lang="en-US" altLang="en-US" b="1">
                <a:solidFill>
                  <a:srgbClr val="545454"/>
                </a:solidFill>
                <a:cs typeface="Calibri" panose="020F0502020204030204" pitchFamily="34" charset="0"/>
              </a:rPr>
              <a:t>Titill VI </a:t>
            </a:r>
            <a:r>
              <a:rPr lang="en-US" altLang="en-US" b="1">
                <a:solidFill>
                  <a:srgbClr val="6A6A6A"/>
                </a:solidFill>
                <a:ea typeface="Calibri" panose="020F0502020204030204" pitchFamily="34" charset="0"/>
                <a:cs typeface="Times New Roman" panose="02020603050405020304" pitchFamily="18" charset="0"/>
              </a:rPr>
              <a:t>Borgaraleg réttindi athöfn</a:t>
            </a:r>
            <a:r>
              <a:rPr lang="en-US" altLang="en-US" b="1">
                <a:solidFill>
                  <a:srgbClr val="545454"/>
                </a:solidFill>
                <a:cs typeface="Calibri" panose="020F0502020204030204" pitchFamily="34" charset="0"/>
              </a:rPr>
              <a:t> af 1964 þurfa viðtakendur Sambandsaðila fjárhagsaðstoð til að taka hæfilegar ráðstafanir til að gera áætlanir sínar, þjónustu og starfsemi hjá hæfum einstaklingum með </a:t>
            </a:r>
            <a:r>
              <a:rPr lang="en-US" altLang="en-US" b="1">
                <a:solidFill>
                  <a:srgbClr val="6A6A6A"/>
                </a:solidFill>
                <a:cs typeface="Calibri" panose="020F0502020204030204" pitchFamily="34" charset="0"/>
              </a:rPr>
              <a:t>takmarkaða enskukunnáttu</a:t>
            </a:r>
            <a:r>
              <a:rPr lang="en-US" altLang="en-US" b="1">
                <a:solidFill>
                  <a:srgbClr val="545454"/>
                </a:solidFill>
                <a:cs typeface="Calibri" panose="020F0502020204030204" pitchFamily="34" charset="0"/>
              </a:rPr>
              <a:t>"</a:t>
            </a:r>
            <a:r>
              <a:rPr lang="en-US" altLang="en-US">
                <a:solidFill>
                  <a:srgbClr val="545454"/>
                </a:solidFill>
                <a:cs typeface="Calibri" panose="020F0502020204030204" pitchFamily="34" charset="0"/>
              </a:rPr>
              <a:t> </a:t>
            </a:r>
            <a:endParaRPr lang="en-US" altLang="en-US">
              <a:cs typeface="Calibri" panose="020F0502020204030204" pitchFamily="34" charset="0"/>
            </a:endParaRPr>
          </a:p>
        </p:txBody>
      </p:sp>
      <p:pic>
        <p:nvPicPr>
          <p:cNvPr id="13315" name="Picture 2" descr="Image result for limited english proficienc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6400"/>
            <a:ext cx="31908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714375" y="17463"/>
            <a:ext cx="571023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t>Team Bibliotheca Alexandrina</a:t>
            </a:r>
          </a:p>
        </p:txBody>
      </p:sp>
      <p:pic>
        <p:nvPicPr>
          <p:cNvPr id="15363" name="Picture 7"/>
          <p:cNvPicPr>
            <a:picLocks noChangeAspect="1"/>
          </p:cNvPicPr>
          <p:nvPr/>
        </p:nvPicPr>
        <p:blipFill>
          <a:blip r:embed="rId3">
            <a:extLst>
              <a:ext uri="{28A0092B-C50C-407E-A947-70E740481C1C}">
                <a14:useLocalDpi xmlns:a14="http://schemas.microsoft.com/office/drawing/2010/main" val="0"/>
              </a:ext>
            </a:extLst>
          </a:blip>
          <a:srcRect t="7729" b="7632"/>
          <a:stretch>
            <a:fillRect/>
          </a:stretch>
        </p:blipFill>
        <p:spPr bwMode="auto">
          <a:xfrm>
            <a:off x="1404938" y="557213"/>
            <a:ext cx="9812337"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389</Words>
  <Application>Microsoft Office PowerPoint</Application>
  <PresentationFormat>Widescreen</PresentationFormat>
  <Paragraphs>99</Paragraphs>
  <Slides>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Calibri</vt:lpstr>
      <vt:lpstr>Arial</vt:lpstr>
      <vt:lpstr>Calibri Light</vt:lpstr>
      <vt:lpstr>Wingdings</vt:lpstr>
      <vt:lpstr>tabular-numbers</vt:lpstr>
      <vt:lpstr>等线</vt:lpstr>
      <vt:lpstr>Times New Roman</vt: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laporte</dc:creator>
  <cp:lastModifiedBy>Evgueni Choubnikov</cp:lastModifiedBy>
  <cp:revision>26</cp:revision>
  <dcterms:created xsi:type="dcterms:W3CDTF">2019-03-26T20:08:47Z</dcterms:created>
  <dcterms:modified xsi:type="dcterms:W3CDTF">2019-05-29T06:14:36Z</dcterms:modified>
</cp:coreProperties>
</file>