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370" r:id="rId3"/>
    <p:sldId id="365" r:id="rId4"/>
    <p:sldId id="372" r:id="rId5"/>
    <p:sldId id="371" r:id="rId6"/>
    <p:sldId id="373" r:id="rId7"/>
    <p:sldId id="344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66757" autoAdjust="0"/>
  </p:normalViewPr>
  <p:slideViewPr>
    <p:cSldViewPr snapToGrid="0">
      <p:cViewPr varScale="1">
        <p:scale>
          <a:sx n="42" d="100"/>
          <a:sy n="42" d="100"/>
        </p:scale>
        <p:origin x="67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17B949-DD41-4C97-ADAC-C9F305A0410E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7A2C12-57D1-4C67-8548-15F98AF5A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~super7/56011-57001/56121.pp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lay.google.com/store/apps/details?id=com.google.android.apps.translate&amp;hl=en" TargetMode="External"/><Relationship Id="rId4" Type="http://schemas.openxmlformats.org/officeDocument/2006/relationships/hyperlink" Target="https://microsofttranslator.uservoice.com/knowledgebase/articles/1159792-presentation-translator-how-do-i-use-this-to-tra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~super1/How%20to%20create%20Multilingual%20Translation%20Button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tt.edu/~super1/ResearchMethods/StatisticsMatrix.htm" TargetMode="External"/><Relationship Id="rId13" Type="http://schemas.openxmlformats.org/officeDocument/2006/relationships/hyperlink" Target="http://www.pitt.edu/~super1/MultilingualSupercourse.html" TargetMode="External"/><Relationship Id="rId3" Type="http://schemas.openxmlformats.org/officeDocument/2006/relationships/hyperlink" Target="http://www.pitt.edu/~super1" TargetMode="External"/><Relationship Id="rId7" Type="http://schemas.openxmlformats.org/officeDocument/2006/relationships/hyperlink" Target="http://afn.bibalex.org/GeneralPortal.aspx" TargetMode="External"/><Relationship Id="rId12" Type="http://schemas.openxmlformats.org/officeDocument/2006/relationships/hyperlink" Target="https://www.microsoft.com/en-us/translator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ssc.bibalex.org/helpdesk/introduction.jsf" TargetMode="External"/><Relationship Id="rId11" Type="http://schemas.openxmlformats.org/officeDocument/2006/relationships/hyperlink" Target="https://translate.google.com/" TargetMode="External"/><Relationship Id="rId5" Type="http://schemas.openxmlformats.org/officeDocument/2006/relationships/hyperlink" Target="http://cajgh.pitt.edu/" TargetMode="External"/><Relationship Id="rId10" Type="http://schemas.openxmlformats.org/officeDocument/2006/relationships/hyperlink" Target="https://bibalex.org/baifa/en/page/resourcesharingservice#BA Serageldin Library" TargetMode="External"/><Relationship Id="rId4" Type="http://schemas.openxmlformats.org/officeDocument/2006/relationships/hyperlink" Target="http://ssc.bibalex.org/" TargetMode="External"/><Relationship Id="rId9" Type="http://schemas.openxmlformats.org/officeDocument/2006/relationships/hyperlink" Target="http://www.pitt.edu/~super1/ResearchMethods/SerageldinEuclidLibrary.htm" TargetMode="External"/></Relationships>
</file>

<file path=ppt/notesSlides/notesSlide1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बहुभाषी विज्ञान की सुबह । अलेक्जेंड्रिया की लाइब्रेरी रॉन LaPorte मूल फ़ाइल द्वारा व्याख्यान पर उपलब्ध </a:t>
            </a:r>
            <a:r>
              <a:rPr lang="en-US" altLang="en-US" smtClean="0">
                <a:hlinkClick r:id="rId3"/>
              </a:rPr>
              <a:t>http://www.pitt.edu/~super7/56011-57001/56121.ppt</a:t>
            </a:r>
            <a:r>
              <a:rPr lang="en-US" altLang="en-US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/>
            <a:r>
              <a:rPr lang="en-US" altLang="en-US" smtClean="0"/>
              <a:t>अन्य 50 + भाषाओं में इस व्याख्यान का अनुवाद प्राप्त करने के लिए, डाउनलोड करें</a:t>
            </a:r>
          </a:p>
          <a:p>
            <a:pPr eaLnBrk="1" hangingPunct="1"/>
            <a:r>
              <a:rPr lang="en-US" altLang="en-US" smtClean="0"/>
              <a:t>Microsoft प्रस्तुति अनुवादक (पॉवर पॉइंट ऐड-इन) जो संपूर्ण प्रस्तुति को ६० से अधिक भाषाओं में अनुवादित करते है और इंहें डाउनलोड किया जा सकता है:</a:t>
            </a:r>
          </a:p>
          <a:p>
            <a:pPr eaLnBrk="1" hangingPunct="1"/>
            <a:r>
              <a:rPr lang="en-US" altLang="en-US" u="sng" smtClean="0">
                <a:hlinkClick r:id="rId4"/>
              </a:rPr>
              <a:t>https://microsofttranslator.uservoice.com/knowledgebase/articles/1159792-presentation-translator-how-do-i-use-this-to-tra</a:t>
            </a:r>
            <a:r>
              <a:rPr lang="en-US" altLang="en-US" smtClean="0"/>
              <a:t>  </a:t>
            </a:r>
          </a:p>
          <a:p>
            <a:pPr eaLnBrk="1" hangingPunct="1"/>
            <a:r>
              <a:rPr lang="en-US" altLang="en-US" smtClean="0"/>
              <a:t>छवियों में पाठ का अनुवाद नहीं प्रस्तुति में शामिल है, लेकिन आप उंहें अंय अनुवादक Apps के रूप में अनुवाद कर सकते है</a:t>
            </a:r>
          </a:p>
          <a:p>
            <a:pPr eaLnBrk="1" hangingPunct="1"/>
            <a:r>
              <a:rPr lang="en-US" altLang="en-US" b="1" smtClean="0"/>
              <a:t>गूगल अनुवादक अनुप्रयोग: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 </a:t>
            </a:r>
          </a:p>
          <a:p>
            <a:pPr eaLnBrk="1" hangingPunct="1"/>
            <a:r>
              <a:rPr lang="en-US" altLang="en-US" u="sng" smtClean="0">
                <a:hlinkClick r:id="rId5"/>
              </a:rPr>
              <a:t>https://play.google.com/store/apps/details?id=com.google.android.apps.translate&amp;hl=en</a:t>
            </a:r>
            <a:r>
              <a:rPr lang="en-US" altLang="en-US" smtClean="0"/>
              <a:t>  </a:t>
            </a:r>
            <a:br>
              <a:rPr lang="en-US" altLang="en-US" smtClean="0"/>
            </a:br>
            <a:r>
              <a:rPr lang="en-US" altLang="en-US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EDA744-CDD4-4401-B057-E825A6CEF04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बीए Serageldin अनुसंधान विधि पुस्तकालय</a:t>
            </a:r>
          </a:p>
          <a:p>
            <a:pPr eaLnBrk="1" hangingPunct="1">
              <a:defRPr/>
            </a:pPr>
            <a:endParaRPr lang="en-US" altLang="en-US" b="1" dirty="0" smtClean="0"/>
          </a:p>
          <a:p>
            <a:pPr eaLnBrk="1" hangingPunct="1">
              <a:defRPr/>
            </a:pPr>
            <a:endParaRPr lang="en-US" altLang="en-US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&gt; १,०००,००० ईमेल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१४,००० अनुसंधान विधि पुस्तकें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६०,०००,००० छात्रों को पढ़ाने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दुनिया का सबसे बड़ा अनुसंधान विधि पुस्तकालय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दुनिया का सबसे बड़ा वैज्ञानिक पावरपॉइंट लाइब्रेरी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दुनिया के वैश्विक स्वास्थ्य और अनुसंधान विधियों का सबसे बड़ा शिक्षक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बहुभाषी विज्ञान के डेवलपर्स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C71CA7-F66F-472A-8404-268766355B3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प्रकाशनों का 3% से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विकासशील देशों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विश्व की जनसंख्या का ८०%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altLang="en-US" dirty="0" smtClean="0"/>
              <a:t>वैज्ञानिक इक्विटी की आवश्यकता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E679DD-391D-46C6-9257-3B6B50D2B5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समस्या</a:t>
            </a:r>
          </a:p>
          <a:p>
            <a:pPr eaLnBrk="1" hangingPunct="1"/>
            <a:endParaRPr lang="en-US" altLang="en-US" b="1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smtClean="0"/>
              <a:t>दुनिया में ६५०० भाषाएं</a:t>
            </a:r>
          </a:p>
          <a:p>
            <a:pPr eaLnBrk="1" hangingPunct="1"/>
            <a:r>
              <a:rPr lang="en-US" altLang="en-US" smtClean="0"/>
              <a:t>1 विज्ञान की भाषा (हिंदी)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"भाषा अवरोधों"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48672E-84BB-4EE7-AAAD-53BA4DB92F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i="1" smtClean="0">
                <a:solidFill>
                  <a:srgbClr val="333333"/>
                </a:solidFill>
                <a:latin typeface="tabular-numbers"/>
              </a:rPr>
              <a:t>कल्पना ज्ञान से अधिक महत्वपूर्ण है ।</a:t>
            </a:r>
            <a:r>
              <a:rPr lang="en-US" altLang="en-US" smtClean="0">
                <a:solidFill>
                  <a:srgbClr val="333333"/>
                </a:solidFill>
                <a:latin typeface="tabular-numbers"/>
              </a:rPr>
              <a:t> अल्बर्ट आइंस्टीन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१०३ भाषाओं के लिए बटन का अनुवाद करें</a:t>
            </a:r>
          </a:p>
          <a:p>
            <a:pPr eaLnBrk="1" hangingPunct="1"/>
            <a:endParaRPr lang="en-US" altLang="en-US" i="1" smtClean="0"/>
          </a:p>
          <a:p>
            <a:pPr eaLnBrk="1" hangingPunct="1"/>
            <a:r>
              <a:rPr lang="en-US" altLang="en-US" i="1" smtClean="0"/>
              <a:t>कैसे अपनी वेबसाइट के लिए अनुवाद बटन बनाने के लिए </a:t>
            </a:r>
            <a:r>
              <a:rPr lang="en-US" altLang="en-US" i="1" smtClean="0">
                <a:hlinkClick r:id="rId3"/>
              </a:rPr>
              <a:t>http://www.pitt.edu/~super1/How%20to%20create%20Multilingual%20Translation%20Button.htm</a:t>
            </a:r>
            <a:r>
              <a:rPr lang="en-US" altLang="en-US" i="1" smtClean="0"/>
              <a:t> 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3B1709-3DB9-4969-91ED-074EB447AE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b="1" smtClean="0">
                <a:solidFill>
                  <a:srgbClr val="222222"/>
                </a:solidFill>
                <a:cs typeface="Calibri" panose="020F0502020204030204" pitchFamily="34" charset="0"/>
              </a:rPr>
              <a:t>सीमित अंग्रेजी प्रवीणता (एलईपी)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endParaRPr lang="en-US" altLang="en-US" sz="2400" b="1" smtClean="0">
              <a:solidFill>
                <a:srgbClr val="222222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b="1" smtClean="0">
                <a:solidFill>
                  <a:srgbClr val="222222"/>
                </a:solidFill>
                <a:cs typeface="Calibri" panose="020F0502020204030204" pitchFamily="34" charset="0"/>
              </a:rPr>
              <a:t>"</a:t>
            </a:r>
            <a:r>
              <a:rPr lang="en-US" altLang="en-US" sz="2400" b="1" smtClean="0">
                <a:solidFill>
                  <a:srgbClr val="545454"/>
                </a:solidFill>
                <a:cs typeface="Calibri" panose="020F0502020204030204" pitchFamily="34" charset="0"/>
              </a:rPr>
              <a:t>शीर्षक VI के </a:t>
            </a:r>
            <a:r>
              <a:rPr lang="en-US" altLang="en-US" sz="2400" b="1" smtClean="0">
                <a:solidFill>
                  <a:srgbClr val="6A6A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नागरिक अधिकार अधिनियम</a:t>
            </a:r>
            <a:r>
              <a:rPr lang="en-US" altLang="en-US" sz="2400" b="1" smtClean="0">
                <a:solidFill>
                  <a:srgbClr val="545454"/>
                </a:solidFill>
                <a:cs typeface="Calibri" panose="020F0502020204030204" pitchFamily="34" charset="0"/>
              </a:rPr>
              <a:t> १९६४ की संघीय वित्तीय सहायता के प्राप्तकर्ताओं के साथ पात्र व्यक्तियों द्वारा उनके कार्यक्रमों, सेवाओं, और गतिविधियों बनाने के लिए उचित कदम उठाने की आवश्यकता है </a:t>
            </a:r>
            <a:r>
              <a:rPr lang="en-US" altLang="en-US" sz="2400" b="1" smtClean="0">
                <a:solidFill>
                  <a:srgbClr val="6A6A6A"/>
                </a:solidFill>
                <a:cs typeface="Calibri" panose="020F0502020204030204" pitchFamily="34" charset="0"/>
              </a:rPr>
              <a:t>सीमित अंग्रेजी प्रवीणता</a:t>
            </a:r>
            <a:r>
              <a:rPr lang="en-US" altLang="en-US" sz="2400" b="1" smtClean="0">
                <a:solidFill>
                  <a:srgbClr val="545454"/>
                </a:solidFill>
                <a:cs typeface="Calibri" panose="020F0502020204030204" pitchFamily="34" charset="0"/>
              </a:rPr>
              <a:t>"</a:t>
            </a:r>
            <a:r>
              <a:rPr lang="en-US" altLang="en-US" sz="2400" smtClean="0">
                <a:solidFill>
                  <a:srgbClr val="545454"/>
                </a:solidFill>
                <a:cs typeface="Calibri" panose="020F0502020204030204" pitchFamily="34" charset="0"/>
              </a:rPr>
              <a:t> </a:t>
            </a:r>
            <a:endParaRPr lang="en-US" altLang="en-US" sz="2400" smtClean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FCFDD0-25FB-4232-ADE3-A55D555B4A9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टीम ग्रंथप्रावरक एलेक्जेंद्रना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यह केवल एक उल्लेखनीय वैश्विक टीम के साथ किया जा सकता है ।  मिस्र, भारत, ईरान, जापान, केंया, कजाखस्तान, मेक्सिको, नाइजीरिया, अमेरिका और कई अंय देशों के विशेषज्ञों ने ऐसा करने में खड़ा किया । इन अद्भुत लोगों को अपना समय और प्रयास दान करने के लिए असंभव हो ।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"यह हमेशा असंभव लगता है जब तक यह किया जाता है" (मंडेला)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"कभी विश्वास है कि कुछ लोगों की देखभाल दुनिया को बदल नहीं सकते हैं ।  के लिए, वास्तव में, कि सब जो कभी है "(मीड)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सुपरकोर्स प्रोजेक्ट- </a:t>
            </a:r>
            <a:r>
              <a:rPr lang="en-US" altLang="en-US" sz="1400" i="1" smtClean="0">
                <a:hlinkClick r:id="rId3"/>
              </a:rPr>
              <a:t>www.pitt.edu/~super1</a:t>
            </a:r>
            <a:r>
              <a:rPr lang="en-US" altLang="en-US" sz="1400" i="1" smtClean="0"/>
              <a:t/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साइंस सुपरकोर्स- </a:t>
            </a:r>
            <a:r>
              <a:rPr lang="en-US" altLang="en-US" sz="1400" i="1" smtClean="0">
                <a:hlinkClick r:id="rId4"/>
              </a:rPr>
              <a:t>ssc.bibalex.org</a:t>
            </a:r>
            <a:r>
              <a:rPr lang="en-US" altLang="en-US" sz="1400" i="1" smtClean="0"/>
              <a:t> </a:t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सेंट्रल एशियन जर्नल ऑफ ग्लोबल हेल्थ- </a:t>
            </a:r>
            <a:r>
              <a:rPr lang="en-US" altLang="en-US" sz="1400" i="1" smtClean="0">
                <a:hlinkClick r:id="rId5"/>
              </a:rPr>
              <a:t>cajgh.pitt.edu</a:t>
            </a: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अनुसंधान के तरीके Alexandria के पुस्तकालय- </a:t>
            </a:r>
            <a:r>
              <a:rPr lang="en-US" altLang="en-US" sz="1400" i="1" smtClean="0">
                <a:hlinkClick r:id="rId6"/>
              </a:rPr>
              <a:t>http://ssc.bibalex.org/helpdesk/introduction.jsf</a:t>
            </a:r>
            <a:r>
              <a:rPr lang="en-US" altLang="en-US" sz="1400" i="1" smtClean="0"/>
              <a:t/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ग्रंथप्रावरक एलेक्जेंद्रना (BA) अफ्रीकी नेटवर्क- </a:t>
            </a:r>
            <a:r>
              <a:rPr lang="en-US" altLang="en-US" sz="1400" i="1" smtClean="0">
                <a:hlinkClick r:id="rId7"/>
              </a:rPr>
              <a:t>http://afn.bibalex.org/GeneralPortal.aspx</a:t>
            </a:r>
            <a:r>
              <a:rPr lang="en-US" altLang="en-US" sz="1400" i="1" smtClean="0"/>
              <a:t/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यूक्लिड का सांख्यिकीय मैट्रिक्स- </a:t>
            </a:r>
            <a:r>
              <a:rPr lang="en-US" altLang="en-US" sz="1400" i="1" smtClean="0">
                <a:hlinkClick r:id="rId8"/>
              </a:rPr>
              <a:t>http://www.pitt.edu/~super1/ResearchMethods/StatisticsMatrix.htm</a:t>
            </a:r>
            <a:r>
              <a:rPr lang="en-US" altLang="en-US" sz="1400" i="1" smtClean="0"/>
              <a:t> </a:t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Serageldin-यूक्लिड लाइब्रेरी- </a:t>
            </a:r>
            <a:r>
              <a:rPr lang="en-US" altLang="en-US" sz="1400" i="1" smtClean="0">
                <a:hlinkClick r:id="rId9"/>
              </a:rPr>
              <a:t>http://www.pitt.edu/~super1/ResearchMethods/SerageldinEuclidLibrary.htm</a:t>
            </a:r>
            <a:r>
              <a:rPr lang="en-US" altLang="en-US" sz="1400" i="1" smtClean="0"/>
              <a:t> 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 </a:t>
            </a:r>
            <a:r>
              <a:rPr lang="en-US" altLang="en-US" sz="1400" i="1" smtClean="0"/>
              <a:t>BAIFA संसाधन साझा सेवा- </a:t>
            </a:r>
            <a:r>
              <a:rPr lang="en-US" altLang="en-US" sz="1400" i="1" smtClean="0">
                <a:hlinkClick r:id="rId10"/>
              </a:rPr>
              <a:t>https://bibalex.org/baifa/en/page/resourcesharingservice#BA Serageldin पुस्तकालय</a:t>
            </a: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/>
            <a:r>
              <a:rPr lang="en-US" altLang="en-US" sz="1400" i="1" smtClean="0"/>
              <a:t>Google अनुवाद- </a:t>
            </a:r>
            <a:r>
              <a:rPr lang="en-US" altLang="en-US" sz="1400" i="1" smtClean="0">
                <a:hlinkClick r:id="rId11"/>
              </a:rPr>
              <a:t>https://translate.google.com/</a:t>
            </a:r>
            <a:endParaRPr lang="en-US" altLang="en-US" sz="1400" smtClean="0"/>
          </a:p>
          <a:p>
            <a:pPr eaLnBrk="1" hangingPunct="1"/>
            <a:r>
              <a:rPr lang="en-US" altLang="en-US" sz="1400" i="1" smtClean="0"/>
              <a:t>माइक्रोसॉफ्ट ट्रांसलेटर- </a:t>
            </a:r>
            <a:r>
              <a:rPr lang="en-US" altLang="en-US" sz="1400" i="1" smtClean="0">
                <a:hlinkClick r:id="rId12"/>
              </a:rPr>
              <a:t>https://www.microsoft.com/en-us/translator/</a:t>
            </a:r>
            <a:endParaRPr lang="en-US" altLang="en-US" sz="1400" smtClean="0"/>
          </a:p>
          <a:p>
            <a:pPr eaLnBrk="1" hangingPunct="1"/>
            <a:r>
              <a:rPr lang="en-US" altLang="en-US" sz="1400" i="1" smtClean="0"/>
              <a:t>बहुभाषी सुपरकोर्स- </a:t>
            </a:r>
            <a:r>
              <a:rPr lang="en-US" altLang="en-US" sz="1400" i="1" smtClean="0">
                <a:hlinkClick r:id="rId13"/>
              </a:rPr>
              <a:t>www.pitt.edu/~super1/MultilingualSupercourse.html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9E88CD-05BD-433F-8022-45BC61E0BE0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2020-F872-4548-8126-E1881A68D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F8529-BDE7-4307-AF74-B5D310F37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78DA-3321-4266-9476-3897B85F9AB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16DC-4564-46B2-A551-C61D78B47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4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E998-7C54-4E5B-A4AB-F6BD5C87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7270C-CB1F-4EF6-B691-F65FBB9D3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8849A-BC12-41B1-85D1-0C26F8333FBB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94D1-296A-4BAC-926E-C55BE35FA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5DD6FE-7A12-4DCC-BE1B-83551DF22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C5031-3DF3-4D20-9368-2A8328057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AD28-493D-44A4-AB34-39CCCF1AC2D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71AA7-9DEE-4FAB-918C-D77DF8194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1C77-1FEA-423A-BC04-C7CB7394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05BC0-E0A5-49EB-B101-D38A27F02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4111-8B23-440F-B67E-461D1C8DC82D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A4E79-50E7-4A53-A67F-6B4CB7732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5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756E-AF7A-4CDD-8FDB-22DB65E8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24BD0-88A4-492C-AF97-A3CDBF8B1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256C0-2F9D-420B-A381-A344E3AC153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4638-2B4D-4FE0-805D-EC05D2A2A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3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AC0E-2646-49B3-9D53-D4F27A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A17C3-2A67-45D1-8AE5-E2F902866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C815E-A4D5-4C58-A73D-923B7DA28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F17C-3470-4076-9743-F40E51CB9558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17B1C-09EF-4889-80E4-E0ED7CEFD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6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CF14-8362-476D-9DD8-251D12B8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71F68-CDFA-4D09-A4E3-2FC2DD042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90519-BFDD-4FDC-B8FE-2D504F740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F7F54-D727-4FE0-AB34-1E343C57D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AE2CC-FD95-4112-998F-A10A030D0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53F0-DD03-4270-B16E-14CA13E8C37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01950-C793-40B2-8009-74329D7C9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1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DE1F-540F-49E4-8704-96A068DA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754A-6AD9-4A73-8169-829644855472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E55A7-2621-4591-AA68-502ECAEA7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0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911EB-6506-4C75-933A-16924593C525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166C5-735A-455F-91C6-DB10F39E0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1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1FD7-6EE4-4D7C-96FA-67E71E88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DA36-BABA-4CB1-8C88-394A9992F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92DE7-5E71-4493-BAF9-7810E688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EBD3-DF37-48D5-8A5A-8B874D4109DA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B3B82-B16E-4EDA-9630-F96EB0A58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2559-36B4-43F2-96B1-D51F1F9E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E051C-E966-4943-BCB9-9566FA647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43FC0-D80B-4901-A40F-DBF98593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2397-A11F-49FD-9FE8-528D39B8131A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1C3F6-FDD6-4F30-A70F-DF6844843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4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689A2D-6C4F-434C-88DE-BB1EF81DCB85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2F83C3-EDA5-41E9-A8C9-E134E610C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ibliotheca alexandrina da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 b="7500"/>
          <a:stretch>
            <a:fillRect/>
          </a:stretch>
        </p:blipFill>
        <p:spPr bwMode="auto">
          <a:xfrm>
            <a:off x="61913" y="52388"/>
            <a:ext cx="12058650" cy="672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put URL and language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203825"/>
            <a:ext cx="23717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063750" y="885825"/>
            <a:ext cx="69834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बहुभाषी विज्ञान की सुबह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सिकंदरिया की लाइब्रेरी</a:t>
            </a:r>
          </a:p>
        </p:txBody>
      </p:sp>
    </p:spTree>
  </p:cSld>
  <p:clrMapOvr>
    <a:masterClrMapping/>
  </p:clrMapOvr>
</p:sld>
</file>

<file path=ppt/slides/slide2.xml><?xml version="1.0" encoding="utf-8"?>
<p:sld xmlns:a14="http://schemas.microsoft.com/office/drawing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4" t="16548" r="37810" b="5992"/>
          <a:stretch>
            <a:fillRect/>
          </a:stretch>
        </p:blipFill>
        <p:spPr bwMode="auto">
          <a:xfrm>
            <a:off x="1354138" y="1473200"/>
            <a:ext cx="30178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17513" y="368300"/>
            <a:ext cx="7046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बीए Serageldin अनुसंधान विधि पुस्तकालय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7FB0F-F8FE-4285-80D1-6BFE6CA1A805}"/>
              </a:ext>
            </a:extLst>
          </p:cNvPr>
          <p:cNvSpPr txBox="1"/>
          <p:nvPr/>
        </p:nvSpPr>
        <p:spPr>
          <a:xfrm>
            <a:off x="4819650" y="2174875"/>
            <a:ext cx="7485063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&gt; १,०००,००० ईमेल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१४,००० अनुसंधान विधि पुस्तकें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६०,०००,००० छात्रों को पढ़ाने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दुनिया का सबसे बड़ा अनुसंधान विधि पुस्तकालय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दुनिया का सबसे बड़ा वैज्ञानिक पावरपॉइंट लाइब्रेरी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दुनिया के वैश्विक स्वास्थ्य और अनुसंधान विधियों का सबसे बड़ा शिक्षक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बहुभाषी विज्ञान के डेवलपर्स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defRPr/>
            </a:pPr>
            <a:endParaRPr lang="en-US" sz="2800" b="1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Chart 1"/>
          <p:cNvGraphicFramePr>
            <a:graphicFrameLocks/>
          </p:cNvGraphicFramePr>
          <p:nvPr/>
        </p:nvGraphicFramePr>
        <p:xfrm>
          <a:off x="1546225" y="1262063"/>
          <a:ext cx="5057775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Chart" r:id="rId4" imgW="5066215" imgH="5017443" progId="Excel.Chart.8">
                  <p:embed/>
                </p:oleObj>
              </mc:Choice>
              <mc:Fallback>
                <p:oleObj name="Chart" r:id="rId4" imgW="5066215" imgH="5017443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262063"/>
                        <a:ext cx="5057775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Chart 4"/>
          <p:cNvGraphicFramePr>
            <a:graphicFrameLocks/>
          </p:cNvGraphicFramePr>
          <p:nvPr/>
        </p:nvGraphicFramePr>
        <p:xfrm>
          <a:off x="6272213" y="2217738"/>
          <a:ext cx="3468687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Chart" r:id="rId6" imgW="3475021" imgH="3158002" progId="Excel.Chart.8">
                  <p:embed/>
                </p:oleObj>
              </mc:Choice>
              <mc:Fallback>
                <p:oleObj name="Chart" r:id="rId6" imgW="3475021" imgH="3158002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3" y="2217738"/>
                        <a:ext cx="3468687" cy="315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352003" y="343222"/>
            <a:ext cx="5338577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प्रकाशनों का 3% से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विकासशील देशों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विश्व की जनसंख्या का ८०%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2501900" y="4818063"/>
            <a:ext cx="132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प्रकाशन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7804150" y="4802188"/>
            <a:ext cx="1200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जनसंख्या</a:t>
            </a: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3371850" y="5526088"/>
            <a:ext cx="5448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/>
              <a:t>वैज्ञानिक इक्विटी की आवश्यकता</a:t>
            </a:r>
          </a:p>
        </p:txBody>
      </p:sp>
    </p:spTree>
  </p:cSld>
  <p:clrMapOvr>
    <a:masterClrMapping/>
  </p:clrMapOvr>
</p:sld>
</file>

<file path=ppt/slides/slide4.xml><?xml version="1.0" encoding="utf-8"?>
<p:sld xmlns:a14="http://schemas.microsoft.com/office/drawing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500438"/>
            <a:ext cx="426085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366838" y="1436688"/>
            <a:ext cx="86201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/>
              <a:t>दुनिया में ६५०० भाषाएं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1 विज्ञान की भाषा (हिंदी)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F79AA-A544-4360-892B-B820CA08F553}"/>
              </a:ext>
            </a:extLst>
          </p:cNvPr>
          <p:cNvSpPr/>
          <p:nvPr/>
        </p:nvSpPr>
        <p:spPr>
          <a:xfrm>
            <a:off x="4368913" y="91886"/>
            <a:ext cx="26159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FF0000"/>
                </a:solidFill>
                <a:latin typeface="+mn-lt"/>
              </a:rPr>
              <a:t>समस्या</a:t>
            </a:r>
          </a:p>
        </p:txBody>
      </p:sp>
    </p:spTree>
  </p:cSld>
  <p:clrMapOvr>
    <a:masterClrMapping/>
  </p:clrMapOvr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23850" y="3286125"/>
            <a:ext cx="65088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63480" bIns="88872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592263" y="419100"/>
            <a:ext cx="900747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>
                <a:solidFill>
                  <a:srgbClr val="333333"/>
                </a:solidFill>
                <a:latin typeface="tabular-numbers"/>
              </a:rPr>
              <a:t>कल्पना ज्ञान से अधिक महत्वपूर्ण है ।</a:t>
            </a:r>
            <a:r>
              <a:rPr lang="en-US" altLang="en-US" sz="3200">
                <a:solidFill>
                  <a:srgbClr val="333333"/>
                </a:solidFill>
                <a:latin typeface="tabular-numbers"/>
              </a:rPr>
              <a:t> अल्बर्ट आइंस्टीन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rgbClr val="333333"/>
              </a:solidFill>
              <a:latin typeface="tabular-numbers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z-Cyrl-AZ" altLang="en-US" sz="2400"/>
              <a:t>के रूप में एक ही उदाहरण के लिए, एक बहुत ही...</a:t>
            </a:r>
            <a:r>
              <a:rPr lang="en-US" altLang="en-US" sz="2400"/>
              <a:t> रूसी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2400"/>
              <a:t> الخيال أكثر أهمية مفالمعرفة</a:t>
            </a:r>
            <a:r>
              <a:rPr lang="en-US" altLang="en-US" sz="2400"/>
              <a:t>अरबी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cs typeface="等线"/>
              </a:rPr>
              <a:t>想象力比知识更重要 </a:t>
            </a:r>
            <a:r>
              <a:rPr lang="en-US" altLang="zh-CN" sz="2400">
                <a:cs typeface="等线"/>
              </a:rPr>
              <a:t>चीनी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zh-CN" sz="2400">
                <a:cs typeface="等线"/>
              </a:rPr>
              <a:t>L ' कल्पना est प्लस महत्वपूर्ण que ला कॉन्नाइसेंस (फ्रेंच)</a:t>
            </a:r>
            <a:endParaRPr lang="en-US" altLang="zh-CN" sz="2400">
              <a:cs typeface="等线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</p:txBody>
      </p:sp>
      <p:pic>
        <p:nvPicPr>
          <p:cNvPr id="11268" name="Picture 2" descr="put URL and languag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609725"/>
            <a:ext cx="225901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www.pitt.edu/~super1/im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948238"/>
            <a:ext cx="1771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0" y="-184150"/>
            <a:ext cx="249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4697413" y="2038350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            १०३ भाषाओं के लिए बटन का अनुवाद करें</a:t>
            </a:r>
          </a:p>
        </p:txBody>
      </p:sp>
    </p:spTree>
  </p:cSld>
  <p:clrMapOvr>
    <a:masterClrMapping/>
  </p:clrMapOvr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742950" y="2959100"/>
            <a:ext cx="111442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solidFill>
                  <a:srgbClr val="222222"/>
                </a:solidFill>
                <a:cs typeface="Calibri" panose="020F0502020204030204" pitchFamily="34" charset="0"/>
              </a:rPr>
              <a:t>"</a:t>
            </a:r>
            <a:r>
              <a:rPr lang="en-US" altLang="en-US" b="1">
                <a:solidFill>
                  <a:srgbClr val="545454"/>
                </a:solidFill>
                <a:cs typeface="Calibri" panose="020F0502020204030204" pitchFamily="34" charset="0"/>
              </a:rPr>
              <a:t>शीर्षक VI के </a:t>
            </a:r>
            <a:r>
              <a:rPr lang="en-US" altLang="en-US" b="1">
                <a:solidFill>
                  <a:srgbClr val="6A6A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नागरिक अधिकार अधिनियम</a:t>
            </a:r>
            <a:r>
              <a:rPr lang="en-US" altLang="en-US" b="1">
                <a:solidFill>
                  <a:srgbClr val="545454"/>
                </a:solidFill>
                <a:cs typeface="Calibri" panose="020F0502020204030204" pitchFamily="34" charset="0"/>
              </a:rPr>
              <a:t> १९६४ की संघीय वित्तीय सहायता के प्राप्तकर्ताओं के साथ पात्र व्यक्तियों द्वारा उनके कार्यक्रमों, सेवाओं, और गतिविधियों बनाने के लिए उचित कदम उठाने की आवश्यकता है </a:t>
            </a:r>
            <a:r>
              <a:rPr lang="en-US" altLang="en-US" b="1">
                <a:solidFill>
                  <a:srgbClr val="6A6A6A"/>
                </a:solidFill>
                <a:cs typeface="Calibri" panose="020F0502020204030204" pitchFamily="34" charset="0"/>
              </a:rPr>
              <a:t>सीमित अंग्रेजी प्रवीणता</a:t>
            </a:r>
            <a:r>
              <a:rPr lang="en-US" altLang="en-US" b="1">
                <a:solidFill>
                  <a:srgbClr val="545454"/>
                </a:solidFill>
                <a:cs typeface="Calibri" panose="020F0502020204030204" pitchFamily="34" charset="0"/>
              </a:rPr>
              <a:t>"</a:t>
            </a:r>
            <a:r>
              <a:rPr lang="en-US" altLang="en-US">
                <a:solidFill>
                  <a:srgbClr val="545454"/>
                </a:solidFill>
                <a:cs typeface="Calibri" panose="020F0502020204030204" pitchFamily="34" charset="0"/>
              </a:rPr>
              <a:t> </a:t>
            </a:r>
            <a:endParaRPr lang="en-US" altLang="en-US">
              <a:cs typeface="Calibri" panose="020F0502020204030204" pitchFamily="34" charset="0"/>
            </a:endParaRPr>
          </a:p>
        </p:txBody>
      </p:sp>
      <p:pic>
        <p:nvPicPr>
          <p:cNvPr id="13315" name="Picture 2" descr="Image result for limited english proficienc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6400"/>
            <a:ext cx="31908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714375" y="17463"/>
            <a:ext cx="5710238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टीम ग्रंथप्रावरक एलेक्जेंद्रना</a:t>
            </a:r>
          </a:p>
        </p:txBody>
      </p:sp>
      <p:pic>
        <p:nvPicPr>
          <p:cNvPr id="1536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 b="7632"/>
          <a:stretch>
            <a:fillRect/>
          </a:stretch>
        </p:blipFill>
        <p:spPr bwMode="auto">
          <a:xfrm>
            <a:off x="1404938" y="557213"/>
            <a:ext cx="9812337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389</Words>
  <Application>Microsoft Office PowerPoint</Application>
  <PresentationFormat>Widescreen</PresentationFormat>
  <Paragraphs>99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Arial</vt:lpstr>
      <vt:lpstr>Calibri Light</vt:lpstr>
      <vt:lpstr>Wingdings</vt:lpstr>
      <vt:lpstr>tabular-numbers</vt:lpstr>
      <vt:lpstr>等线</vt:lpstr>
      <vt:lpstr>Times New Roman</vt:lpstr>
      <vt:lpstr>Office Theme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laporte</dc:creator>
  <cp:lastModifiedBy>Evgueni Choubnikov</cp:lastModifiedBy>
  <cp:revision>26</cp:revision>
  <dcterms:created xsi:type="dcterms:W3CDTF">2019-03-26T20:08:47Z</dcterms:created>
  <dcterms:modified xsi:type="dcterms:W3CDTF">2019-05-28T17:52:26Z</dcterms:modified>
</cp:coreProperties>
</file>