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370" r:id="rId3"/>
    <p:sldId id="365" r:id="rId4"/>
    <p:sldId id="372" r:id="rId5"/>
    <p:sldId id="371" r:id="rId6"/>
    <p:sldId id="373" r:id="rId7"/>
    <p:sldId id="34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6757" autoAdjust="0"/>
  </p:normalViewPr>
  <p:slideViewPr>
    <p:cSldViewPr snapToGrid="0">
      <p:cViewPr varScale="1">
        <p:scale>
          <a:sx n="42" d="100"/>
          <a:sy n="42" d="100"/>
        </p:scale>
        <p:origin x="67"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17B949-DD41-4C97-ADAC-C9F305A0410E}" type="datetimeFigureOut">
              <a:rPr lang="en-US"/>
              <a:pPr>
                <a:defRPr/>
              </a:pPr>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7A2C12-57D1-4C67-8548-15F98AF5AC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itt.edu/~super7/56011-57001/56121.pp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play.google.com/store/apps/details?id=com.google.android.apps.translate&amp;hl=en" TargetMode="External"/><Relationship Id="rId4" Type="http://schemas.openxmlformats.org/officeDocument/2006/relationships/hyperlink" Target="https://microsofttranslator.uservoice.com/knowledgebase/articles/1159792-presentation-translator-how-do-i-use-this-to-t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tt.edu/~super1/How%20to%20create%20Multilingual%20Translation%20Butto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pitt.edu/~super1/ResearchMethods/StatisticsMatrix.htm" TargetMode="External"/><Relationship Id="rId13" Type="http://schemas.openxmlformats.org/officeDocument/2006/relationships/hyperlink" Target="http://www.pitt.edu/~super1/MultilingualSupercourse.html" TargetMode="External"/><Relationship Id="rId3" Type="http://schemas.openxmlformats.org/officeDocument/2006/relationships/hyperlink" Target="http://www.pitt.edu/~super1" TargetMode="External"/><Relationship Id="rId7" Type="http://schemas.openxmlformats.org/officeDocument/2006/relationships/hyperlink" Target="http://afn.bibalex.org/GeneralPortal.aspx" TargetMode="External"/><Relationship Id="rId12" Type="http://schemas.openxmlformats.org/officeDocument/2006/relationships/hyperlink" Target="https://www.microsoft.com/en-us/translato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c.bibalex.org/helpdesk/introduction.jsf" TargetMode="External"/><Relationship Id="rId11" Type="http://schemas.openxmlformats.org/officeDocument/2006/relationships/hyperlink" Target="https://translate.google.com/" TargetMode="External"/><Relationship Id="rId5" Type="http://schemas.openxmlformats.org/officeDocument/2006/relationships/hyperlink" Target="http://cajgh.pitt.edu/" TargetMode="External"/><Relationship Id="rId10" Type="http://schemas.openxmlformats.org/officeDocument/2006/relationships/hyperlink" Target="https://bibalex.org/baifa/en/page/resourcesharingservice#BA Serageldin Library" TargetMode="External"/><Relationship Id="rId4" Type="http://schemas.openxmlformats.org/officeDocument/2006/relationships/hyperlink" Target="http://ssc.bibalex.org/" TargetMode="External"/><Relationship Id="rId9" Type="http://schemas.openxmlformats.org/officeDocument/2006/relationships/hyperlink" Target="http://www.pitt.edu/~super1/ResearchMethods/SerageldinEuclidLibrary.htm" TargetMode="External"/></Relationships>
</file>

<file path=ppt/notesSlides/notesSlide1.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Mitmekeelse teaduse koidik. Raamatukogu Alexandria loengu Ron LaPorte Original fail saadaval kell </a:t>
            </a:r>
            <a:r>
              <a:rPr lang="en-US" altLang="en-US" smtClean="0">
                <a:hlinkClick r:id="rId3"/>
              </a:rPr>
              <a:t>http://www.pitt.edu/~super7/56011-57001/56121.ppt</a:t>
            </a:r>
            <a:r>
              <a:rPr lang="en-US" altLang="en-US" smtClean="0"/>
              <a:t> </a:t>
            </a:r>
          </a:p>
          <a:p>
            <a:pPr eaLnBrk="1" hangingPunct="1">
              <a:spcBef>
                <a:spcPct val="0"/>
              </a:spcBef>
            </a:pPr>
            <a:endParaRPr lang="en-US" altLang="en-US" smtClean="0"/>
          </a:p>
          <a:p>
            <a:pPr eaLnBrk="1" hangingPunct="1"/>
            <a:r>
              <a:rPr lang="en-US" altLang="en-US" smtClean="0"/>
              <a:t>Et saada tõlge See loeng teiste 50 + keeles, palun lae</a:t>
            </a:r>
          </a:p>
          <a:p>
            <a:pPr eaLnBrk="1" hangingPunct="1"/>
            <a:r>
              <a:rPr lang="en-US" altLang="en-US" smtClean="0"/>
              <a:t>Microsoft Presentation tõlkija (Power Pointi lisandmoodul), mis tõlgib kogu esitluse rohkem kui 60 keeles ja võib alla laadida aadressil:</a:t>
            </a:r>
          </a:p>
          <a:p>
            <a:pPr eaLnBrk="1" hangingPunct="1"/>
            <a:r>
              <a:rPr lang="en-US" altLang="en-US" u="sng" smtClean="0">
                <a:hlinkClick r:id="rId4"/>
              </a:rPr>
              <a:t>https://microsofttranslator.uservoice.com/knowledgebase/articles/1159792-presentation-translator-how-do-i-use-this-to-tra</a:t>
            </a:r>
            <a:r>
              <a:rPr lang="en-US" altLang="en-US" smtClean="0"/>
              <a:t>  </a:t>
            </a:r>
          </a:p>
          <a:p>
            <a:pPr eaLnBrk="1" hangingPunct="1"/>
            <a:r>
              <a:rPr lang="en-US" altLang="en-US" smtClean="0"/>
              <a:t>Esitlusse lisatud piltide tekst ei ole tõlgitud, kuid te võite neid tõlkida teiste tõlkija rakenduste</a:t>
            </a:r>
          </a:p>
          <a:p>
            <a:pPr eaLnBrk="1" hangingPunct="1"/>
            <a:r>
              <a:rPr lang="en-US" altLang="en-US" b="1" smtClean="0"/>
              <a:t>Google Translator app:</a:t>
            </a:r>
            <a:endParaRPr lang="en-US" altLang="en-US" smtClean="0"/>
          </a:p>
          <a:p>
            <a:pPr eaLnBrk="1" hangingPunct="1"/>
            <a:r>
              <a:rPr lang="en-US" altLang="en-US" smtClean="0"/>
              <a:t> </a:t>
            </a:r>
          </a:p>
          <a:p>
            <a:pPr eaLnBrk="1" hangingPunct="1"/>
            <a:r>
              <a:rPr lang="en-US" altLang="en-US" u="sng" smtClean="0">
                <a:hlinkClick r:id="rId5"/>
              </a:rPr>
              <a:t>https://play.google.com/store/apps/details?id=com.google.android.apps.translate&amp;hl=en</a:t>
            </a:r>
            <a:r>
              <a:rPr lang="en-US" altLang="en-US" smtClean="0"/>
              <a:t>  </a:t>
            </a:r>
            <a:br>
              <a:rPr lang="en-US" altLang="en-US" smtClean="0"/>
            </a:br>
            <a:r>
              <a:rPr lang="en-US" altLang="en-US" smtClean="0"/>
              <a:t> </a:t>
            </a:r>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DA744-CDD4-4401-B057-E825A6CEF04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2.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1" dirty="0" smtClean="0"/>
              <a:t>BA Serageldin uurimismeetodite Raamatukogu</a:t>
            </a:r>
          </a:p>
          <a:p>
            <a:pPr eaLnBrk="1" hangingPunct="1">
              <a:defRPr/>
            </a:pPr>
            <a:endParaRPr lang="en-US" altLang="en-US" b="1" dirty="0" smtClean="0"/>
          </a:p>
          <a:p>
            <a:pPr eaLnBrk="1" hangingPunct="1">
              <a:defRPr/>
            </a:pPr>
            <a:endParaRPr lang="en-US" altLang="en-US" b="1" dirty="0" smtClean="0"/>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&gt; 1 000 000 e-kirjad</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14 000 teadustöö meetodite raamatud</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Õpetamine 60 000 000 üliõpilased</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Maailma suurimad uurimismeetodid Raamatukogu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Maailma suurim teaduslik PowerPointi Raamatukogu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Maailma suurim ülemaailmse tervise-ja uurimismeetodite õpetaja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Mitmekeelse teaduse arendajad</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FC71CA7-F66F-472A-8404-268766355B38}" type="slidenum">
              <a:rPr lang="en-US" smtClean="0"/>
              <a:pPr>
                <a:defRPr/>
              </a:pPr>
              <a:t>2</a:t>
            </a:fld>
            <a:endParaRPr lang="en-US"/>
          </a:p>
        </p:txBody>
      </p:sp>
    </p:spTree>
  </p:cSld>
  <p:clrMapOvr>
    <a:masterClrMapping/>
  </p:clrMapOvr>
</p:notes>
</file>

<file path=ppt/notesSlides/notesSlide3.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3% väljaannete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Arengumaade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80% maailma rahvastikust</a:t>
            </a:r>
          </a:p>
          <a:p>
            <a:pPr eaLnBrk="1" hangingPunct="1">
              <a:defRPr/>
            </a:pPr>
            <a:endParaRPr lang="en-US" dirty="0" smtClean="0"/>
          </a:p>
          <a:p>
            <a:pPr eaLnBrk="1" hangingPunct="1">
              <a:defRPr/>
            </a:pPr>
            <a:r>
              <a:rPr lang="en-US" altLang="en-US" dirty="0" smtClean="0"/>
              <a:t>Vajadus teadusliku omakapitali järele</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FE679DD-391D-46C6-9257-3B6B50D2B5D7}" type="slidenum">
              <a:rPr lang="en-US" smtClean="0"/>
              <a:pPr>
                <a:defRPr/>
              </a:pPr>
              <a:t>3</a:t>
            </a:fld>
            <a:endParaRPr lang="en-US"/>
          </a:p>
        </p:txBody>
      </p:sp>
    </p:spTree>
  </p:cSld>
  <p:clrMapOvr>
    <a:masterClrMapping/>
  </p:clrMapOvr>
</p:notes>
</file>

<file path=ppt/notesSlides/notesSlide4.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0000"/>
                </a:solidFill>
              </a:rPr>
              <a:t>Probleem</a:t>
            </a:r>
          </a:p>
          <a:p>
            <a:pPr eaLnBrk="1" hangingPunct="1"/>
            <a:endParaRPr lang="en-US" altLang="en-US" b="1" smtClean="0">
              <a:solidFill>
                <a:srgbClr val="FF0000"/>
              </a:solidFill>
            </a:endParaRPr>
          </a:p>
          <a:p>
            <a:pPr eaLnBrk="1" hangingPunct="1"/>
            <a:r>
              <a:rPr lang="en-US" altLang="en-US" sz="2400" smtClean="0"/>
              <a:t>6500 keeled maailmas</a:t>
            </a:r>
          </a:p>
          <a:p>
            <a:pPr eaLnBrk="1" hangingPunct="1"/>
            <a:r>
              <a:rPr lang="en-US" altLang="en-US" smtClean="0"/>
              <a:t>1 teaduskeel (inglise keeles)</a:t>
            </a:r>
          </a:p>
          <a:p>
            <a:pPr eaLnBrk="1" hangingPunct="1"/>
            <a:endParaRPr lang="en-US" altLang="en-US" smtClean="0"/>
          </a:p>
          <a:p>
            <a:pPr eaLnBrk="1" hangingPunct="1"/>
            <a:r>
              <a:rPr lang="en-US" altLang="en-US" smtClean="0"/>
              <a:t>"Keelebarjääri"</a:t>
            </a:r>
          </a:p>
        </p:txBody>
      </p:sp>
      <p:sp>
        <p:nvSpPr>
          <p:cNvPr id="4" name="Slide Number Placeholder 3"/>
          <p:cNvSpPr>
            <a:spLocks noGrp="1"/>
          </p:cNvSpPr>
          <p:nvPr>
            <p:ph type="sldNum" sz="quarter" idx="5"/>
          </p:nvPr>
        </p:nvSpPr>
        <p:spPr/>
        <p:txBody>
          <a:bodyPr/>
          <a:lstStyle/>
          <a:p>
            <a:pPr>
              <a:defRPr/>
            </a:pPr>
            <a:fld id="{DE48672E-84BB-4EE7-AAAD-53BA4DB92FE5}" type="slidenum">
              <a:rPr lang="en-US" smtClean="0"/>
              <a:pPr>
                <a:defRPr/>
              </a:pPr>
              <a:t>4</a:t>
            </a:fld>
            <a:endParaRPr lang="en-US"/>
          </a:p>
        </p:txBody>
      </p:sp>
    </p:spTree>
  </p:cSld>
  <p:clrMapOvr>
    <a:masterClrMapping/>
  </p:clrMapOvr>
</p:notes>
</file>

<file path=ppt/notesSlides/notesSlide5.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solidFill>
                  <a:srgbClr val="333333"/>
                </a:solidFill>
                <a:latin typeface="tabular-numbers"/>
              </a:rPr>
              <a:t>Kujutlusvõime on tähtsam kui teadmine.</a:t>
            </a:r>
            <a:r>
              <a:rPr lang="en-US" altLang="en-US" smtClean="0">
                <a:solidFill>
                  <a:srgbClr val="333333"/>
                </a:solidFill>
                <a:latin typeface="tabular-numbers"/>
              </a:rPr>
              <a:t> Albert Einstein</a:t>
            </a:r>
          </a:p>
          <a:p>
            <a:pPr eaLnBrk="1" hangingPunct="1"/>
            <a:endParaRPr lang="en-US" altLang="en-US" smtClean="0"/>
          </a:p>
          <a:p>
            <a:pPr eaLnBrk="1" hangingPunct="1"/>
            <a:r>
              <a:rPr lang="en-US" altLang="en-US" smtClean="0"/>
              <a:t>Tõlgi nupp 103 keelde</a:t>
            </a:r>
          </a:p>
          <a:p>
            <a:pPr eaLnBrk="1" hangingPunct="1"/>
            <a:endParaRPr lang="en-US" altLang="en-US" i="1" smtClean="0"/>
          </a:p>
          <a:p>
            <a:pPr eaLnBrk="1" hangingPunct="1"/>
            <a:r>
              <a:rPr lang="en-US" altLang="en-US" i="1" smtClean="0"/>
              <a:t>Kuidas luua tõlge nuppu oma kodulehel </a:t>
            </a:r>
            <a:r>
              <a:rPr lang="en-US" altLang="en-US" i="1" smtClean="0">
                <a:hlinkClick r:id="rId3"/>
              </a:rPr>
              <a:t>http://www.pitt.edu/~super1/How%20to%20create%20Multilingual%20Translation%20Button.htm</a:t>
            </a:r>
            <a:r>
              <a:rPr lang="en-US" altLang="en-US" i="1" smtClean="0"/>
              <a:t> </a:t>
            </a:r>
            <a:endParaRPr lang="en-US" altLang="en-US" smtClean="0"/>
          </a:p>
        </p:txBody>
      </p:sp>
      <p:sp>
        <p:nvSpPr>
          <p:cNvPr id="4" name="Slide Number Placeholder 3"/>
          <p:cNvSpPr>
            <a:spLocks noGrp="1"/>
          </p:cNvSpPr>
          <p:nvPr>
            <p:ph type="sldNum" sz="quarter" idx="5"/>
          </p:nvPr>
        </p:nvSpPr>
        <p:spPr/>
        <p:txBody>
          <a:bodyPr/>
          <a:lstStyle/>
          <a:p>
            <a:pPr>
              <a:defRPr/>
            </a:pPr>
            <a:fld id="{7C3B1709-3DB9-4969-91ED-074EB447AEBE}" type="slidenum">
              <a:rPr lang="en-US" smtClean="0"/>
              <a:pPr>
                <a:defRPr/>
              </a:pPr>
              <a:t>5</a:t>
            </a:fld>
            <a:endParaRPr lang="en-US"/>
          </a:p>
        </p:txBody>
      </p:sp>
    </p:spTree>
  </p:cSld>
  <p:clrMapOvr>
    <a:masterClrMapping/>
  </p:clrMapOvr>
</p:notes>
</file>

<file path=ppt/notesSlides/notesSlide6.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Aft>
                <a:spcPts val="800"/>
              </a:spcAft>
            </a:pPr>
            <a:r>
              <a:rPr lang="en-US" altLang="en-US" sz="2400" b="1" smtClean="0">
                <a:solidFill>
                  <a:srgbClr val="222222"/>
                </a:solidFill>
                <a:cs typeface="Calibri" panose="020F0502020204030204" pitchFamily="34" charset="0"/>
              </a:rPr>
              <a:t>Piiratud inglise keele oskus (LEP)</a:t>
            </a:r>
          </a:p>
          <a:p>
            <a:pPr eaLnBrk="1" hangingPunct="1">
              <a:lnSpc>
                <a:spcPct val="107000"/>
              </a:lnSpc>
              <a:spcAft>
                <a:spcPts val="800"/>
              </a:spcAft>
            </a:pPr>
            <a:endParaRPr lang="en-US" altLang="en-US" sz="2400" b="1" smtClean="0">
              <a:solidFill>
                <a:srgbClr val="222222"/>
              </a:solidFill>
              <a:cs typeface="Calibri" panose="020F0502020204030204" pitchFamily="34" charset="0"/>
            </a:endParaRPr>
          </a:p>
          <a:p>
            <a:pPr eaLnBrk="1" hangingPunct="1">
              <a:lnSpc>
                <a:spcPct val="107000"/>
              </a:lnSpc>
              <a:spcAft>
                <a:spcPts val="800"/>
              </a:spcAft>
            </a:pPr>
            <a:r>
              <a:rPr lang="en-US" altLang="en-US" sz="2400" b="1" smtClean="0">
                <a:solidFill>
                  <a:srgbClr val="222222"/>
                </a:solidFill>
                <a:cs typeface="Calibri" panose="020F0502020204030204" pitchFamily="34" charset="0"/>
              </a:rPr>
              <a:t>"</a:t>
            </a:r>
            <a:r>
              <a:rPr lang="en-US" altLang="en-US" sz="2400" b="1" smtClean="0">
                <a:solidFill>
                  <a:srgbClr val="545454"/>
                </a:solidFill>
                <a:cs typeface="Calibri" panose="020F0502020204030204" pitchFamily="34" charset="0"/>
              </a:rPr>
              <a:t>VI jaotise </a:t>
            </a:r>
            <a:r>
              <a:rPr lang="en-US" altLang="en-US" sz="2400" b="1" smtClean="0">
                <a:solidFill>
                  <a:srgbClr val="6A6A6A"/>
                </a:solidFill>
                <a:ea typeface="Calibri" panose="020F0502020204030204" pitchFamily="34" charset="0"/>
                <a:cs typeface="Times New Roman" panose="02020603050405020304" pitchFamily="18" charset="0"/>
              </a:rPr>
              <a:t>Tsiviilõiguse seadus</a:t>
            </a:r>
            <a:r>
              <a:rPr lang="en-US" altLang="en-US" sz="2400" b="1" smtClean="0">
                <a:solidFill>
                  <a:srgbClr val="545454"/>
                </a:solidFill>
                <a:cs typeface="Calibri" panose="020F0502020204030204" pitchFamily="34" charset="0"/>
              </a:rPr>
              <a:t> of 1964 nõuab, et föderaalse finantsabi saajad võtaksid mõistlikke meetmeid, et teha oma programmid, teenused ja tegevused </a:t>
            </a:r>
            <a:r>
              <a:rPr lang="en-US" altLang="en-US" sz="2400" b="1" smtClean="0">
                <a:solidFill>
                  <a:srgbClr val="6A6A6A"/>
                </a:solidFill>
                <a:cs typeface="Calibri" panose="020F0502020204030204" pitchFamily="34" charset="0"/>
              </a:rPr>
              <a:t>piiratud inglise keele oskus</a:t>
            </a:r>
            <a:r>
              <a:rPr lang="en-US" altLang="en-US" sz="2400" b="1" smtClean="0">
                <a:solidFill>
                  <a:srgbClr val="545454"/>
                </a:solidFill>
                <a:cs typeface="Calibri" panose="020F0502020204030204" pitchFamily="34" charset="0"/>
              </a:rPr>
              <a:t>"</a:t>
            </a:r>
            <a:r>
              <a:rPr lang="en-US" altLang="en-US" sz="2400" smtClean="0">
                <a:solidFill>
                  <a:srgbClr val="545454"/>
                </a:solidFill>
                <a:cs typeface="Calibri" panose="020F0502020204030204" pitchFamily="34" charset="0"/>
              </a:rPr>
              <a:t> </a:t>
            </a:r>
            <a:endParaRPr lang="en-US" altLang="en-US" sz="2400" smtClean="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7FCFDD0-25FB-4232-ADE3-A55D555B4A94}" type="slidenum">
              <a:rPr lang="en-US" smtClean="0"/>
              <a:pPr>
                <a:defRPr/>
              </a:pPr>
              <a:t>6</a:t>
            </a:fld>
            <a:endParaRPr lang="en-US"/>
          </a:p>
        </p:txBody>
      </p:sp>
    </p:spTree>
  </p:cSld>
  <p:clrMapOvr>
    <a:masterClrMapping/>
  </p:clrMapOvr>
</p:notes>
</file>

<file path=ppt/notesSlides/notesSlide7.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a:p>
            <a:pPr eaLnBrk="1" hangingPunct="1">
              <a:spcBef>
                <a:spcPct val="0"/>
              </a:spcBef>
            </a:pPr>
            <a:r>
              <a:rPr lang="en-US" altLang="en-US" sz="1400" smtClean="0"/>
              <a:t>Meeskond Bibliotheca Alexandrina</a:t>
            </a:r>
          </a:p>
          <a:p>
            <a:pPr eaLnBrk="1" hangingPunct="1">
              <a:spcBef>
                <a:spcPct val="0"/>
              </a:spcBef>
            </a:pPr>
            <a:endParaRPr lang="en-US" altLang="en-US" sz="1400" smtClean="0"/>
          </a:p>
          <a:p>
            <a:pPr eaLnBrk="1" hangingPunct="1">
              <a:spcBef>
                <a:spcPct val="0"/>
              </a:spcBef>
            </a:pPr>
            <a:endParaRPr lang="en-US" altLang="en-US" sz="1400" smtClean="0"/>
          </a:p>
          <a:p>
            <a:pPr eaLnBrk="1" hangingPunct="1">
              <a:spcBef>
                <a:spcPct val="0"/>
              </a:spcBef>
            </a:pPr>
            <a:r>
              <a:rPr lang="en-US" altLang="en-US" sz="1400" smtClean="0"/>
              <a:t>Seda saab teha ainult märkimisväärse globaalse meeskonnaga.  Egiptuse, India, Iraani, Jaapani, Kenya, Kasahstani, Mehhiko, Nigeeria, USA ja paljude teiste riikide eksperdid, kes selle teoks tegid. Need imelised inimesed annetatud oma aega ja vaeva, et teha võimatuks.</a:t>
            </a:r>
          </a:p>
          <a:p>
            <a:pPr eaLnBrk="1" hangingPunct="1">
              <a:spcBef>
                <a:spcPct val="0"/>
              </a:spcBef>
            </a:pPr>
            <a:endParaRPr lang="en-US" altLang="en-US" sz="1400" smtClean="0"/>
          </a:p>
          <a:p>
            <a:pPr eaLnBrk="1" hangingPunct="1">
              <a:spcBef>
                <a:spcPct val="0"/>
              </a:spcBef>
            </a:pPr>
            <a:r>
              <a:rPr lang="en-US" altLang="en-US" sz="1400" smtClean="0"/>
              <a:t>"Alati tundub võimatu, kuni see on tehtud" (Mandela)</a:t>
            </a:r>
          </a:p>
          <a:p>
            <a:pPr eaLnBrk="1" hangingPunct="1">
              <a:spcBef>
                <a:spcPct val="0"/>
              </a:spcBef>
            </a:pPr>
            <a:endParaRPr lang="en-US" altLang="en-US" sz="1400" smtClean="0"/>
          </a:p>
          <a:p>
            <a:pPr eaLnBrk="1" hangingPunct="1">
              <a:spcBef>
                <a:spcPct val="0"/>
              </a:spcBef>
            </a:pPr>
            <a:r>
              <a:rPr lang="en-US" altLang="en-US" sz="1400" smtClean="0"/>
              <a:t>"Ära kunagi usu, et mõned hoolivad inimesed ei saa maailma muuta.  Sest tõepoolest, see on kõik, kes kunagi on "(Mead)</a:t>
            </a:r>
          </a:p>
          <a:p>
            <a:pPr eaLnBrk="1" hangingPunct="1">
              <a:spcBef>
                <a:spcPct val="0"/>
              </a:spcBef>
            </a:pPr>
            <a:endParaRPr lang="en-US" altLang="en-US" sz="1400" smtClean="0"/>
          </a:p>
          <a:p>
            <a:pPr eaLnBrk="1" hangingPunct="1">
              <a:spcBef>
                <a:spcPct val="0"/>
              </a:spcBef>
            </a:pPr>
            <a:r>
              <a:rPr lang="en-US" altLang="en-US" sz="1400" i="1" smtClean="0"/>
              <a:t>Superkursuse projekt- </a:t>
            </a:r>
            <a:r>
              <a:rPr lang="en-US" altLang="en-US" sz="1400" i="1" smtClean="0">
                <a:hlinkClick r:id="rId3"/>
              </a:rPr>
              <a:t>www.pitt.edu/~super1</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Teaduse Superkursus- </a:t>
            </a:r>
            <a:r>
              <a:rPr lang="en-US" altLang="en-US" sz="1400" i="1" smtClean="0">
                <a:hlinkClick r:id="rId4"/>
              </a:rPr>
              <a:t>ssc.bibalex.org</a:t>
            </a:r>
            <a:r>
              <a:rPr lang="en-US" altLang="en-US" sz="1400" i="1" smtClean="0"/>
              <a:t>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Kesk-Aasia ajakirja ülemaailmne tervis- </a:t>
            </a:r>
            <a:r>
              <a:rPr lang="en-US" altLang="en-US" sz="1400" i="1" smtClean="0">
                <a:hlinkClick r:id="rId5"/>
              </a:rPr>
              <a:t>cajgh.pitt.edu</a:t>
            </a:r>
            <a:r>
              <a:rPr lang="en-US" altLang="en-US" sz="1400" smtClean="0"/>
              <a:t/>
            </a:r>
            <a:br>
              <a:rPr lang="en-US" altLang="en-US" sz="1400" smtClean="0"/>
            </a:br>
            <a:r>
              <a:rPr lang="en-US" altLang="en-US" sz="1400" smtClean="0"/>
              <a:t> </a:t>
            </a:r>
          </a:p>
          <a:p>
            <a:pPr eaLnBrk="1" hangingPunct="1">
              <a:spcBef>
                <a:spcPct val="0"/>
              </a:spcBef>
            </a:pPr>
            <a:r>
              <a:rPr lang="en-US" altLang="en-US" sz="1400" i="1" smtClean="0"/>
              <a:t>Aleksandria uurimismeetodite Raamatukogu- </a:t>
            </a:r>
            <a:r>
              <a:rPr lang="en-US" altLang="en-US" sz="1400" i="1" smtClean="0">
                <a:hlinkClick r:id="rId6"/>
              </a:rPr>
              <a:t>http://ssc.bibalex.org/helpdesk/introduction.jsf</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Bibliotheca Alexandrina (BA) Aafrika võrgud- </a:t>
            </a:r>
            <a:r>
              <a:rPr lang="en-US" altLang="en-US" sz="1400" i="1" smtClean="0">
                <a:hlinkClick r:id="rId7"/>
              </a:rPr>
              <a:t>http://afn.bibalex.org/GeneralPortal.aspx</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Euclid statistiline maatriks- </a:t>
            </a:r>
            <a:r>
              <a:rPr lang="en-US" altLang="en-US" sz="1400" i="1" smtClean="0">
                <a:hlinkClick r:id="rId8"/>
              </a:rPr>
              <a:t>http://www.pitt.edu/~super1/ResearchMethods/StatisticsMatrix.htm</a:t>
            </a:r>
            <a:r>
              <a:rPr lang="en-US" altLang="en-US" sz="1400" i="1" smtClean="0"/>
              <a:t> </a:t>
            </a:r>
            <a:br>
              <a:rPr lang="en-US" altLang="en-US" sz="1400" i="1" smtClean="0"/>
            </a:br>
            <a:r>
              <a:rPr lang="en-US" altLang="en-US" sz="1400" i="1" smtClean="0"/>
              <a:t> </a:t>
            </a:r>
          </a:p>
          <a:p>
            <a:pPr eaLnBrk="1" hangingPunct="1">
              <a:spcBef>
                <a:spcPct val="0"/>
              </a:spcBef>
            </a:pPr>
            <a:r>
              <a:rPr lang="en-US" altLang="en-US" sz="1400" i="1" smtClean="0"/>
              <a:t>Serageldin-Euclid Raamatukogu- </a:t>
            </a:r>
            <a:r>
              <a:rPr lang="en-US" altLang="en-US" sz="1400" i="1" smtClean="0">
                <a:hlinkClick r:id="rId9"/>
              </a:rPr>
              <a:t>http://www.pitt.edu/~super1/ResearchMethods/SerageldinEuclidLibrary.htm</a:t>
            </a:r>
            <a:r>
              <a:rPr lang="en-US" altLang="en-US" sz="1400" i="1" smtClean="0"/>
              <a:t>  </a:t>
            </a:r>
          </a:p>
          <a:p>
            <a:pPr eaLnBrk="1" hangingPunct="1">
              <a:spcBef>
                <a:spcPct val="0"/>
              </a:spcBef>
            </a:pPr>
            <a:r>
              <a:rPr lang="en-US" altLang="en-US" sz="1400" smtClean="0"/>
              <a:t> </a:t>
            </a:r>
            <a:r>
              <a:rPr lang="en-US" altLang="en-US" sz="1400" i="1" smtClean="0"/>
              <a:t>BAIFA ' i ühiskasutuse teenus- </a:t>
            </a:r>
            <a:r>
              <a:rPr lang="en-US" altLang="en-US" sz="1400" i="1" smtClean="0">
                <a:hlinkClick r:id="rId10"/>
              </a:rPr>
              <a:t>https://bibalex.org/baifa/en/page/resourcesharingservice#BA Serageldin Raamatukogu</a:t>
            </a:r>
            <a:r>
              <a:rPr lang="en-US" altLang="en-US" sz="1400" i="1" smtClean="0"/>
              <a:t> </a:t>
            </a:r>
            <a:endParaRPr lang="en-US" altLang="en-US" sz="1400" smtClean="0"/>
          </a:p>
          <a:p>
            <a:pPr eaLnBrk="1" hangingPunct="1"/>
            <a:r>
              <a:rPr lang="en-US" altLang="en-US" sz="1400" i="1" smtClean="0"/>
              <a:t>Google Translate- </a:t>
            </a:r>
            <a:r>
              <a:rPr lang="en-US" altLang="en-US" sz="1400" i="1" smtClean="0">
                <a:hlinkClick r:id="rId11"/>
              </a:rPr>
              <a:t>https://translate.google.com/</a:t>
            </a:r>
            <a:endParaRPr lang="en-US" altLang="en-US" sz="1400" smtClean="0"/>
          </a:p>
          <a:p>
            <a:pPr eaLnBrk="1" hangingPunct="1"/>
            <a:r>
              <a:rPr lang="en-US" altLang="en-US" sz="1400" i="1" smtClean="0"/>
              <a:t>Microsoft Translator- </a:t>
            </a:r>
            <a:r>
              <a:rPr lang="en-US" altLang="en-US" sz="1400" i="1" smtClean="0">
                <a:hlinkClick r:id="rId12"/>
              </a:rPr>
              <a:t>https://www.microsoft.com/en-us/translator/</a:t>
            </a:r>
            <a:endParaRPr lang="en-US" altLang="en-US" sz="1400" smtClean="0"/>
          </a:p>
          <a:p>
            <a:pPr eaLnBrk="1" hangingPunct="1"/>
            <a:r>
              <a:rPr lang="en-US" altLang="en-US" sz="1400" i="1" smtClean="0"/>
              <a:t>Mitmekeelne Superkursus- </a:t>
            </a:r>
            <a:r>
              <a:rPr lang="en-US" altLang="en-US" sz="1400" i="1" smtClean="0">
                <a:hlinkClick r:id="rId13"/>
              </a:rPr>
              <a:t>www.pitt.edu/~super1/MultilingualSupercourse.html</a:t>
            </a:r>
            <a:endParaRPr lang="en-US" altLang="en-US" sz="1400" smtClean="0"/>
          </a:p>
          <a:p>
            <a:pPr eaLnBrk="1" hangingPunct="1">
              <a:spcBef>
                <a:spcPct val="0"/>
              </a:spcBef>
            </a:pPr>
            <a:endParaRPr lang="en-US" altLang="en-US" sz="140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9E88CD-05BD-433F-8022-45BC61E0BE00}" type="slidenum">
              <a:rPr lang="en-US" altLang="en-US" smtClean="0"/>
              <a:pPr fontAlgn="base">
                <a:spcBef>
                  <a:spcPct val="0"/>
                </a:spcBef>
                <a:spcAft>
                  <a:spcPct val="0"/>
                </a:spcAft>
              </a:pPr>
              <a:t>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020-F872-4548-8126-E1881A68D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F8529-BDE7-4307-AF74-B5D310F37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C2E78DA-3321-4266-9476-3897B85F9AB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55ED16DC-4564-46B2-A551-C61D78B472E6}" type="slidenum">
              <a:rPr lang="en-US"/>
              <a:pPr>
                <a:defRPr/>
              </a:pPr>
              <a:t>‹#›</a:t>
            </a:fld>
            <a:endParaRPr lang="en-US"/>
          </a:p>
        </p:txBody>
      </p:sp>
    </p:spTree>
    <p:extLst>
      <p:ext uri="{BB962C8B-B14F-4D97-AF65-F5344CB8AC3E}">
        <p14:creationId xmlns:p14="http://schemas.microsoft.com/office/powerpoint/2010/main" val="12253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998-7C54-4E5B-A4AB-F6BD5C87DC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7270C-CB1F-4EF6-B691-F65FBB9D3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CD78849A-BC12-41B1-85D1-0C26F8333FBB}"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24CD94D1-296A-4BAC-926E-C55BE35FAC02}" type="slidenum">
              <a:rPr lang="en-US"/>
              <a:pPr>
                <a:defRPr/>
              </a:pPr>
              <a:t>‹#›</a:t>
            </a:fld>
            <a:endParaRPr lang="en-US"/>
          </a:p>
        </p:txBody>
      </p:sp>
    </p:spTree>
    <p:extLst>
      <p:ext uri="{BB962C8B-B14F-4D97-AF65-F5344CB8AC3E}">
        <p14:creationId xmlns:p14="http://schemas.microsoft.com/office/powerpoint/2010/main" val="14313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DD6FE-7A12-4DCC-BE1B-83551DF22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C5031-3DF3-4D20-9368-2A8328057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3A3AD28-493D-44A4-AB34-39CCCF1AC2D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3871AA7-9DEE-4FAB-918C-D77DF81940CD}" type="slidenum">
              <a:rPr lang="en-US"/>
              <a:pPr>
                <a:defRPr/>
              </a:pPr>
              <a:t>‹#›</a:t>
            </a:fld>
            <a:endParaRPr lang="en-US"/>
          </a:p>
        </p:txBody>
      </p:sp>
    </p:spTree>
    <p:extLst>
      <p:ext uri="{BB962C8B-B14F-4D97-AF65-F5344CB8AC3E}">
        <p14:creationId xmlns:p14="http://schemas.microsoft.com/office/powerpoint/2010/main" val="21028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1C77-1FEA-423A-BC04-C7CB7394F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05BC0-E0A5-49EB-B101-D38A27F02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A4AF4111-8B23-440F-B67E-461D1C8DC82D}"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AC1A4E79-50E7-4A53-A67F-6B4CB7732282}" type="slidenum">
              <a:rPr lang="en-US"/>
              <a:pPr>
                <a:defRPr/>
              </a:pPr>
              <a:t>‹#›</a:t>
            </a:fld>
            <a:endParaRPr lang="en-US"/>
          </a:p>
        </p:txBody>
      </p:sp>
    </p:spTree>
    <p:extLst>
      <p:ext uri="{BB962C8B-B14F-4D97-AF65-F5344CB8AC3E}">
        <p14:creationId xmlns:p14="http://schemas.microsoft.com/office/powerpoint/2010/main" val="40233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756E-AF7A-4CDD-8FDB-22DB65E8A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24BD0-88A4-492C-AF97-A3CDBF8B1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346256C0-2F9D-420B-A381-A344E3AC153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A5D4638-2B4D-4FE0-805D-EC05D2A2AFF1}" type="slidenum">
              <a:rPr lang="en-US"/>
              <a:pPr>
                <a:defRPr/>
              </a:pPr>
              <a:t>‹#›</a:t>
            </a:fld>
            <a:endParaRPr lang="en-US"/>
          </a:p>
        </p:txBody>
      </p:sp>
    </p:spTree>
    <p:extLst>
      <p:ext uri="{BB962C8B-B14F-4D97-AF65-F5344CB8AC3E}">
        <p14:creationId xmlns:p14="http://schemas.microsoft.com/office/powerpoint/2010/main" val="105963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AC0E-2646-49B3-9D53-D4F27A3F0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A17C3-2A67-45D1-8AE5-E2F902866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C815E-A4D5-4C58-A73D-923B7DA28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8D31F17C-3470-4076-9743-F40E51CB9558}"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C117B1C-09EF-4889-80E4-E0ED7CEFD455}" type="slidenum">
              <a:rPr lang="en-US"/>
              <a:pPr>
                <a:defRPr/>
              </a:pPr>
              <a:t>‹#›</a:t>
            </a:fld>
            <a:endParaRPr lang="en-US"/>
          </a:p>
        </p:txBody>
      </p:sp>
    </p:spTree>
    <p:extLst>
      <p:ext uri="{BB962C8B-B14F-4D97-AF65-F5344CB8AC3E}">
        <p14:creationId xmlns:p14="http://schemas.microsoft.com/office/powerpoint/2010/main" val="13427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CF14-8362-476D-9DD8-251D12B87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71F68-CDFA-4D09-A4E3-2FC2DD04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90519-BFDD-4FDC-B8FE-2D504F740C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7F54-D727-4FE0-AB34-1E343C57D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E2CC-FD95-4112-998F-A10A030D0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43353F0-DD03-4270-B16E-14CA13E8C374}" type="datetimeFigureOut">
              <a:rPr lang="en-US"/>
              <a:pPr>
                <a:defRPr/>
              </a:pPr>
              <a:t>5/29/2019</a:t>
            </a:fld>
            <a:endParaRPr lang="en-US"/>
          </a:p>
        </p:txBody>
      </p:sp>
      <p:sp>
        <p:nvSpPr>
          <p:cNvPr id="8"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9401950-C793-40B2-8009-74329D7C9241}" type="slidenum">
              <a:rPr lang="en-US"/>
              <a:pPr>
                <a:defRPr/>
              </a:pPr>
              <a:t>‹#›</a:t>
            </a:fld>
            <a:endParaRPr lang="en-US"/>
          </a:p>
        </p:txBody>
      </p:sp>
    </p:spTree>
    <p:extLst>
      <p:ext uri="{BB962C8B-B14F-4D97-AF65-F5344CB8AC3E}">
        <p14:creationId xmlns:p14="http://schemas.microsoft.com/office/powerpoint/2010/main" val="191331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DE1F-540F-49E4-8704-96A068DAD901}"/>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2FC754A-6AD9-4A73-8169-829644855472}" type="datetimeFigureOut">
              <a:rPr lang="en-US"/>
              <a:pPr>
                <a:defRPr/>
              </a:pPr>
              <a:t>5/29/2019</a:t>
            </a:fld>
            <a:endParaRPr lang="en-US"/>
          </a:p>
        </p:txBody>
      </p:sp>
      <p:sp>
        <p:nvSpPr>
          <p:cNvPr id="4"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E93E55A7-2621-4591-AA68-502ECAEA7CB7}" type="slidenum">
              <a:rPr lang="en-US"/>
              <a:pPr>
                <a:defRPr/>
              </a:pPr>
              <a:t>‹#›</a:t>
            </a:fld>
            <a:endParaRPr lang="en-US"/>
          </a:p>
        </p:txBody>
      </p:sp>
    </p:spTree>
    <p:extLst>
      <p:ext uri="{BB962C8B-B14F-4D97-AF65-F5344CB8AC3E}">
        <p14:creationId xmlns:p14="http://schemas.microsoft.com/office/powerpoint/2010/main" val="73880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77911EB-6506-4C75-933A-16924593C525}" type="datetimeFigureOut">
              <a:rPr lang="en-US"/>
              <a:pPr>
                <a:defRPr/>
              </a:pPr>
              <a:t>5/29/2019</a:t>
            </a:fld>
            <a:endParaRPr lang="en-US"/>
          </a:p>
        </p:txBody>
      </p:sp>
      <p:sp>
        <p:nvSpPr>
          <p:cNvPr id="3"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B27166C5-735A-455F-91C6-DB10F39E0382}" type="slidenum">
              <a:rPr lang="en-US"/>
              <a:pPr>
                <a:defRPr/>
              </a:pPr>
              <a:t>‹#›</a:t>
            </a:fld>
            <a:endParaRPr lang="en-US"/>
          </a:p>
        </p:txBody>
      </p:sp>
    </p:spTree>
    <p:extLst>
      <p:ext uri="{BB962C8B-B14F-4D97-AF65-F5344CB8AC3E}">
        <p14:creationId xmlns:p14="http://schemas.microsoft.com/office/powerpoint/2010/main" val="34118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1FD7-6EE4-4D7C-96FA-67E71E881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5DA36-BABA-4CB1-8C88-394A9992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92DE7-5E71-4493-BAF9-7810E6888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5D7EBD3-DF37-48D5-8A5A-8B874D4109D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50B3B82-B16E-4EDA-9630-F96EB0A58A39}" type="slidenum">
              <a:rPr lang="en-US"/>
              <a:pPr>
                <a:defRPr/>
              </a:pPr>
              <a:t>‹#›</a:t>
            </a:fld>
            <a:endParaRPr lang="en-US"/>
          </a:p>
        </p:txBody>
      </p:sp>
    </p:spTree>
    <p:extLst>
      <p:ext uri="{BB962C8B-B14F-4D97-AF65-F5344CB8AC3E}">
        <p14:creationId xmlns:p14="http://schemas.microsoft.com/office/powerpoint/2010/main" val="16514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2559-36B4-43F2-96B1-D51F1F9ED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E051C-E966-4943-BCB9-9566FA64779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043FC0-D80B-4901-A40F-DBF98593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4302397-A11F-49FD-9FE8-528D39B8131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7E1C3F6-FDD6-4F30-A70F-DF684484314D}" type="slidenum">
              <a:rPr lang="en-US"/>
              <a:pPr>
                <a:defRPr/>
              </a:pPr>
              <a:t>‹#›</a:t>
            </a:fld>
            <a:endParaRPr lang="en-US"/>
          </a:p>
        </p:txBody>
      </p:sp>
    </p:spTree>
    <p:extLst>
      <p:ext uri="{BB962C8B-B14F-4D97-AF65-F5344CB8AC3E}">
        <p14:creationId xmlns:p14="http://schemas.microsoft.com/office/powerpoint/2010/main" val="7159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689A2D-6C4F-434C-88DE-BB1EF81DCB85}"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2F83C3-EDA5-41E9-A8C9-E134E610C2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ibliotheca alexandrina dawn"/>
          <p:cNvPicPr>
            <a:picLocks noChangeAspect="1" noChangeArrowheads="1"/>
          </p:cNvPicPr>
          <p:nvPr/>
        </p:nvPicPr>
        <p:blipFill>
          <a:blip r:embed="rId3">
            <a:extLst>
              <a:ext uri="{28A0092B-C50C-407E-A947-70E740481C1C}">
                <a14:useLocalDpi xmlns:a14="http://schemas.microsoft.com/office/drawing/2010/main" val="0"/>
              </a:ext>
            </a:extLst>
          </a:blip>
          <a:srcRect t="14027" b="7500"/>
          <a:stretch>
            <a:fillRect/>
          </a:stretch>
        </p:blipFill>
        <p:spPr bwMode="auto">
          <a:xfrm>
            <a:off x="61913" y="52388"/>
            <a:ext cx="1205865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put URL and langu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203825"/>
            <a:ext cx="23717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063750" y="885825"/>
            <a:ext cx="69834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0000"/>
                </a:solidFill>
              </a:rPr>
              <a:t>Mitmekeelse teaduse koidik</a:t>
            </a:r>
          </a:p>
          <a:p>
            <a:pPr algn="ctr" eaLnBrk="1" hangingPunct="1">
              <a:lnSpc>
                <a:spcPct val="100000"/>
              </a:lnSpc>
              <a:spcBef>
                <a:spcPct val="0"/>
              </a:spcBef>
              <a:buFontTx/>
              <a:buNone/>
            </a:pPr>
            <a:r>
              <a:rPr lang="en-US" altLang="en-US" sz="1400" b="1">
                <a:solidFill>
                  <a:srgbClr val="FF0000"/>
                </a:solidFill>
              </a:rPr>
              <a:t>Aleksandria Raamatukogu</a:t>
            </a:r>
          </a:p>
        </p:txBody>
      </p:sp>
    </p:spTree>
  </p:cSld>
  <p:clrMapOvr>
    <a:masterClrMapping/>
  </p:clrMapOvr>
</p:sld>
</file>

<file path=ppt/slides/slide2.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l="37434" t="16548" r="37810" b="5992"/>
          <a:stretch>
            <a:fillRect/>
          </a:stretch>
        </p:blipFill>
        <p:spPr bwMode="auto">
          <a:xfrm>
            <a:off x="1354138" y="1473200"/>
            <a:ext cx="30178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417513" y="368300"/>
            <a:ext cx="7046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t>BA Serageldin uurimismeetodite Raamatukogu</a:t>
            </a:r>
          </a:p>
        </p:txBody>
      </p:sp>
      <p:sp>
        <p:nvSpPr>
          <p:cNvPr id="5" name="TextBox 4">
            <a:extLst>
              <a:ext uri="{FF2B5EF4-FFF2-40B4-BE49-F238E27FC236}">
                <a16:creationId xmlns:a16="http://schemas.microsoft.com/office/drawing/2014/main" id="{0197FB0F-F8FE-4285-80D1-6BFE6CA1A805}"/>
              </a:ext>
            </a:extLst>
          </p:cNvPr>
          <p:cNvSpPr txBox="1"/>
          <p:nvPr/>
        </p:nvSpPr>
        <p:spPr>
          <a:xfrm>
            <a:off x="4819650" y="2174875"/>
            <a:ext cx="7485063" cy="4678363"/>
          </a:xfrm>
          <a:prstGeom prst="rect">
            <a:avLst/>
          </a:prstGeom>
          <a:noFill/>
        </p:spPr>
        <p:txBody>
          <a:bodyPr>
            <a:spAutoFit/>
          </a:bodyPr>
          <a:lstStyle/>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&gt; 1 000 000 e-kirjad</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14 000 teadustöö meetodite raamatud</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Õpetamine 60 000 000 üliõpilased</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Maailma suurimad uurimismeetodid Raamatukogu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Maailma suurim teaduslik PowerPointi Raamatukogu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Maailma suurim ülemaailmse tervise-ja uurimismeetodite õpetaja</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Mitmekeelse teaduse arendajad</a:t>
            </a:r>
          </a:p>
          <a:p>
            <a:pPr eaLnBrk="1" fontAlgn="auto" hangingPunct="1">
              <a:spcBef>
                <a:spcPts val="0"/>
              </a:spcBef>
              <a:spcAft>
                <a:spcPts val="0"/>
              </a:spcAft>
              <a:buClr>
                <a:schemeClr val="accent5"/>
              </a:buClr>
              <a:buSzPct val="110000"/>
              <a:defRPr/>
            </a:pPr>
            <a:endParaRPr lang="en-US" sz="2800" b="1" dirty="0">
              <a:solidFill>
                <a:srgbClr val="FF0000"/>
              </a:solidFill>
              <a:latin typeface="+mn-lt"/>
            </a:endParaRP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mc="http://schemas.openxmlformats.org/markup-compatibility/2006" xmlns:v="urn:schemas-microsoft-com:vml"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1"/>
          <p:cNvGraphicFramePr>
            <a:graphicFrameLocks/>
          </p:cNvGraphicFramePr>
          <p:nvPr/>
        </p:nvGraphicFramePr>
        <p:xfrm>
          <a:off x="1546225" y="1262063"/>
          <a:ext cx="5057775" cy="5016500"/>
        </p:xfrm>
        <a:graphic>
          <a:graphicData uri="http://schemas.openxmlformats.org/presentationml/2006/ole">
            <mc:AlternateContent xmlns:mc="http://schemas.openxmlformats.org/markup-compatibility/2006">
              <mc:Choice xmlns:v="urn:schemas-microsoft-com:vml" Requires="v">
                <p:oleObj spid="_x0000_s7188" name="Chart" r:id="rId4" imgW="5066215" imgH="5017443" progId="Excel.Chart.8">
                  <p:embed/>
                </p:oleObj>
              </mc:Choice>
              <mc:Fallback>
                <p:oleObj name="Chart" r:id="rId4" imgW="5066215" imgH="5017443"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1262063"/>
                        <a:ext cx="50577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Chart 4"/>
          <p:cNvGraphicFramePr>
            <a:graphicFrameLocks/>
          </p:cNvGraphicFramePr>
          <p:nvPr/>
        </p:nvGraphicFramePr>
        <p:xfrm>
          <a:off x="6272213" y="2217738"/>
          <a:ext cx="3468687" cy="3151187"/>
        </p:xfrm>
        <a:graphic>
          <a:graphicData uri="http://schemas.openxmlformats.org/presentationml/2006/ole">
            <mc:AlternateContent xmlns:mc="http://schemas.openxmlformats.org/markup-compatibility/2006">
              <mc:Choice xmlns:v="urn:schemas-microsoft-com:vml" Requires="v">
                <p:oleObj spid="_x0000_s7189" name="Chart" r:id="rId6" imgW="3475021" imgH="3158002" progId="Excel.Chart.8">
                  <p:embed/>
                </p:oleObj>
              </mc:Choice>
              <mc:Fallback>
                <p:oleObj name="Chart" r:id="rId6" imgW="3475021" imgH="3158002"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217738"/>
                        <a:ext cx="34686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352003" y="343222"/>
            <a:ext cx="5338577" cy="193899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3% väljaannete</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Arengumaade</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80% maailma rahvastikust</a:t>
            </a:r>
          </a:p>
          <a:p>
            <a:pPr algn="ctr" eaLnBrk="1" fontAlgn="auto" hangingPunct="1">
              <a:spcBef>
                <a:spcPts val="0"/>
              </a:spcBef>
              <a:spcAft>
                <a:spcPts val="0"/>
              </a:spcAft>
              <a:defRPr/>
            </a:pPr>
            <a:endParaRPr lang="en-US" sz="2400" dirty="0">
              <a:ln w="11430"/>
              <a:effectLst>
                <a:outerShdw blurRad="50800" dist="39000" dir="5460000" algn="tl">
                  <a:srgbClr val="000000">
                    <a:alpha val="38000"/>
                  </a:srgbClr>
                </a:outerShdw>
              </a:effectLst>
              <a:latin typeface="+mn-lt"/>
            </a:endParaRPr>
          </a:p>
        </p:txBody>
      </p:sp>
      <p:sp>
        <p:nvSpPr>
          <p:cNvPr id="7173" name="TextBox 6"/>
          <p:cNvSpPr txBox="1">
            <a:spLocks noChangeArrowheads="1"/>
          </p:cNvSpPr>
          <p:nvPr/>
        </p:nvSpPr>
        <p:spPr bwMode="auto">
          <a:xfrm>
            <a:off x="2501900" y="4818063"/>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Väljaanded</a:t>
            </a:r>
          </a:p>
        </p:txBody>
      </p:sp>
      <p:sp>
        <p:nvSpPr>
          <p:cNvPr id="7174" name="TextBox 7"/>
          <p:cNvSpPr txBox="1">
            <a:spLocks noChangeArrowheads="1"/>
          </p:cNvSpPr>
          <p:nvPr/>
        </p:nvSpPr>
        <p:spPr bwMode="auto">
          <a:xfrm>
            <a:off x="7804150" y="4802188"/>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Elanikkonnast</a:t>
            </a:r>
          </a:p>
        </p:txBody>
      </p:sp>
      <p:sp>
        <p:nvSpPr>
          <p:cNvPr id="7175" name="TextBox 3"/>
          <p:cNvSpPr txBox="1">
            <a:spLocks noChangeArrowheads="1"/>
          </p:cNvSpPr>
          <p:nvPr/>
        </p:nvSpPr>
        <p:spPr bwMode="auto">
          <a:xfrm>
            <a:off x="3371850" y="5526088"/>
            <a:ext cx="544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t>Vajadus teadusliku omakapitali järele</a:t>
            </a:r>
          </a:p>
        </p:txBody>
      </p:sp>
    </p:spTree>
  </p:cSld>
  <p:clrMapOvr>
    <a:masterClrMapping/>
  </p:clrMapOvr>
</p:sld>
</file>

<file path=ppt/slides/slide4.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500438"/>
            <a:ext cx="42608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366838" y="1436688"/>
            <a:ext cx="86201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t>6500 keeled maailmas</a:t>
            </a:r>
          </a:p>
          <a:p>
            <a:pPr algn="ctr" eaLnBrk="1" hangingPunct="1">
              <a:lnSpc>
                <a:spcPct val="100000"/>
              </a:lnSpc>
              <a:spcBef>
                <a:spcPct val="0"/>
              </a:spcBef>
              <a:buFontTx/>
              <a:buNone/>
            </a:pPr>
            <a:r>
              <a:rPr lang="en-US" altLang="en-US" sz="3200"/>
              <a:t>1 teaduskeel (inglise keeles)</a:t>
            </a:r>
          </a:p>
        </p:txBody>
      </p:sp>
      <p:sp>
        <p:nvSpPr>
          <p:cNvPr id="4" name="Rectangle 3">
            <a:extLst>
              <a:ext uri="{FF2B5EF4-FFF2-40B4-BE49-F238E27FC236}">
                <a16:creationId xmlns:a16="http://schemas.microsoft.com/office/drawing/2014/main" id="{C80F79AA-A544-4360-892B-B820CA08F553}"/>
              </a:ext>
            </a:extLst>
          </p:cNvPr>
          <p:cNvSpPr/>
          <p:nvPr/>
        </p:nvSpPr>
        <p:spPr>
          <a:xfrm>
            <a:off x="4368913" y="91886"/>
            <a:ext cx="261597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ln/>
                <a:solidFill>
                  <a:srgbClr val="FF0000"/>
                </a:solidFill>
                <a:latin typeface="+mn-lt"/>
              </a:rPr>
              <a:t>Probleem</a:t>
            </a:r>
          </a:p>
        </p:txBody>
      </p:sp>
    </p:spTree>
  </p:cSld>
  <p:clrMapOvr>
    <a:masterClrMapping/>
  </p:clrMapOvr>
</p:sld>
</file>

<file path=ppt/slides/slide5.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3286125"/>
            <a:ext cx="65088" cy="366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63480" bIns="8887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1267" name="Rectangle 2"/>
          <p:cNvSpPr>
            <a:spLocks noChangeArrowheads="1"/>
          </p:cNvSpPr>
          <p:nvPr/>
        </p:nvSpPr>
        <p:spPr bwMode="auto">
          <a:xfrm>
            <a:off x="1592263" y="419100"/>
            <a:ext cx="90074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i="1">
                <a:solidFill>
                  <a:srgbClr val="333333"/>
                </a:solidFill>
                <a:latin typeface="tabular-numbers"/>
              </a:rPr>
              <a:t>Kujutlusvõime on tähtsam kui teadmine.</a:t>
            </a:r>
            <a:r>
              <a:rPr lang="en-US" altLang="en-US" sz="3200">
                <a:solidFill>
                  <a:srgbClr val="333333"/>
                </a:solidFill>
                <a:latin typeface="tabular-numbers"/>
              </a:rPr>
              <a:t> Albert Einstein</a:t>
            </a:r>
          </a:p>
          <a:p>
            <a:pPr eaLnBrk="1" hangingPunct="1">
              <a:lnSpc>
                <a:spcPct val="100000"/>
              </a:lnSpc>
              <a:spcBef>
                <a:spcPct val="0"/>
              </a:spcBef>
              <a:buFontTx/>
              <a:buNone/>
            </a:pPr>
            <a:endParaRPr lang="en-US" altLang="en-US" sz="3200">
              <a:solidFill>
                <a:srgbClr val="333333"/>
              </a:solidFill>
              <a:latin typeface="tabular-numbers"/>
            </a:endParaRPr>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2400"/>
          </a:p>
          <a:p>
            <a:pPr eaLnBrk="1" hangingPunct="1">
              <a:lnSpc>
                <a:spcPct val="100000"/>
              </a:lnSpc>
              <a:spcBef>
                <a:spcPct val="0"/>
              </a:spcBef>
              <a:buFontTx/>
              <a:buNone/>
            </a:pPr>
            <a:r>
              <a:rPr lang="az-Cyrl-AZ" altLang="en-US" sz="2400"/>
              <a:t>Воображение важнее знаний</a:t>
            </a:r>
            <a:r>
              <a:rPr lang="en-US" altLang="en-US" sz="2400"/>
              <a:t> Vene</a:t>
            </a:r>
          </a:p>
          <a:p>
            <a:pPr eaLnBrk="1" hangingPunct="1">
              <a:lnSpc>
                <a:spcPct val="100000"/>
              </a:lnSpc>
              <a:spcBef>
                <a:spcPct val="0"/>
              </a:spcBef>
              <a:buFontTx/>
              <a:buNone/>
            </a:pPr>
            <a:r>
              <a:rPr lang="ar-AE" altLang="en-US" sz="2400"/>
              <a:t> الخيال أكثر أهمية من المعرفة</a:t>
            </a:r>
            <a:r>
              <a:rPr lang="en-US" altLang="en-US" sz="2400"/>
              <a:t>Araabia</a:t>
            </a:r>
          </a:p>
          <a:p>
            <a:pPr eaLnBrk="1" hangingPunct="1">
              <a:lnSpc>
                <a:spcPct val="100000"/>
              </a:lnSpc>
              <a:spcBef>
                <a:spcPct val="0"/>
              </a:spcBef>
              <a:buFontTx/>
              <a:buNone/>
            </a:pPr>
            <a:r>
              <a:rPr lang="zh-CN" altLang="en-US" sz="2400">
                <a:cs typeface="等线"/>
              </a:rPr>
              <a:t>想象力比知识更重要 </a:t>
            </a:r>
            <a:r>
              <a:rPr lang="en-US" altLang="zh-CN" sz="2400">
                <a:cs typeface="等线"/>
              </a:rPr>
              <a:t>Hiina</a:t>
            </a:r>
          </a:p>
          <a:p>
            <a:pPr eaLnBrk="1" hangingPunct="1">
              <a:lnSpc>
                <a:spcPct val="100000"/>
              </a:lnSpc>
              <a:spcBef>
                <a:spcPct val="0"/>
              </a:spcBef>
              <a:buFontTx/>
              <a:buNone/>
            </a:pPr>
            <a:r>
              <a:rPr lang="fr-FR" altLang="zh-CN" sz="2400">
                <a:cs typeface="等线"/>
              </a:rPr>
              <a:t>L ' kujutlusvõimest pluss oluline que La connaissance (prantsuse keeles)</a:t>
            </a:r>
            <a:endParaRPr lang="en-US" altLang="zh-CN" sz="2400">
              <a:cs typeface="等线"/>
            </a:endParaRPr>
          </a:p>
          <a:p>
            <a:pPr eaLnBrk="1" hangingPunct="1">
              <a:lnSpc>
                <a:spcPct val="100000"/>
              </a:lnSpc>
              <a:spcBef>
                <a:spcPct val="0"/>
              </a:spcBef>
              <a:buFontTx/>
              <a:buNone/>
            </a:pPr>
            <a:endParaRPr lang="en-US" altLang="en-US" sz="3200"/>
          </a:p>
        </p:txBody>
      </p:sp>
      <p:pic>
        <p:nvPicPr>
          <p:cNvPr id="11268" name="Picture 2" descr="put URL and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609725"/>
            <a:ext cx="22590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pitt.edu/~super1/im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948238"/>
            <a:ext cx="1771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
          <p:cNvSpPr>
            <a:spLocks noChangeArrowheads="1"/>
          </p:cNvSpPr>
          <p:nvPr/>
        </p:nvSpPr>
        <p:spPr bwMode="auto">
          <a:xfrm>
            <a:off x="0" y="-184150"/>
            <a:ext cx="249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 </a:t>
            </a:r>
          </a:p>
        </p:txBody>
      </p:sp>
      <p:sp>
        <p:nvSpPr>
          <p:cNvPr id="11271" name="TextBox 8"/>
          <p:cNvSpPr txBox="1">
            <a:spLocks noChangeArrowheads="1"/>
          </p:cNvSpPr>
          <p:nvPr/>
        </p:nvSpPr>
        <p:spPr bwMode="auto">
          <a:xfrm>
            <a:off x="4697413" y="2038350"/>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Tõlgi nupp 103 keelde</a:t>
            </a:r>
          </a:p>
        </p:txBody>
      </p:sp>
    </p:spTree>
  </p:cSld>
  <p:clrMapOvr>
    <a:masterClrMapping/>
  </p:clrMapOvr>
</p:sld>
</file>

<file path=ppt/slides/slide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42950" y="2959100"/>
            <a:ext cx="111442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b="1">
                <a:solidFill>
                  <a:srgbClr val="222222"/>
                </a:solidFill>
                <a:cs typeface="Calibri" panose="020F0502020204030204" pitchFamily="34" charset="0"/>
              </a:rPr>
              <a:t>"</a:t>
            </a:r>
            <a:r>
              <a:rPr lang="en-US" altLang="en-US" b="1">
                <a:solidFill>
                  <a:srgbClr val="545454"/>
                </a:solidFill>
                <a:cs typeface="Calibri" panose="020F0502020204030204" pitchFamily="34" charset="0"/>
              </a:rPr>
              <a:t>VI jaotise </a:t>
            </a:r>
            <a:r>
              <a:rPr lang="en-US" altLang="en-US" b="1">
                <a:solidFill>
                  <a:srgbClr val="6A6A6A"/>
                </a:solidFill>
                <a:ea typeface="Calibri" panose="020F0502020204030204" pitchFamily="34" charset="0"/>
                <a:cs typeface="Times New Roman" panose="02020603050405020304" pitchFamily="18" charset="0"/>
              </a:rPr>
              <a:t>Tsiviilõiguse seadus</a:t>
            </a:r>
            <a:r>
              <a:rPr lang="en-US" altLang="en-US" b="1">
                <a:solidFill>
                  <a:srgbClr val="545454"/>
                </a:solidFill>
                <a:cs typeface="Calibri" panose="020F0502020204030204" pitchFamily="34" charset="0"/>
              </a:rPr>
              <a:t> of 1964 nõuab, et föderaalse finantsabi saajad võtaksid mõistlikke meetmeid, et teha oma programmid, teenused ja tegevused </a:t>
            </a:r>
            <a:r>
              <a:rPr lang="en-US" altLang="en-US" b="1">
                <a:solidFill>
                  <a:srgbClr val="6A6A6A"/>
                </a:solidFill>
                <a:cs typeface="Calibri" panose="020F0502020204030204" pitchFamily="34" charset="0"/>
              </a:rPr>
              <a:t>piiratud inglise keele oskus</a:t>
            </a:r>
            <a:r>
              <a:rPr lang="en-US" altLang="en-US" b="1">
                <a:solidFill>
                  <a:srgbClr val="545454"/>
                </a:solidFill>
                <a:cs typeface="Calibri" panose="020F0502020204030204" pitchFamily="34" charset="0"/>
              </a:rPr>
              <a:t>"</a:t>
            </a:r>
            <a:r>
              <a:rPr lang="en-US" altLang="en-US">
                <a:solidFill>
                  <a:srgbClr val="545454"/>
                </a:solidFill>
                <a:cs typeface="Calibri" panose="020F0502020204030204" pitchFamily="34" charset="0"/>
              </a:rPr>
              <a:t> </a:t>
            </a:r>
            <a:endParaRPr lang="en-US" altLang="en-US">
              <a:cs typeface="Calibri" panose="020F0502020204030204" pitchFamily="34" charset="0"/>
            </a:endParaRPr>
          </a:p>
        </p:txBody>
      </p:sp>
      <p:pic>
        <p:nvPicPr>
          <p:cNvPr id="13315" name="Picture 2" descr="Image result for limited english proficienc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6400"/>
            <a:ext cx="31908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714375" y="17463"/>
            <a:ext cx="57102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t>Meeskond Bibliotheca Alexandrina</a:t>
            </a:r>
          </a:p>
        </p:txBody>
      </p:sp>
      <p:pic>
        <p:nvPicPr>
          <p:cNvPr id="15363" name="Picture 7"/>
          <p:cNvPicPr>
            <a:picLocks noChangeAspect="1"/>
          </p:cNvPicPr>
          <p:nvPr/>
        </p:nvPicPr>
        <p:blipFill>
          <a:blip r:embed="rId3">
            <a:extLst>
              <a:ext uri="{28A0092B-C50C-407E-A947-70E740481C1C}">
                <a14:useLocalDpi xmlns:a14="http://schemas.microsoft.com/office/drawing/2010/main" val="0"/>
              </a:ext>
            </a:extLst>
          </a:blip>
          <a:srcRect t="7729" b="7632"/>
          <a:stretch>
            <a:fillRect/>
          </a:stretch>
        </p:blipFill>
        <p:spPr bwMode="auto">
          <a:xfrm>
            <a:off x="1404938" y="557213"/>
            <a:ext cx="9812337"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389</Words>
  <Application>Microsoft Office PowerPoint</Application>
  <PresentationFormat>Widescreen</PresentationFormat>
  <Paragraphs>99</Paragraphs>
  <Slides>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Calibri</vt:lpstr>
      <vt:lpstr>Arial</vt:lpstr>
      <vt:lpstr>Calibri Light</vt:lpstr>
      <vt:lpstr>Wingdings</vt:lpstr>
      <vt:lpstr>tabular-numbers</vt:lpstr>
      <vt:lpstr>等线</vt:lpstr>
      <vt:lpstr>Times New Roman</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laporte</dc:creator>
  <cp:lastModifiedBy>Evgueni Choubnikov</cp:lastModifiedBy>
  <cp:revision>26</cp:revision>
  <dcterms:created xsi:type="dcterms:W3CDTF">2019-03-26T20:08:47Z</dcterms:created>
  <dcterms:modified xsi:type="dcterms:W3CDTF">2019-05-28T17:43:54Z</dcterms:modified>
</cp:coreProperties>
</file>