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370" r:id="rId3"/>
    <p:sldId id="365" r:id="rId4"/>
    <p:sldId id="372" r:id="rId5"/>
    <p:sldId id="371" r:id="rId6"/>
    <p:sldId id="373" r:id="rId7"/>
    <p:sldId id="344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66757" autoAdjust="0"/>
  </p:normalViewPr>
  <p:slideViewPr>
    <p:cSldViewPr snapToGrid="0">
      <p:cViewPr varScale="1">
        <p:scale>
          <a:sx n="44" d="100"/>
          <a:sy n="44" d="100"/>
        </p:scale>
        <p:origin x="6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AF4CA4-308B-4A6D-9DCF-3CE6C5707995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F4745D-1BB7-4E3A-9FDB-02E2E9A42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7/56011-57001/56121.pp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lay.google.com/store/apps/details?id=com.google.android.apps.translate&amp;hl=en" TargetMode="External"/><Relationship Id="rId4" Type="http://schemas.openxmlformats.org/officeDocument/2006/relationships/hyperlink" Target="https://microsofttranslator.uservoice.com/knowledgebase/articles/1159792-presentation-translator-how-do-i-use-this-to-tr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1/How%20to%20create%20Multilingual%20Translation%20Button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tt.edu/~super1/ResearchMethods/StatisticsMatrix.htm" TargetMode="External"/><Relationship Id="rId13" Type="http://schemas.openxmlformats.org/officeDocument/2006/relationships/hyperlink" Target="http://www.pitt.edu/~super1/MultilingualSupercourse.html" TargetMode="External"/><Relationship Id="rId3" Type="http://schemas.openxmlformats.org/officeDocument/2006/relationships/hyperlink" Target="http://www.pitt.edu/~super1" TargetMode="External"/><Relationship Id="rId7" Type="http://schemas.openxmlformats.org/officeDocument/2006/relationships/hyperlink" Target="http://afn.bibalex.org/GeneralPortal.aspx" TargetMode="External"/><Relationship Id="rId12" Type="http://schemas.openxmlformats.org/officeDocument/2006/relationships/hyperlink" Target="https://www.microsoft.com/en-us/translato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sc.bibalex.org/helpdesk/introduction.jsf" TargetMode="External"/><Relationship Id="rId11" Type="http://schemas.openxmlformats.org/officeDocument/2006/relationships/hyperlink" Target="https://translate.google.com/" TargetMode="External"/><Relationship Id="rId5" Type="http://schemas.openxmlformats.org/officeDocument/2006/relationships/hyperlink" Target="http://cajgh.pitt.edu/" TargetMode="External"/><Relationship Id="rId10" Type="http://schemas.openxmlformats.org/officeDocument/2006/relationships/hyperlink" Target="https://bibalex.org/baifa/en/page/resourcesharingservice#BA Serageldin Library" TargetMode="External"/><Relationship Id="rId4" Type="http://schemas.openxmlformats.org/officeDocument/2006/relationships/hyperlink" Target="http://ssc.bibalex.org/" TargetMode="External"/><Relationship Id="rId9" Type="http://schemas.openxmlformats.org/officeDocument/2006/relationships/hyperlink" Target="http://www.pitt.edu/~super1/ResearchMethods/SerageldinEuclidLibrary.htm" TargetMode="External"/></Relationships>
</file>

<file path=ppt/notesSlides/notesSlide1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L'Alba de la ciència multilingüe. Biblioteca d'Alexandria conferència de Ron LaPorte arxiu original disponible a </a:t>
            </a:r>
            <a:r>
              <a:rPr lang="en-US" altLang="en-US" dirty="0" smtClean="0">
                <a:hlinkClick r:id="rId3"/>
              </a:rPr>
              <a:t>http://www.pitt.edu/~super7/56011-57001/56121.ppt</a:t>
            </a:r>
            <a:r>
              <a:rPr lang="en-US" altLang="en-US" dirty="0" smtClean="0"/>
              <a:t> </a:t>
            </a:r>
            <a:endParaRPr lang="en-US" altLang="en-US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obtenir la traducció d'aquesta lliçó en altres més de 50 idiomes, si us plau, descarregueu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Traductor de presentació de Microsoft (add-in de punt de poder) que tradueix presentació sencera en més de 60 llengües i pot ser descarregat a:</a:t>
            </a: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https://microsofttranslator.uservoice.com/knowledgebase/articles/1159792-presentation-translator-how-do-i-use-this-to-tra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text de les imatges incorporades a la presentació no està traduït, però podeu traduir-los per altres aplicacions de traductor com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Aplicació Google Translator: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https://play.google.com/store/apps/details?id=com.google.android.apps.translate&amp;hl=en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C9AA07-8FFB-4248-8E90-B6F5FA54CAC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 smtClean="0"/>
              <a:t>La biblioteca de mètodes de recerca BA Serageldin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1200" b="1" dirty="0" smtClean="0">
                <a:latin typeface="+mn-lt"/>
              </a:rPr>
              <a:t>&gt; 1.000.000 correus electrònics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1200" b="1" dirty="0" smtClean="0">
                <a:latin typeface="+mn-lt"/>
              </a:rPr>
              <a:t>14.000 mètodes de recerca llibres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1200" b="1" dirty="0" smtClean="0">
                <a:latin typeface="+mn-lt"/>
              </a:rPr>
              <a:t>Docència 60.000.000 estudiants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1200" b="1" dirty="0" smtClean="0">
                <a:latin typeface="+mn-lt"/>
              </a:rPr>
              <a:t>Més gran del món biblioteca de mètodes de recerca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1200" b="1" dirty="0" smtClean="0">
                <a:latin typeface="+mn-lt"/>
              </a:rPr>
              <a:t>La biblioteca de PowerPoint científica més gran del món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1200" b="1" dirty="0" smtClean="0">
                <a:latin typeface="+mn-lt"/>
              </a:rPr>
              <a:t>Major professor Mundial de salut global i mètodes d'investigació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1200" b="1" dirty="0" smtClean="0">
                <a:latin typeface="+mn-lt"/>
              </a:rPr>
              <a:t>Desenvolupadors de Ciències multilingües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4745D-1BB7-4E3A-9FDB-02E2E9A42B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98665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3% de publicacions de</a:t>
            </a:r>
            <a:r>
              <a:rPr lang="en-US" sz="120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Països en desenvolupament 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80% de la població mundial</a:t>
            </a:r>
          </a:p>
          <a:p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Necessitat d'equitat científica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4745D-1BB7-4E3A-9FDB-02E2E9A42B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5807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n/>
                <a:solidFill>
                  <a:srgbClr val="FF0000"/>
                </a:solidFill>
                <a:latin typeface="+mn-lt"/>
              </a:rPr>
              <a:t>Problema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dirty="0" smtClean="0">
              <a:ln/>
              <a:solidFill>
                <a:srgbClr val="FF0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/>
              <a:t>6500 idiomes del món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1 llengua de la ciència (anglès)</a:t>
            </a:r>
          </a:p>
          <a:p>
            <a:endParaRPr lang="en-US" dirty="0" smtClean="0"/>
          </a:p>
          <a:p>
            <a:r>
              <a:rPr lang="en-US" dirty="0" smtClean="0"/>
              <a:t>"Barreres lingüístiques"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4745D-1BB7-4E3A-9FDB-02E2E9A42B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05139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 i="1" dirty="0" smtClean="0">
                <a:solidFill>
                  <a:srgbClr val="333333"/>
                </a:solidFill>
                <a:latin typeface="tabular-numbers"/>
              </a:rPr>
              <a:t>La imaginació és més important que el coneixement.</a:t>
            </a:r>
            <a:r>
              <a:rPr lang="en-US" altLang="en-US" sz="1200" dirty="0" smtClean="0">
                <a:solidFill>
                  <a:srgbClr val="333333"/>
                </a:solidFill>
                <a:latin typeface="tabular-numbers"/>
              </a:rPr>
              <a:t> L'Albert Einstein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Botó tradueix a 103 idiomes</a:t>
            </a:r>
          </a:p>
          <a:p>
            <a:endParaRPr lang="en-US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crear el botó de traducció per al seu lloc web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http://www.pitt.edu/~super1/How%20to%20create%20Multilingual%20Translation%20Button.htm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4745D-1BB7-4E3A-9FDB-02E2E9A42B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84590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dirty="0" smtClean="0">
                <a:solidFill>
                  <a:srgbClr val="222222"/>
                </a:solidFill>
                <a:cs typeface="Calibri" panose="020F0502020204030204" pitchFamily="34" charset="0"/>
              </a:rPr>
              <a:t>Domini d'anglès limitat (LEP)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endParaRPr lang="en-US" altLang="en-US" sz="2400" b="1" dirty="0" smtClean="0">
              <a:solidFill>
                <a:srgbClr val="222222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dirty="0" smtClean="0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b="1" dirty="0" smtClean="0">
                <a:solidFill>
                  <a:srgbClr val="545454"/>
                </a:solidFill>
                <a:cs typeface="Calibri" panose="020F0502020204030204" pitchFamily="34" charset="0"/>
              </a:rPr>
              <a:t>Títol VI de la </a:t>
            </a:r>
            <a:r>
              <a:rPr lang="en-US" altLang="en-US" sz="2400" b="1" dirty="0" smtClean="0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Llei de drets civils</a:t>
            </a:r>
            <a:r>
              <a:rPr lang="en-US" altLang="en-US" sz="2400" b="1" dirty="0" smtClean="0">
                <a:solidFill>
                  <a:srgbClr val="545454"/>
                </a:solidFill>
                <a:cs typeface="Calibri" panose="020F0502020204030204" pitchFamily="34" charset="0"/>
              </a:rPr>
              <a:t> de 1964 requereix que els beneficiaris de la prestació econòmica Federal prengui mesures raonables per fer els seus programes, serveis i activitats per persones elegibles amb </a:t>
            </a:r>
            <a:r>
              <a:rPr lang="en-US" altLang="en-US" sz="2400" b="1" dirty="0" smtClean="0">
                <a:solidFill>
                  <a:srgbClr val="6A6A6A"/>
                </a:solidFill>
                <a:cs typeface="Calibri" panose="020F0502020204030204" pitchFamily="34" charset="0"/>
              </a:rPr>
              <a:t>domini de l'anglès limitat</a:t>
            </a:r>
            <a:r>
              <a:rPr lang="en-US" altLang="en-US" sz="2400" b="1" dirty="0" smtClean="0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dirty="0" smtClean="0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 sz="2400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4745D-1BB7-4E3A-9FDB-02E2E9A42B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55433"/>
      </p:ext>
    </p:extLst>
  </p:cSld>
  <p:clrMapOvr>
    <a:masterClrMapping/>
  </p:clrMapOvr>
</p:notes>
</file>

<file path=ppt/notesSlides/notesSlide7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z="14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 smtClean="0"/>
              <a:t>Equip Bibliotheca Alexandrina</a:t>
            </a:r>
          </a:p>
          <a:p>
            <a:pPr>
              <a:spcBef>
                <a:spcPct val="0"/>
              </a:spcBef>
            </a:pPr>
            <a:endParaRPr lang="en-US" altLang="en-US" sz="1400" dirty="0" smtClean="0"/>
          </a:p>
          <a:p>
            <a:pPr>
              <a:spcBef>
                <a:spcPct val="0"/>
              </a:spcBef>
            </a:pPr>
            <a:endParaRPr lang="en-US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Aquest </a:t>
            </a:r>
            <a:r>
              <a:rPr lang="en-US" altLang="en-US" sz="1400" dirty="0" smtClean="0"/>
              <a:t>només es podia fer amb un equip global notable.  Els experts d'Egipte, l'Índia, l'Iran, Japó, Kenya, Kazakhstan, Mèxic, Nigèria, els EUA i molts altres països van llançar per fer que això succeeixi. Aquestes meravelloses persones donat el seu temps i esforç per fer l'impossible passar.</a:t>
            </a:r>
          </a:p>
          <a:p>
            <a:pPr>
              <a:spcBef>
                <a:spcPct val="0"/>
              </a:spcBef>
            </a:pPr>
            <a:endParaRPr lang="en-US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"Sempre sembla impossible fins que es fa" (Mandela)</a:t>
            </a:r>
          </a:p>
          <a:p>
            <a:pPr>
              <a:spcBef>
                <a:spcPct val="0"/>
              </a:spcBef>
            </a:pPr>
            <a:endParaRPr lang="en-US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"Mai creuen que algunes persones que cuiden no poden canviar el món.  Per, de fet, això és tot el que mai tenen "(Mead)</a:t>
            </a:r>
          </a:p>
          <a:p>
            <a:pPr>
              <a:spcBef>
                <a:spcPct val="0"/>
              </a:spcBef>
            </a:pPr>
            <a:endParaRPr lang="en-US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i="1" dirty="0" smtClean="0"/>
              <a:t>Projecte supercourse- </a:t>
            </a:r>
            <a:r>
              <a:rPr lang="en-US" altLang="en-US" sz="1400" i="1" dirty="0" smtClean="0">
                <a:hlinkClick r:id="rId3"/>
              </a:rPr>
              <a:t>www.pitt.edu/~super1</a:t>
            </a:r>
            <a:r>
              <a:rPr lang="en-US" altLang="en-US" sz="1400" i="1" dirty="0" smtClean="0"/>
              <a:t/>
            </a:r>
            <a:br>
              <a:rPr lang="en-US" altLang="en-US" sz="1400" i="1" dirty="0" smtClean="0"/>
            </a:br>
            <a:r>
              <a:rPr lang="en-US" altLang="en-US" sz="1400" i="1" dirty="0" smtClean="0"/>
              <a:t> </a:t>
            </a:r>
            <a:endParaRPr lang="en-US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i="1" dirty="0" smtClean="0"/>
              <a:t>Supercurs de ciència- </a:t>
            </a:r>
            <a:r>
              <a:rPr lang="en-US" altLang="en-US" sz="1400" i="1" dirty="0" smtClean="0">
                <a:hlinkClick r:id="rId4"/>
              </a:rPr>
              <a:t>ssc.bibalex.org</a:t>
            </a:r>
            <a:r>
              <a:rPr lang="en-US" altLang="en-US" sz="1400" i="1" dirty="0" smtClean="0"/>
              <a:t> </a:t>
            </a:r>
            <a:br>
              <a:rPr lang="en-US" altLang="en-US" sz="1400" i="1" dirty="0" smtClean="0"/>
            </a:br>
            <a:r>
              <a:rPr lang="en-US" altLang="en-US" sz="1400" i="1" dirty="0" smtClean="0"/>
              <a:t> </a:t>
            </a:r>
            <a:endParaRPr lang="en-US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i="1" dirty="0" smtClean="0"/>
              <a:t>Revista d'Àsia central de salut global- </a:t>
            </a:r>
            <a:r>
              <a:rPr lang="en-US" altLang="en-US" sz="1400" i="1" dirty="0" smtClean="0">
                <a:hlinkClick r:id="rId5"/>
              </a:rPr>
              <a:t>cajgh.pitt.edu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> </a:t>
            </a:r>
          </a:p>
          <a:p>
            <a:pPr>
              <a:spcBef>
                <a:spcPct val="0"/>
              </a:spcBef>
            </a:pPr>
            <a:r>
              <a:rPr lang="en-US" altLang="en-US" sz="1400" i="1" dirty="0" smtClean="0"/>
              <a:t>Mètodes d'investigació biblioteca d'Alexandria- </a:t>
            </a:r>
            <a:r>
              <a:rPr lang="en-US" altLang="en-US" sz="1400" i="1" dirty="0" smtClean="0">
                <a:hlinkClick r:id="rId6"/>
              </a:rPr>
              <a:t>http://ssc.bibalex.org/helpdesk/introduction.jsf</a:t>
            </a:r>
            <a:r>
              <a:rPr lang="en-US" altLang="en-US" sz="1400" i="1" dirty="0" smtClean="0"/>
              <a:t/>
            </a:r>
            <a:br>
              <a:rPr lang="en-US" altLang="en-US" sz="1400" i="1" dirty="0" smtClean="0"/>
            </a:br>
            <a:r>
              <a:rPr lang="en-US" altLang="en-US" sz="1400" i="1" dirty="0" smtClean="0"/>
              <a:t> </a:t>
            </a:r>
            <a:endParaRPr lang="en-US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i="1" dirty="0" smtClean="0"/>
              <a:t>Bibliotheca Alexandrina (BA) xarxes africanes- </a:t>
            </a:r>
            <a:r>
              <a:rPr lang="en-US" altLang="en-US" sz="1400" i="1" dirty="0" smtClean="0">
                <a:hlinkClick r:id="rId7"/>
              </a:rPr>
              <a:t>http://afn.bibalex.org/GeneralPortal.aspx</a:t>
            </a:r>
            <a:r>
              <a:rPr lang="en-US" altLang="en-US" sz="1400" i="1" dirty="0" smtClean="0"/>
              <a:t/>
            </a:r>
            <a:br>
              <a:rPr lang="en-US" altLang="en-US" sz="1400" i="1" dirty="0" smtClean="0"/>
            </a:br>
            <a:r>
              <a:rPr lang="en-US" altLang="en-US" sz="1400" i="1" dirty="0" smtClean="0"/>
              <a:t> </a:t>
            </a:r>
            <a:endParaRPr lang="en-US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i="1" dirty="0" smtClean="0"/>
              <a:t>Matriu estadística d'Euclid- </a:t>
            </a:r>
            <a:r>
              <a:rPr lang="en-US" altLang="en-US" sz="1400" i="1" dirty="0" smtClean="0">
                <a:hlinkClick r:id="rId8"/>
              </a:rPr>
              <a:t>http://www.pitt.edu/~super1/ResearchMethods/StatisticsMatrix.htm</a:t>
            </a:r>
            <a:r>
              <a:rPr lang="en-US" altLang="en-US" sz="1400" i="1" dirty="0" smtClean="0"/>
              <a:t> </a:t>
            </a:r>
            <a:br>
              <a:rPr lang="en-US" altLang="en-US" sz="1400" i="1" dirty="0" smtClean="0"/>
            </a:br>
            <a:r>
              <a:rPr lang="en-US" altLang="en-US" sz="1400" i="1" dirty="0" smtClean="0"/>
              <a:t> </a:t>
            </a:r>
          </a:p>
          <a:p>
            <a:pPr>
              <a:spcBef>
                <a:spcPct val="0"/>
              </a:spcBef>
            </a:pPr>
            <a:r>
              <a:rPr lang="en-US" altLang="en-US" sz="1400" i="1" dirty="0" smtClean="0"/>
              <a:t>Serageldin-biblioteca Euclid- </a:t>
            </a:r>
            <a:r>
              <a:rPr lang="en-US" altLang="en-US" sz="1400" i="1" dirty="0" smtClean="0">
                <a:hlinkClick r:id="rId9"/>
              </a:rPr>
              <a:t>http://www.pitt.edu/~super1/ResearchMethods/SerageldinEuclidLibrary.htm</a:t>
            </a:r>
            <a:r>
              <a:rPr lang="en-US" altLang="en-US" sz="1400" i="1" dirty="0" smtClean="0"/>
              <a:t>  </a:t>
            </a:r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 </a:t>
            </a:r>
            <a:r>
              <a:rPr lang="en-US" altLang="en-US" sz="1400" i="1" dirty="0" smtClean="0"/>
              <a:t>El BAIFA </a:t>
            </a:r>
            <a:r>
              <a:rPr lang="en-US" altLang="en-US" sz="1400" i="1" dirty="0" err="1" smtClean="0"/>
              <a:t>Resources</a:t>
            </a:r>
            <a:r>
              <a:rPr lang="en-US" altLang="en-US" sz="1400" i="1" dirty="0" smtClean="0"/>
              <a:t> Servei de compartició- </a:t>
            </a:r>
            <a:r>
              <a:rPr lang="en-US" altLang="en-US" sz="1400" i="1" dirty="0" smtClean="0">
                <a:hlinkClick r:id="rId10"/>
              </a:rPr>
              <a:t>https://bibalex.org/baifa/en/page/resourcesharingservice#BA Serageldin biblioteca</a:t>
            </a:r>
            <a:r>
              <a:rPr lang="en-US" altLang="en-US" sz="1400" i="1" dirty="0" smtClean="0"/>
              <a:t> </a:t>
            </a:r>
            <a:endParaRPr lang="en-US" altLang="en-US" sz="1400" dirty="0" smtClean="0"/>
          </a:p>
          <a:p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Traductor Google- </a:t>
            </a:r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https://translate.google.com/</a:t>
            </a:r>
            <a:endParaRPr lang="en-US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Traductor de Microsoft- </a:t>
            </a:r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https://www.microsoft.com/en-us/translator/</a:t>
            </a:r>
            <a:endParaRPr lang="en-US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Supercurs multilingüe- </a:t>
            </a:r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www.pitt.edu/~super1/MultilingualSupercourse.html</a:t>
            </a:r>
            <a:endParaRPr lang="en-US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altLang="en-US" sz="140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9047E8-3B21-4092-9531-B0A24C5C600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2020-F872-4548-8126-E1881A68D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F8529-BDE7-4307-AF74-B5D310F37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25E4-231A-409C-98E7-FCE80B7421EC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3DDA-A2BD-4AB0-A9D8-BC83CCABE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E998-7C54-4E5B-A4AB-F6BD5C87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7270C-CB1F-4EF6-B691-F65FBB9D3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A5D4-F853-4D65-B3ED-7DC013869547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3320-03D9-41E8-A8BA-32E828F60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2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DD6FE-7A12-4DCC-BE1B-83551DF22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C5031-3DF3-4D20-9368-2A8328057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A8CB-5929-4C1E-A391-F2539AE7D6E0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6185A-3D2B-43DE-8E24-C846B8E6C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2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1C77-1FEA-423A-BC04-C7CB7394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5BC0-E0A5-49EB-B101-D38A27F02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0D54-9727-4519-8BFA-34209AB05D83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E823-9E01-46B1-A7A5-EB2E4D2AA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7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756E-AF7A-4CDD-8FDB-22DB65E8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24BD0-88A4-492C-AF97-A3CDBF8B1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4595-79F9-416B-A239-E9E1BD8AB53D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D8B8E-36E2-4BD9-851F-25769AB24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AC0E-2646-49B3-9D53-D4F27A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A17C3-2A67-45D1-8AE5-E2F902866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C815E-A4D5-4C58-A73D-923B7DA28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20FDF-99B0-4F2C-B9A4-0B592AC585CD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E9809-5C79-4046-B84C-D409EB195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5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CF14-8362-476D-9DD8-251D12B8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71F68-CDFA-4D09-A4E3-2FC2DD042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90519-BFDD-4FDC-B8FE-2D504F74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F7F54-D727-4FE0-AB34-1E343C57D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AE2CC-FD95-4112-998F-A10A030D0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28732-1B9D-44F4-B58A-677E95F04880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77705-29F7-4FBF-844D-91366F254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9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DE1F-540F-49E4-8704-96A068DA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0CF4-3F78-4F43-A2D6-709AC8032C87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22D7B-DDC2-4EA3-B303-00477D7AE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953E7-1020-4822-A252-4177E9AE338B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ACBA4-2A6E-4201-8E38-B891AC4B1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8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1FD7-6EE4-4D7C-96FA-67E71E88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DA36-BABA-4CB1-8C88-394A9992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2DE7-5E71-4493-BAF9-7810E688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5F017-3CE9-4DCC-8864-C6D109F6B88D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3747B-9141-408D-893B-627C57AFA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3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2559-36B4-43F2-96B1-D51F1F9E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E051C-E966-4943-BCB9-9566FA647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43FC0-D80B-4901-A40F-DBF98593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6C6-04CF-421D-849B-7184CE3B14CC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2A8C-7701-40FF-A0E7-288C8B359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5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1F8BC-9569-4987-B71D-5EE824509331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4284D0-E2BB-405F-860E-D1FCA8473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ibliotheca alexandrina da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7500"/>
          <a:stretch>
            <a:fillRect/>
          </a:stretch>
        </p:blipFill>
        <p:spPr bwMode="auto">
          <a:xfrm>
            <a:off x="61913" y="52388"/>
            <a:ext cx="12058650" cy="67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put URL and languag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203825"/>
            <a:ext cx="23717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063750" y="885825"/>
            <a:ext cx="69834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FF0000"/>
                </a:solidFill>
              </a:rPr>
              <a:t>L'Alba de la ciència multilingüe</a:t>
            </a:r>
          </a:p>
          <a:p>
            <a:pPr algn="ctr" eaLnBrk="1" hangingPunct="1"/>
            <a:r>
              <a:rPr lang="en-US" altLang="en-US" sz="1400" b="1" dirty="0">
                <a:solidFill>
                  <a:srgbClr val="FF0000"/>
                </a:solidFill>
              </a:rPr>
              <a:t>Biblioteca d'Alexandria</a:t>
            </a:r>
          </a:p>
        </p:txBody>
      </p:sp>
    </p:spTree>
  </p:cSld>
  <p:clrMapOvr>
    <a:masterClrMapping/>
  </p:clrMapOvr>
</p:sld>
</file>

<file path=ppt/slides/slide2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4" t="16548" r="37810" b="5992"/>
          <a:stretch>
            <a:fillRect/>
          </a:stretch>
        </p:blipFill>
        <p:spPr bwMode="auto">
          <a:xfrm>
            <a:off x="1354138" y="1473200"/>
            <a:ext cx="30178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17513" y="368300"/>
            <a:ext cx="7046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La biblioteca de mètodes de recerca BA Serageldin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7FB0F-F8FE-4285-80D1-6BFE6CA1A805}"/>
              </a:ext>
            </a:extLst>
          </p:cNvPr>
          <p:cNvSpPr txBox="1"/>
          <p:nvPr/>
        </p:nvSpPr>
        <p:spPr>
          <a:xfrm>
            <a:off x="4819650" y="2174875"/>
            <a:ext cx="7485063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&gt; 1.000.000 correus electrònics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14.000 mètodes de recerca llibres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Docència 60.000.000 estudiants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Més gran del món biblioteca de mètodes de recerca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La biblioteca de PowerPoint científica més gran del món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Major professor Mundial de salut global i mètodes d'investigació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Desenvolupadors de Ciències multilingües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defRPr/>
            </a:pPr>
            <a:endParaRPr lang="en-US" sz="2800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Chart 1"/>
          <p:cNvGraphicFramePr>
            <a:graphicFrameLocks/>
          </p:cNvGraphicFramePr>
          <p:nvPr/>
        </p:nvGraphicFramePr>
        <p:xfrm>
          <a:off x="1546225" y="1262063"/>
          <a:ext cx="5057775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Chart" r:id="rId4" imgW="5066215" imgH="5017443" progId="Excel.Chart.8">
                  <p:embed/>
                </p:oleObj>
              </mc:Choice>
              <mc:Fallback>
                <p:oleObj name="Chart" r:id="rId4" imgW="5066215" imgH="5017443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62063"/>
                        <a:ext cx="5057775" cy="501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Chart 4"/>
          <p:cNvGraphicFramePr>
            <a:graphicFrameLocks/>
          </p:cNvGraphicFramePr>
          <p:nvPr/>
        </p:nvGraphicFramePr>
        <p:xfrm>
          <a:off x="6272213" y="2217738"/>
          <a:ext cx="3468687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hart" r:id="rId6" imgW="3475021" imgH="3158002" progId="Excel.Chart.8">
                  <p:embed/>
                </p:oleObj>
              </mc:Choice>
              <mc:Fallback>
                <p:oleObj name="Chart" r:id="rId6" imgW="3475021" imgH="3158002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2217738"/>
                        <a:ext cx="3468687" cy="315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352003" y="343222"/>
            <a:ext cx="5338577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3% de publicacions 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Països en desenvolupament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80% de la població mundial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501900" y="4818063"/>
            <a:ext cx="132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Publicacions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7804150" y="4802188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Població</a:t>
            </a:r>
          </a:p>
        </p:txBody>
      </p:sp>
      <p:sp>
        <p:nvSpPr>
          <p:cNvPr id="6151" name="TextBox 3"/>
          <p:cNvSpPr txBox="1">
            <a:spLocks noChangeArrowheads="1"/>
          </p:cNvSpPr>
          <p:nvPr/>
        </p:nvSpPr>
        <p:spPr bwMode="auto">
          <a:xfrm>
            <a:off x="3371850" y="5526088"/>
            <a:ext cx="544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Necessitat d'equitat científica</a:t>
            </a:r>
          </a:p>
        </p:txBody>
      </p:sp>
    </p:spTree>
  </p:cSld>
  <p:clrMapOvr>
    <a:masterClrMapping/>
  </p:clrMapOvr>
</p:sld>
</file>

<file path=ppt/slides/slide4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500438"/>
            <a:ext cx="42608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1366838" y="1436688"/>
            <a:ext cx="86201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dirty="0"/>
              <a:t>6500 idiomes del món</a:t>
            </a:r>
          </a:p>
          <a:p>
            <a:pPr algn="ctr" eaLnBrk="1" hangingPunct="1"/>
            <a:r>
              <a:rPr lang="en-US" altLang="en-US" sz="3200" dirty="0"/>
              <a:t>1 llengua de la ciència (anglès)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F79AA-A544-4360-892B-B820CA08F553}"/>
              </a:ext>
            </a:extLst>
          </p:cNvPr>
          <p:cNvSpPr/>
          <p:nvPr/>
        </p:nvSpPr>
        <p:spPr>
          <a:xfrm>
            <a:off x="4368913" y="91886"/>
            <a:ext cx="26159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FF0000"/>
                </a:solidFill>
                <a:latin typeface="+mn-lt"/>
              </a:rPr>
              <a:t>Problema</a:t>
            </a:r>
          </a:p>
        </p:txBody>
      </p:sp>
    </p:spTree>
  </p:cSld>
  <p:clrMapOvr>
    <a:masterClrMapping/>
  </p:clrMapOvr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850" y="3286125"/>
            <a:ext cx="65088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63480" bIns="8887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592263" y="419100"/>
            <a:ext cx="90074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i="1" dirty="0">
                <a:solidFill>
                  <a:srgbClr val="333333"/>
                </a:solidFill>
                <a:latin typeface="tabular-numbers"/>
              </a:rPr>
              <a:t>La imaginació és més important que el coneixement.</a:t>
            </a:r>
            <a:r>
              <a:rPr lang="en-US" altLang="en-US" sz="3200" dirty="0">
                <a:solidFill>
                  <a:srgbClr val="333333"/>
                </a:solidFill>
                <a:latin typeface="tabular-numbers"/>
              </a:rPr>
              <a:t> L'Albert Einstein</a:t>
            </a:r>
          </a:p>
          <a:p>
            <a:pPr eaLnBrk="1" hangingPunct="1"/>
            <a:endParaRPr lang="en-US" altLang="en-US" sz="3200" dirty="0">
              <a:solidFill>
                <a:srgbClr val="333333"/>
              </a:solidFill>
              <a:latin typeface="tabular-numbers"/>
            </a:endParaRPr>
          </a:p>
          <a:p>
            <a:pPr eaLnBrk="1" hangingPunct="1"/>
            <a:endParaRPr lang="en-US" altLang="en-US" sz="3200" dirty="0"/>
          </a:p>
          <a:p>
            <a:pPr eaLnBrk="1" hangingPunct="1"/>
            <a:endParaRPr lang="en-US" altLang="en-US" sz="32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az-Cyrl-AZ" altLang="en-US" sz="2400" dirty="0"/>
              <a:t>De l'estat de l'estat de l'Enciclopèdia...</a:t>
            </a:r>
            <a:r>
              <a:rPr lang="en-US" altLang="en-US" sz="2400" dirty="0"/>
              <a:t> Rus</a:t>
            </a:r>
          </a:p>
          <a:p>
            <a:pPr eaLnBrk="1" hangingPunct="1"/>
            <a:r>
              <a:rPr lang="ar-AE" altLang="en-US" sz="2400" dirty="0"/>
              <a:t> الخيال de l'estat de l'escriptor</a:t>
            </a:r>
            <a:r>
              <a:rPr lang="en-US" altLang="en-US" sz="2400" dirty="0"/>
              <a:t>Àrab</a:t>
            </a:r>
          </a:p>
          <a:p>
            <a:pPr eaLnBrk="1" hangingPunct="1"/>
            <a:r>
              <a:rPr lang="zh-CN" altLang="en-US" sz="2400" dirty="0">
                <a:cs typeface="等线"/>
              </a:rPr>
              <a:t>想象力比知识更重要 </a:t>
            </a:r>
            <a:r>
              <a:rPr lang="en-US" altLang="zh-CN" sz="2400" dirty="0">
                <a:cs typeface="等线"/>
              </a:rPr>
              <a:t>Xinesos</a:t>
            </a:r>
          </a:p>
          <a:p>
            <a:pPr eaLnBrk="1" hangingPunct="1"/>
            <a:r>
              <a:rPr lang="fr-FR" altLang="zh-CN" sz="2400" dirty="0">
                <a:cs typeface="等线"/>
              </a:rPr>
              <a:t>L'Imagination est Plus important que la Connaissance (francès)</a:t>
            </a:r>
            <a:endParaRPr lang="en-US" altLang="zh-CN" sz="2400" dirty="0">
              <a:cs typeface="等线"/>
            </a:endParaRPr>
          </a:p>
          <a:p>
            <a:pPr eaLnBrk="1" hangingPunct="1"/>
            <a:endParaRPr lang="en-US" altLang="en-US" sz="3200" dirty="0"/>
          </a:p>
        </p:txBody>
      </p:sp>
      <p:pic>
        <p:nvPicPr>
          <p:cNvPr id="8196" name="Picture 2" descr="put URL and languag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609725"/>
            <a:ext cx="22590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www.pitt.edu/~super1/im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948238"/>
            <a:ext cx="1771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"/>
          <p:cNvSpPr>
            <a:spLocks noChangeArrowheads="1"/>
          </p:cNvSpPr>
          <p:nvPr/>
        </p:nvSpPr>
        <p:spPr bwMode="auto">
          <a:xfrm>
            <a:off x="0" y="-184150"/>
            <a:ext cx="249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4697413" y="2038350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/>
              <a:t>            Botó tradueix a 103 idiomes</a:t>
            </a:r>
          </a:p>
        </p:txBody>
      </p:sp>
    </p:spTree>
  </p:cSld>
  <p:clrMapOvr>
    <a:masterClrMapping/>
  </p:clrMapOvr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742950" y="2959100"/>
            <a:ext cx="111442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800" b="1" dirty="0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sz="2800" b="1" dirty="0">
                <a:solidFill>
                  <a:srgbClr val="545454"/>
                </a:solidFill>
                <a:cs typeface="Calibri" panose="020F0502020204030204" pitchFamily="34" charset="0"/>
              </a:rPr>
              <a:t>Títol VI de la </a:t>
            </a:r>
            <a:r>
              <a:rPr lang="en-US" altLang="en-US" sz="2800" b="1" dirty="0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Llei de drets civils</a:t>
            </a:r>
            <a:r>
              <a:rPr lang="en-US" altLang="en-US" sz="2800" b="1" dirty="0">
                <a:solidFill>
                  <a:srgbClr val="545454"/>
                </a:solidFill>
                <a:cs typeface="Calibri" panose="020F0502020204030204" pitchFamily="34" charset="0"/>
              </a:rPr>
              <a:t> de 1964 requereix que els beneficiaris de la prestació econòmica Federal prengui mesures raonables per fer els seus programes, serveis i activitats per persones elegibles amb </a:t>
            </a:r>
            <a:r>
              <a:rPr lang="en-US" altLang="en-US" sz="2800" b="1" dirty="0">
                <a:solidFill>
                  <a:srgbClr val="6A6A6A"/>
                </a:solidFill>
                <a:cs typeface="Calibri" panose="020F0502020204030204" pitchFamily="34" charset="0"/>
              </a:rPr>
              <a:t>domini de l'anglès limitat</a:t>
            </a:r>
            <a:r>
              <a:rPr lang="en-US" altLang="en-US" sz="2800" b="1" dirty="0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 sz="2800" dirty="0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 sz="2800" dirty="0">
              <a:cs typeface="Calibri" panose="020F0502020204030204" pitchFamily="34" charset="0"/>
            </a:endParaRPr>
          </a:p>
        </p:txBody>
      </p:sp>
      <p:pic>
        <p:nvPicPr>
          <p:cNvPr id="9219" name="Picture 2" descr="Image result for limited english proficienc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6400"/>
            <a:ext cx="3190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714375" y="17463"/>
            <a:ext cx="5710238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Equip Bibliotheca Alexandrina</a:t>
            </a:r>
          </a:p>
        </p:txBody>
      </p:sp>
      <p:pic>
        <p:nvPicPr>
          <p:cNvPr id="1024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7632"/>
          <a:stretch>
            <a:fillRect/>
          </a:stretch>
        </p:blipFill>
        <p:spPr bwMode="auto">
          <a:xfrm>
            <a:off x="1404938" y="557213"/>
            <a:ext cx="9812337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389</Words>
  <Application>Microsoft Office PowerPoint</Application>
  <PresentationFormat>Widescreen</PresentationFormat>
  <Paragraphs>99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Arial</vt:lpstr>
      <vt:lpstr>Calibri Light</vt:lpstr>
      <vt:lpstr>Wingdings</vt:lpstr>
      <vt:lpstr>tabular-numbers</vt:lpstr>
      <vt:lpstr>等线</vt:lpstr>
      <vt:lpstr>Times New Roman</vt:lpstr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laporte</dc:creator>
  <cp:lastModifiedBy>Evgueni Choubnikov</cp:lastModifiedBy>
  <cp:revision>26</cp:revision>
  <dcterms:created xsi:type="dcterms:W3CDTF">2019-03-26T20:08:47Z</dcterms:created>
  <dcterms:modified xsi:type="dcterms:W3CDTF">2019-05-28T17:30:50Z</dcterms:modified>
</cp:coreProperties>
</file>