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3" r:id="rId2"/>
    <p:sldId id="370" r:id="rId3"/>
    <p:sldId id="365" r:id="rId4"/>
    <p:sldId id="372" r:id="rId5"/>
    <p:sldId id="371" r:id="rId6"/>
    <p:sldId id="373" r:id="rId7"/>
    <p:sldId id="344" r:id="rId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66757" autoAdjust="0"/>
  </p:normalViewPr>
  <p:slideViewPr>
    <p:cSldViewPr snapToGrid="0">
      <p:cViewPr varScale="1">
        <p:scale>
          <a:sx n="58" d="100"/>
          <a:sy n="58" d="100"/>
        </p:scale>
        <p:origin x="163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5AF4CA4-308B-4A6D-9DCF-3CE6C5707995}" type="datetimeFigureOut">
              <a:rPr lang="en-US"/>
              <a:pPr>
                <a:defRPr/>
              </a:pPr>
              <a:t>5/28/2019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DF4745D-1BB7-4E3A-9FDB-02E2E9A42B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tt.edu/~super7/56011-57001/56121.ppt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play.google.com/store/apps/details?id=com.google.android.apps.translate&amp;hl=en" TargetMode="External"/><Relationship Id="rId4" Type="http://schemas.openxmlformats.org/officeDocument/2006/relationships/hyperlink" Target="https://microsofttranslator.uservoice.com/knowledgebase/articles/1159792-presentation-translator-how-do-i-use-this-to-tra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tt.edu/~super1/How%20to%20create%20Multilingual%20Translation%20Button.htm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itt.edu/~super1/ResearchMethods/StatisticsMatrix.htm" TargetMode="External"/><Relationship Id="rId13" Type="http://schemas.openxmlformats.org/officeDocument/2006/relationships/hyperlink" Target="http://www.pitt.edu/~super1/MultilingualSupercourse.html" TargetMode="External"/><Relationship Id="rId3" Type="http://schemas.openxmlformats.org/officeDocument/2006/relationships/hyperlink" Target="http://www.pitt.edu/~super1" TargetMode="External"/><Relationship Id="rId7" Type="http://schemas.openxmlformats.org/officeDocument/2006/relationships/hyperlink" Target="http://afn.bibalex.org/GeneralPortal.aspx" TargetMode="External"/><Relationship Id="rId12" Type="http://schemas.openxmlformats.org/officeDocument/2006/relationships/hyperlink" Target="https://www.microsoft.com/en-us/translator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ssc.bibalex.org/helpdesk/introduction.jsf" TargetMode="External"/><Relationship Id="rId11" Type="http://schemas.openxmlformats.org/officeDocument/2006/relationships/hyperlink" Target="https://translate.google.com/" TargetMode="External"/><Relationship Id="rId5" Type="http://schemas.openxmlformats.org/officeDocument/2006/relationships/hyperlink" Target="http://cajgh.pitt.edu/" TargetMode="External"/><Relationship Id="rId10" Type="http://schemas.openxmlformats.org/officeDocument/2006/relationships/hyperlink" Target="https://bibalex.org/baifa/en/page/resourcesharingservice#BA Serageldin Library" TargetMode="External"/><Relationship Id="rId4" Type="http://schemas.openxmlformats.org/officeDocument/2006/relationships/hyperlink" Target="http://ssc.bibalex.org/" TargetMode="External"/><Relationship Id="rId9" Type="http://schemas.openxmlformats.org/officeDocument/2006/relationships/hyperlink" Target="http://www.pitt.edu/~super1/ResearchMethods/SerageldinEuclidLibrary.htm" TargetMode="External"/></Relationships>
</file>

<file path=ppt/notesSlides/notesSlide1.xml><?xml version="1.0" encoding="utf-8"?>
<p:notes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 smtClean="0"/>
              <a:t>Zora Multiljezialne nauke. Biblioteka u Aleksandriji na kojoj se nalazi originalni fajl Rona Laporta </a:t>
            </a:r>
            <a:r>
              <a:rPr lang="en-US" altLang="en-US" dirty="0" smtClean="0">
                <a:hlinkClick r:id="rId3"/>
              </a:rPr>
              <a:t>http://www.pitt.edu/~super7/56011-57001/56121.ppt</a:t>
            </a:r>
            <a:r>
              <a:rPr lang="en-US" altLang="en-US" dirty="0" smtClean="0"/>
              <a:t> </a:t>
            </a:r>
            <a:endParaRPr lang="en-US" altLang="en-US" dirty="0" smtClean="0"/>
          </a:p>
          <a:p>
            <a:pPr>
              <a:spcBef>
                <a:spcPct val="0"/>
              </a:spcBef>
            </a:pPr>
            <a:endParaRPr lang="en-US" altLang="en-US" dirty="0" smtClean="0"/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 biste dobili Prevod ovog predavanja na drugih 50 + jezika, molim preuzmite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Microsoft prezentacije prevoditelja (dodatak na struju) koja prevodi cijelu prezentaciju na preko 60 jezika i može biti preuzeta na:</a:t>
            </a:r>
          </a:p>
          <a:p>
            <a:r>
              <a:rPr 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https://microsofttranslator.uservoice.com/knowledgebase/articles/1159792-presentation-translator-how-do-i-use-this-to-tra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Tekst u slikama koji su uključeni u prezentaciju nije preveden, ali ih možete prevesti drugim aplikacijama za prevođenje kao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Google aplikacija za prevodjenje: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https://play.google.com/store/apps/details?id=com.google.android.apps.translate&amp;hl=en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9C9AA07-8FFB-4248-8E90-B6F5FA54CAC7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1" dirty="0" smtClean="0"/>
              <a:t>Biblioteka istraživačkih metoda BA Serageldin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b="1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b="1" dirty="0" smtClean="0"/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10000"/>
              <a:buFont typeface="Wingdings" panose="05000000000000000000" pitchFamily="2" charset="2"/>
              <a:buChar char="v"/>
              <a:defRPr/>
            </a:pPr>
            <a:r>
              <a:rPr lang="en-US" sz="1200" b="1" dirty="0" smtClean="0">
                <a:latin typeface="+mn-lt"/>
              </a:rPr>
              <a:t>1.000.000 e-mailova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10000"/>
              <a:buFont typeface="Wingdings" panose="05000000000000000000" pitchFamily="2" charset="2"/>
              <a:buChar char="v"/>
              <a:defRPr/>
            </a:pPr>
            <a:r>
              <a:rPr lang="en-US" sz="1200" b="1" dirty="0" smtClean="0">
                <a:latin typeface="+mn-lt"/>
              </a:rPr>
              <a:t>14.000 metoda istraživanja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10000"/>
              <a:buFont typeface="Wingdings" panose="05000000000000000000" pitchFamily="2" charset="2"/>
              <a:buChar char="v"/>
              <a:defRPr/>
            </a:pPr>
            <a:r>
              <a:rPr lang="en-US" sz="1200" b="1" dirty="0" smtClean="0">
                <a:latin typeface="+mn-lt"/>
              </a:rPr>
              <a:t>Podučavanje 60.000.000 studenata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10000"/>
              <a:buFont typeface="Wingdings" panose="05000000000000000000" pitchFamily="2" charset="2"/>
              <a:buChar char="v"/>
              <a:defRPr/>
            </a:pPr>
            <a:r>
              <a:rPr lang="en-US" sz="1200" b="1" dirty="0" smtClean="0">
                <a:latin typeface="+mn-lt"/>
              </a:rPr>
              <a:t>Najveća biblioteka istraživačkih metoda na svijetu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10000"/>
              <a:buFont typeface="Wingdings" panose="05000000000000000000" pitchFamily="2" charset="2"/>
              <a:buChar char="v"/>
              <a:defRPr/>
            </a:pPr>
            <a:r>
              <a:rPr lang="en-US" sz="1200" b="1" dirty="0" smtClean="0">
                <a:latin typeface="+mn-lt"/>
              </a:rPr>
              <a:t>Najveća naučna biblioteka na svijetu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10000"/>
              <a:buFont typeface="Wingdings" panose="05000000000000000000" pitchFamily="2" charset="2"/>
              <a:buChar char="v"/>
              <a:defRPr/>
            </a:pPr>
            <a:r>
              <a:rPr lang="en-US" sz="1200" b="1" dirty="0" smtClean="0">
                <a:latin typeface="+mn-lt"/>
              </a:rPr>
              <a:t>Najveći svjetski nastavnik globalnog zdravlja i istraživačkih metoda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10000"/>
              <a:buFont typeface="Wingdings" panose="05000000000000000000" pitchFamily="2" charset="2"/>
              <a:buChar char="v"/>
              <a:defRPr/>
            </a:pPr>
            <a:r>
              <a:rPr lang="en-US" sz="1200" b="1" dirty="0" smtClean="0">
                <a:latin typeface="+mn-lt"/>
              </a:rPr>
              <a:t>Graditelji Multiljezialne nauke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F4745D-1BB7-4E3A-9FDB-02E2E9A42BA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298665"/>
      </p:ext>
    </p:extLst>
  </p:cSld>
  <p:clrMapOvr>
    <a:masterClrMapping/>
  </p:clrMapOvr>
</p:notes>
</file>

<file path=ppt/notesSlides/notesSlide3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3% publikacija iz</a:t>
            </a:r>
            <a:r>
              <a:rPr lang="en-US" sz="1200" baseline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Zemalja u razvoju 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80% svjetske populacije</a:t>
            </a:r>
          </a:p>
          <a:p>
            <a:endParaRPr lang="en-US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 smtClean="0"/>
              <a:t>Potreba za naučnim jednakost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F4745D-1BB7-4E3A-9FDB-02E2E9A42BA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858070"/>
      </p:ext>
    </p:extLst>
  </p:cSld>
  <p:clrMapOvr>
    <a:masterClrMapping/>
  </p:clrMapOvr>
</p:notes>
</file>

<file path=ppt/notesSlides/notesSlide4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ln/>
                <a:solidFill>
                  <a:srgbClr val="FF0000"/>
                </a:solidFill>
                <a:latin typeface="+mn-lt"/>
              </a:rPr>
              <a:t>Problem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b="1" dirty="0" smtClean="0">
              <a:ln/>
              <a:solidFill>
                <a:srgbClr val="FF0000"/>
              </a:solidFill>
              <a:latin typeface="+mn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dirty="0" smtClean="0"/>
              <a:t>6500 jezika na svetu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 smtClean="0"/>
              <a:t>1 jezik nauke (engleski)</a:t>
            </a:r>
          </a:p>
          <a:p>
            <a:endParaRPr lang="en-US" dirty="0" smtClean="0"/>
          </a:p>
          <a:p>
            <a:r>
              <a:rPr lang="en-US" dirty="0" smtClean="0"/>
              <a:t>"Jezičke barijere"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F4745D-1BB7-4E3A-9FDB-02E2E9A42BA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205139"/>
      </p:ext>
    </p:extLst>
  </p:cSld>
  <p:clrMapOvr>
    <a:masterClrMapping/>
  </p:clrMapOvr>
</p:notes>
</file>

<file path=ppt/notesSlides/notesSlide5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1200" i="1" dirty="0" smtClean="0">
                <a:solidFill>
                  <a:srgbClr val="333333"/>
                </a:solidFill>
                <a:latin typeface="tabular-numbers"/>
              </a:rPr>
              <a:t>Mašta je važnija od znanja.</a:t>
            </a:r>
            <a:r>
              <a:rPr lang="en-US" altLang="en-US" sz="1200" dirty="0" smtClean="0">
                <a:solidFill>
                  <a:srgbClr val="333333"/>
                </a:solidFill>
                <a:latin typeface="tabular-numbers"/>
              </a:rPr>
              <a:t> Albert Einstein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/>
              <a:t>Prevedi dugme na 103 jezika</a:t>
            </a:r>
          </a:p>
          <a:p>
            <a:endParaRPr lang="en-US" sz="1200" b="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Kako kreirati dugme za prevođenje za vašu web lokaciju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http://www.pitt.edu/~super1/How%20to%20create%20Multilingual%20Translation%20Button.htm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F4745D-1BB7-4E3A-9FDB-02E2E9A42BA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84590"/>
      </p:ext>
    </p:extLst>
  </p:cSld>
  <p:clrMapOvr>
    <a:masterClrMapping/>
  </p:clrMapOvr>
</p:notes>
</file>

<file path=ppt/notesSlides/notesSlide6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en-US" altLang="en-US" sz="2400" b="1" dirty="0" smtClean="0">
                <a:solidFill>
                  <a:srgbClr val="222222"/>
                </a:solidFill>
                <a:cs typeface="Calibri" panose="020F0502020204030204" pitchFamily="34" charset="0"/>
              </a:rPr>
              <a:t>Ograničena Engleska Proficijencija (LEPKA)</a:t>
            </a:r>
          </a:p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endParaRPr lang="en-US" altLang="en-US" sz="2400" b="1" dirty="0" smtClean="0">
              <a:solidFill>
                <a:srgbClr val="222222"/>
              </a:solidFill>
              <a:cs typeface="Calibri" panose="020F0502020204030204" pitchFamily="34" charset="0"/>
            </a:endParaRPr>
          </a:p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en-US" altLang="en-US" sz="2400" b="1" dirty="0" smtClean="0">
                <a:solidFill>
                  <a:srgbClr val="222222"/>
                </a:solidFill>
                <a:cs typeface="Calibri" panose="020F0502020204030204" pitchFamily="34" charset="0"/>
              </a:rPr>
              <a:t>"</a:t>
            </a:r>
            <a:r>
              <a:rPr lang="en-US" altLang="en-US" sz="2400" b="1" dirty="0" smtClean="0">
                <a:solidFill>
                  <a:srgbClr val="545454"/>
                </a:solidFill>
                <a:cs typeface="Calibri" panose="020F0502020204030204" pitchFamily="34" charset="0"/>
              </a:rPr>
              <a:t>Naslov "VI" </a:t>
            </a:r>
            <a:r>
              <a:rPr lang="en-US" altLang="en-US" sz="2400" b="1" dirty="0" smtClean="0">
                <a:solidFill>
                  <a:srgbClr val="6A6A6A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Akt o ljudskim pravima</a:t>
            </a:r>
            <a:r>
              <a:rPr lang="en-US" altLang="en-US" sz="2400" b="1" dirty="0" smtClean="0">
                <a:solidFill>
                  <a:srgbClr val="545454"/>
                </a:solidFill>
                <a:cs typeface="Calibri" panose="020F0502020204030204" pitchFamily="34" charset="0"/>
              </a:rPr>
              <a:t> od 1964 zahtijeva primaoce federalne finansijske pomoći da poduzmu razumne korake u cilju njihovog programa, usluga i aktivnosti sa podobnim osobama sa </a:t>
            </a:r>
            <a:r>
              <a:rPr lang="en-US" altLang="en-US" sz="2400" b="1" dirty="0" smtClean="0">
                <a:solidFill>
                  <a:srgbClr val="6A6A6A"/>
                </a:solidFill>
                <a:cs typeface="Calibri" panose="020F0502020204030204" pitchFamily="34" charset="0"/>
              </a:rPr>
              <a:t>ograničena Engleska proficicija</a:t>
            </a:r>
            <a:r>
              <a:rPr lang="en-US" altLang="en-US" sz="2400" b="1" dirty="0" smtClean="0">
                <a:solidFill>
                  <a:srgbClr val="545454"/>
                </a:solidFill>
                <a:cs typeface="Calibri" panose="020F0502020204030204" pitchFamily="34" charset="0"/>
              </a:rPr>
              <a:t>"</a:t>
            </a:r>
            <a:r>
              <a:rPr lang="en-US" altLang="en-US" sz="2400" dirty="0" smtClean="0">
                <a:solidFill>
                  <a:srgbClr val="545454"/>
                </a:solidFill>
                <a:cs typeface="Calibri" panose="020F0502020204030204" pitchFamily="34" charset="0"/>
              </a:rPr>
              <a:t> </a:t>
            </a:r>
            <a:endParaRPr lang="en-US" altLang="en-US" sz="2400" dirty="0"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F4745D-1BB7-4E3A-9FDB-02E2E9A42BA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655433"/>
      </p:ext>
    </p:extLst>
  </p:cSld>
  <p:clrMapOvr>
    <a:masterClrMapping/>
  </p:clrMapOvr>
</p:notes>
</file>

<file path=ppt/notesSlides/notesSlide7.xml><?xml version="1.0" encoding="utf-8"?>
<p:notes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z="140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400" dirty="0" smtClean="0"/>
              <a:t>Tim Bibliotheca Alexandrina</a:t>
            </a:r>
          </a:p>
          <a:p>
            <a:pPr>
              <a:spcBef>
                <a:spcPct val="0"/>
              </a:spcBef>
            </a:pPr>
            <a:endParaRPr lang="en-US" altLang="en-US" sz="1400" dirty="0" smtClean="0"/>
          </a:p>
          <a:p>
            <a:pPr>
              <a:spcBef>
                <a:spcPct val="0"/>
              </a:spcBef>
            </a:pPr>
            <a:endParaRPr lang="en-US" altLang="en-US" sz="1400" dirty="0" smtClean="0"/>
          </a:p>
          <a:p>
            <a:pPr>
              <a:spcBef>
                <a:spcPct val="0"/>
              </a:spcBef>
            </a:pPr>
            <a:r>
              <a:rPr lang="en-US" altLang="en-US" sz="1400" dirty="0" smtClean="0"/>
              <a:t>Ovo </a:t>
            </a:r>
            <a:r>
              <a:rPr lang="en-US" altLang="en-US" sz="1400" dirty="0" smtClean="0"/>
              <a:t>može se uraditi samo sa izuzetim globalnim timom.  Eksperti iz Egipta, Indije, Irana, Japana, Kenije, Kazahstana, Meksika, Nigerije, sad i mnogih drugih zemalja primorali su da to ostvari. Ovi divni ljudi donirali su svoje vrijeme i trud da se nemoguće dogode.</a:t>
            </a:r>
          </a:p>
          <a:p>
            <a:pPr>
              <a:spcBef>
                <a:spcPct val="0"/>
              </a:spcBef>
            </a:pPr>
            <a:endParaRPr lang="en-US" altLang="en-US" sz="1400" dirty="0" smtClean="0"/>
          </a:p>
          <a:p>
            <a:pPr>
              <a:spcBef>
                <a:spcPct val="0"/>
              </a:spcBef>
            </a:pPr>
            <a:r>
              <a:rPr lang="en-US" altLang="en-US" sz="1400" dirty="0" smtClean="0"/>
              <a:t>"Uvijek se čini nemogućim dok se ne završi" (Mandela)</a:t>
            </a:r>
          </a:p>
          <a:p>
            <a:pPr>
              <a:spcBef>
                <a:spcPct val="0"/>
              </a:spcBef>
            </a:pPr>
            <a:endParaRPr lang="en-US" altLang="en-US" sz="1400" dirty="0" smtClean="0"/>
          </a:p>
          <a:p>
            <a:pPr>
              <a:spcBef>
                <a:spcPct val="0"/>
              </a:spcBef>
            </a:pPr>
            <a:r>
              <a:rPr lang="en-US" altLang="en-US" sz="1400" dirty="0" smtClean="0"/>
              <a:t>"Nikad ne vjeruj da par brižnih ljudi ne može promijeniti svijet.  Zaista, to je sve što su ikada imali "(Mead)</a:t>
            </a:r>
          </a:p>
          <a:p>
            <a:pPr>
              <a:spcBef>
                <a:spcPct val="0"/>
              </a:spcBef>
            </a:pPr>
            <a:endParaRPr lang="en-US" altLang="en-US" sz="1400" dirty="0" smtClean="0"/>
          </a:p>
          <a:p>
            <a:pPr>
              <a:spcBef>
                <a:spcPct val="0"/>
              </a:spcBef>
            </a:pPr>
            <a:r>
              <a:rPr lang="en-US" altLang="en-US" sz="1400" i="1" dirty="0" smtClean="0"/>
              <a:t>Projekat superkursa- </a:t>
            </a:r>
            <a:r>
              <a:rPr lang="en-US" altLang="en-US" sz="1400" i="1" dirty="0" smtClean="0">
                <a:hlinkClick r:id="rId3"/>
              </a:rPr>
              <a:t>www.pitt.edu/~super1</a:t>
            </a:r>
            <a:r>
              <a:rPr lang="en-US" altLang="en-US" sz="1400" i="1" dirty="0" smtClean="0"/>
              <a:t/>
            </a:r>
            <a:br>
              <a:rPr lang="en-US" altLang="en-US" sz="1400" i="1" dirty="0" smtClean="0"/>
            </a:br>
            <a:r>
              <a:rPr lang="en-US" altLang="en-US" sz="1400" i="1" dirty="0" smtClean="0"/>
              <a:t> </a:t>
            </a:r>
            <a:endParaRPr lang="en-US" altLang="en-US" sz="1400" dirty="0" smtClean="0"/>
          </a:p>
          <a:p>
            <a:pPr>
              <a:spcBef>
                <a:spcPct val="0"/>
              </a:spcBef>
            </a:pPr>
            <a:r>
              <a:rPr lang="en-US" altLang="en-US" sz="1400" i="1" dirty="0" smtClean="0"/>
              <a:t>Naučni Supertok- </a:t>
            </a:r>
            <a:r>
              <a:rPr lang="en-US" altLang="en-US" sz="1400" i="1" dirty="0" smtClean="0">
                <a:hlinkClick r:id="rId4"/>
              </a:rPr>
              <a:t>ssc.bibalex.org</a:t>
            </a:r>
            <a:r>
              <a:rPr lang="en-US" altLang="en-US" sz="1400" i="1" dirty="0" smtClean="0"/>
              <a:t> </a:t>
            </a:r>
            <a:br>
              <a:rPr lang="en-US" altLang="en-US" sz="1400" i="1" dirty="0" smtClean="0"/>
            </a:br>
            <a:r>
              <a:rPr lang="en-US" altLang="en-US" sz="1400" i="1" dirty="0" smtClean="0"/>
              <a:t> </a:t>
            </a:r>
            <a:endParaRPr lang="en-US" altLang="en-US" sz="1400" dirty="0" smtClean="0"/>
          </a:p>
          <a:p>
            <a:pPr>
              <a:spcBef>
                <a:spcPct val="0"/>
              </a:spcBef>
            </a:pPr>
            <a:r>
              <a:rPr lang="en-US" altLang="en-US" sz="1400" i="1" dirty="0" smtClean="0"/>
              <a:t>Centralni azijski dnevnik globalnog zdravlja- </a:t>
            </a:r>
            <a:r>
              <a:rPr lang="en-US" altLang="en-US" sz="1400" i="1" dirty="0" smtClean="0">
                <a:hlinkClick r:id="rId5"/>
              </a:rPr>
              <a:t>cajgh.pitt.edu</a:t>
            </a:r>
            <a:r>
              <a:rPr lang="en-US" altLang="en-US" sz="1400" dirty="0" smtClean="0"/>
              <a:t/>
            </a:r>
            <a:br>
              <a:rPr lang="en-US" altLang="en-US" sz="1400" dirty="0" smtClean="0"/>
            </a:br>
            <a:r>
              <a:rPr lang="en-US" altLang="en-US" sz="1400" dirty="0" smtClean="0"/>
              <a:t> </a:t>
            </a:r>
          </a:p>
          <a:p>
            <a:pPr>
              <a:spcBef>
                <a:spcPct val="0"/>
              </a:spcBef>
            </a:pPr>
            <a:r>
              <a:rPr lang="en-US" altLang="en-US" sz="1400" i="1" dirty="0" smtClean="0"/>
              <a:t>Biblioteka istraživačkih metoda Aleksandrije- </a:t>
            </a:r>
            <a:r>
              <a:rPr lang="en-US" altLang="en-US" sz="1400" i="1" dirty="0" smtClean="0">
                <a:hlinkClick r:id="rId6"/>
              </a:rPr>
              <a:t>http://ssc.bibalex.org/helpdesk/introduction.jsf</a:t>
            </a:r>
            <a:r>
              <a:rPr lang="en-US" altLang="en-US" sz="1400" i="1" dirty="0" smtClean="0"/>
              <a:t/>
            </a:r>
            <a:br>
              <a:rPr lang="en-US" altLang="en-US" sz="1400" i="1" dirty="0" smtClean="0"/>
            </a:br>
            <a:r>
              <a:rPr lang="en-US" altLang="en-US" sz="1400" i="1" dirty="0" smtClean="0"/>
              <a:t> </a:t>
            </a:r>
            <a:endParaRPr lang="en-US" altLang="en-US" sz="1400" dirty="0" smtClean="0"/>
          </a:p>
          <a:p>
            <a:pPr>
              <a:spcBef>
                <a:spcPct val="0"/>
              </a:spcBef>
            </a:pPr>
            <a:r>
              <a:rPr lang="en-US" altLang="en-US" sz="1400" i="1" dirty="0" smtClean="0"/>
              <a:t>Bibliotheca Alexandrina (BA) afričke mreže- </a:t>
            </a:r>
            <a:r>
              <a:rPr lang="en-US" altLang="en-US" sz="1400" i="1" dirty="0" smtClean="0">
                <a:hlinkClick r:id="rId7"/>
              </a:rPr>
              <a:t>http://afn.bibalex.org/GeneralPortal.aspx</a:t>
            </a:r>
            <a:r>
              <a:rPr lang="en-US" altLang="en-US" sz="1400" i="1" dirty="0" smtClean="0"/>
              <a:t/>
            </a:r>
            <a:br>
              <a:rPr lang="en-US" altLang="en-US" sz="1400" i="1" dirty="0" smtClean="0"/>
            </a:br>
            <a:r>
              <a:rPr lang="en-US" altLang="en-US" sz="1400" i="1" dirty="0" smtClean="0"/>
              <a:t> </a:t>
            </a:r>
            <a:endParaRPr lang="en-US" altLang="en-US" sz="1400" dirty="0" smtClean="0"/>
          </a:p>
          <a:p>
            <a:pPr>
              <a:spcBef>
                <a:spcPct val="0"/>
              </a:spcBef>
            </a:pPr>
            <a:r>
              <a:rPr lang="en-US" altLang="en-US" sz="1400" i="1" dirty="0" smtClean="0"/>
              <a:t>Euclid-ova statisticka Matrix- </a:t>
            </a:r>
            <a:r>
              <a:rPr lang="en-US" altLang="en-US" sz="1400" i="1" dirty="0" smtClean="0">
                <a:hlinkClick r:id="rId8"/>
              </a:rPr>
              <a:t>http://www.pitt.edu/~super1/ResearchMethods/StatisticsMatrix.htm</a:t>
            </a:r>
            <a:r>
              <a:rPr lang="en-US" altLang="en-US" sz="1400" i="1" dirty="0" smtClean="0"/>
              <a:t> </a:t>
            </a:r>
            <a:br>
              <a:rPr lang="en-US" altLang="en-US" sz="1400" i="1" dirty="0" smtClean="0"/>
            </a:br>
            <a:r>
              <a:rPr lang="en-US" altLang="en-US" sz="1400" i="1" dirty="0" smtClean="0"/>
              <a:t> </a:t>
            </a:r>
          </a:p>
          <a:p>
            <a:pPr>
              <a:spcBef>
                <a:spcPct val="0"/>
              </a:spcBef>
            </a:pPr>
            <a:r>
              <a:rPr lang="en-US" altLang="en-US" sz="1400" i="1" dirty="0" smtClean="0"/>
              <a:t>Serageldin-Euclid biblioteka- </a:t>
            </a:r>
            <a:r>
              <a:rPr lang="en-US" altLang="en-US" sz="1400" i="1" dirty="0" smtClean="0">
                <a:hlinkClick r:id="rId9"/>
              </a:rPr>
              <a:t>http://www.pitt.edu/~super1/ResearchMethods/SerageldinEuclidLibrary.htm</a:t>
            </a:r>
            <a:r>
              <a:rPr lang="en-US" altLang="en-US" sz="1400" i="1" dirty="0" smtClean="0"/>
              <a:t>  </a:t>
            </a:r>
          </a:p>
          <a:p>
            <a:pPr>
              <a:spcBef>
                <a:spcPct val="0"/>
              </a:spcBef>
            </a:pPr>
            <a:r>
              <a:rPr lang="en-US" altLang="en-US" sz="1400" dirty="0" smtClean="0"/>
              <a:t> </a:t>
            </a:r>
            <a:r>
              <a:rPr lang="en-US" altLang="en-US" sz="1400" i="1" dirty="0" smtClean="0"/>
              <a:t>BAIFA </a:t>
            </a:r>
            <a:r>
              <a:rPr lang="en-US" altLang="en-US" sz="1400" i="1" dirty="0" err="1" smtClean="0"/>
              <a:t>Snalažse</a:t>
            </a:r>
            <a:r>
              <a:rPr lang="en-US" altLang="en-US" sz="1400" i="1" dirty="0" smtClean="0"/>
              <a:t> Usluga dijeljenja- </a:t>
            </a:r>
            <a:r>
              <a:rPr lang="en-US" altLang="en-US" sz="1400" i="1" dirty="0" smtClean="0">
                <a:hlinkClick r:id="rId10"/>
              </a:rPr>
              <a:t>https://bibalex.org/baifa/en/page/resourcesharingservice#BA Serageldin biblioteka</a:t>
            </a:r>
            <a:r>
              <a:rPr lang="en-US" altLang="en-US" sz="1400" i="1" dirty="0" smtClean="0"/>
              <a:t> </a:t>
            </a:r>
            <a:endParaRPr lang="en-US" altLang="en-US" sz="1400" dirty="0" smtClean="0"/>
          </a:p>
          <a:p>
            <a:r>
              <a:rPr lang="en-US" sz="14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Google prevedi- </a:t>
            </a:r>
            <a:r>
              <a:rPr lang="en-US" sz="14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1"/>
              </a:rPr>
              <a:t>https://translate.google.com/</a:t>
            </a:r>
            <a:endParaRPr lang="en-US" sz="14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4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Microsoft prevodilac- </a:t>
            </a:r>
            <a:r>
              <a:rPr lang="en-US" sz="14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2"/>
              </a:rPr>
              <a:t>https://www.microsoft.com/en-us/translator/</a:t>
            </a:r>
            <a:endParaRPr lang="en-US" sz="14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4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Multiljezialna Superkursa- </a:t>
            </a:r>
            <a:r>
              <a:rPr lang="en-US" sz="14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3"/>
              </a:rPr>
              <a:t>www.pitt.edu/~super1/MultilingualSupercourse.html</a:t>
            </a:r>
            <a:endParaRPr lang="en-US" sz="14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spcBef>
                <a:spcPct val="0"/>
              </a:spcBef>
            </a:pPr>
            <a:endParaRPr lang="en-US" altLang="en-US" sz="1400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09047E8-3B21-4092-9531-B0A24C5C6000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72020-F872-4548-8126-E1881A68D0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0F8529-BDE7-4307-AF74-B5D310F37D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7E98F-40D2-4F8B-8834-70114C64F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925E4-231A-409C-98E7-FCE80B7421EC}" type="datetimeFigureOut">
              <a:rPr lang="en-US"/>
              <a:pPr>
                <a:defRPr/>
              </a:pPr>
              <a:t>5/28/2019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5D58D-C9E9-4C5F-A06C-79BB78138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B07FE-4ABD-42C9-99D0-B38B0BBD9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83DDA-A2BD-4AB0-A9D8-BC83CCABE4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274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1E998-7C54-4E5B-A4AB-F6BD5C87D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07270C-CB1F-4EF6-B691-F65FBB9D3E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7E98F-40D2-4F8B-8834-70114C64F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3A5D4-F853-4D65-B3ED-7DC013869547}" type="datetimeFigureOut">
              <a:rPr lang="en-US"/>
              <a:pPr>
                <a:defRPr/>
              </a:pPr>
              <a:t>5/28/2019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5D58D-C9E9-4C5F-A06C-79BB78138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B07FE-4ABD-42C9-99D0-B38B0BBD9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33320-03D9-41E8-A8BA-32E828F60E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024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5DD6FE-7A12-4DCC-BE1B-83551DF22F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CC5031-3DF3-4D20-9368-2A83280575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7E98F-40D2-4F8B-8834-70114C64F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5A8CB-5929-4C1E-A391-F2539AE7D6E0}" type="datetimeFigureOut">
              <a:rPr lang="en-US"/>
              <a:pPr>
                <a:defRPr/>
              </a:pPr>
              <a:t>5/28/2019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5D58D-C9E9-4C5F-A06C-79BB78138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B07FE-4ABD-42C9-99D0-B38B0BBD9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6185A-3D2B-43DE-8E24-C846B8E6C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726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41C77-1FEA-423A-BC04-C7CB7394F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05BC0-E0A5-49EB-B101-D38A27F02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7E98F-40D2-4F8B-8834-70114C64F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40D54-9727-4519-8BFA-34209AB05D83}" type="datetimeFigureOut">
              <a:rPr lang="en-US"/>
              <a:pPr>
                <a:defRPr/>
              </a:pPr>
              <a:t>5/28/2019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5D58D-C9E9-4C5F-A06C-79BB78138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B07FE-4ABD-42C9-99D0-B38B0BBD9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0E823-9E01-46B1-A7A5-EB2E4D2AA8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170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F756E-AF7A-4CDD-8FDB-22DB65E8A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624BD0-88A4-492C-AF97-A3CDBF8B1B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7E98F-40D2-4F8B-8834-70114C64F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84595-79F9-416B-A239-E9E1BD8AB53D}" type="datetimeFigureOut">
              <a:rPr lang="en-US"/>
              <a:pPr>
                <a:defRPr/>
              </a:pPr>
              <a:t>5/28/2019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5D58D-C9E9-4C5F-A06C-79BB78138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B07FE-4ABD-42C9-99D0-B38B0BBD9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D8B8E-36E2-4BD9-851F-25769AB240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79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5AC0E-2646-49B3-9D53-D4F27A3F0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A17C3-2A67-45D1-8AE5-E2F902866A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2C815E-A4D5-4C58-A73D-923B7DA281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2C7E98F-40D2-4F8B-8834-70114C64F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20FDF-99B0-4F2C-B9A4-0B592AC585CD}" type="datetimeFigureOut">
              <a:rPr lang="en-US"/>
              <a:pPr>
                <a:defRPr/>
              </a:pPr>
              <a:t>5/28/2019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605D58D-C9E9-4C5F-A06C-79BB78138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72B07FE-4ABD-42C9-99D0-B38B0BBD9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E9809-5C79-4046-B84C-D409EB195D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455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9CF14-8362-476D-9DD8-251D12B87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271F68-CDFA-4D09-A4E3-2FC2DD042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D90519-BFDD-4FDC-B8FE-2D504F740C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9F7F54-D727-4FE0-AB34-1E343C57D7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1AE2CC-FD95-4112-998F-A10A030D00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2C7E98F-40D2-4F8B-8834-70114C64F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28732-1B9D-44F4-B58A-677E95F04880}" type="datetimeFigureOut">
              <a:rPr lang="en-US"/>
              <a:pPr>
                <a:defRPr/>
              </a:pPr>
              <a:t>5/28/2019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605D58D-C9E9-4C5F-A06C-79BB78138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72B07FE-4ABD-42C9-99D0-B38B0BBD9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77705-29F7-4FBF-844D-91366F2542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096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0DE1F-540F-49E4-8704-96A068DAD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2C7E98F-40D2-4F8B-8834-70114C64F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D0CF4-3F78-4F43-A2D6-709AC8032C87}" type="datetimeFigureOut">
              <a:rPr lang="en-US"/>
              <a:pPr>
                <a:defRPr/>
              </a:pPr>
              <a:t>5/28/2019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605D58D-C9E9-4C5F-A06C-79BB78138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72B07FE-4ABD-42C9-99D0-B38B0BBD9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22D7B-DDC2-4EA3-B303-00477D7AE5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728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2C7E98F-40D2-4F8B-8834-70114C64F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953E7-1020-4822-A252-4177E9AE338B}" type="datetimeFigureOut">
              <a:rPr lang="en-US"/>
              <a:pPr>
                <a:defRPr/>
              </a:pPr>
              <a:t>5/28/2019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605D58D-C9E9-4C5F-A06C-79BB78138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72B07FE-4ABD-42C9-99D0-B38B0BBD9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ACBA4-2A6E-4201-8E38-B891AC4B17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981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B1FD7-6EE4-4D7C-96FA-67E71E881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5DA36-BABA-4CB1-8C88-394A9992F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592DE7-5E71-4493-BAF9-7810E68882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2C7E98F-40D2-4F8B-8834-70114C64F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5F017-3CE9-4DCC-8864-C6D109F6B88D}" type="datetimeFigureOut">
              <a:rPr lang="en-US"/>
              <a:pPr>
                <a:defRPr/>
              </a:pPr>
              <a:t>5/28/2019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605D58D-C9E9-4C5F-A06C-79BB78138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72B07FE-4ABD-42C9-99D0-B38B0BBD9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3747B-9141-408D-893B-627C57AFAA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339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E2559-36B4-43F2-96B1-D51F1F9ED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FE051C-E966-4943-BCB9-9566FA6477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043FC0-D80B-4901-A40F-DBF9859340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2C7E98F-40D2-4F8B-8834-70114C64F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D36C6-04CF-421D-849B-7184CE3B14CC}" type="datetimeFigureOut">
              <a:rPr lang="en-US"/>
              <a:pPr>
                <a:defRPr/>
              </a:pPr>
              <a:t>5/28/2019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605D58D-C9E9-4C5F-A06C-79BB78138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72B07FE-4ABD-42C9-99D0-B38B0BBD9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92A8C-7701-40FF-A0E7-288C8B359A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052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7E98F-40D2-4F8B-8834-70114C64FF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1C1F8BC-9569-4987-B71D-5EE824509331}" type="datetimeFigureOut">
              <a:rPr lang="en-US"/>
              <a:pPr>
                <a:defRPr/>
              </a:pPr>
              <a:t>5/28/2019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5D58D-C9E9-4C5F-A06C-79BB781381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B07FE-4ABD-42C9-99D0-B38B0BBD99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34284D0-E2BB-405F-860E-D1FCA8473D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bibliotheca alexandrina daw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7" b="7500"/>
          <a:stretch>
            <a:fillRect/>
          </a:stretch>
        </p:blipFill>
        <p:spPr bwMode="auto">
          <a:xfrm>
            <a:off x="61913" y="52388"/>
            <a:ext cx="12058650" cy="672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" descr="put URL and language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5203825"/>
            <a:ext cx="2371725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2063750" y="885825"/>
            <a:ext cx="6983413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400" b="1" dirty="0">
                <a:solidFill>
                  <a:srgbClr val="FF0000"/>
                </a:solidFill>
              </a:rPr>
              <a:t>Zora Multiljezialne nauke</a:t>
            </a:r>
          </a:p>
          <a:p>
            <a:pPr algn="ctr" eaLnBrk="1" hangingPunct="1"/>
            <a:r>
              <a:rPr lang="en-US" altLang="en-US" sz="1400" b="1" dirty="0">
                <a:solidFill>
                  <a:srgbClr val="FF0000"/>
                </a:solidFill>
              </a:rPr>
              <a:t>Biblioteka Aleksandrije</a:t>
            </a:r>
          </a:p>
        </p:txBody>
      </p:sp>
    </p:spTree>
  </p:cSld>
  <p:clrMapOvr>
    <a:masterClrMapping/>
  </p:clrMapOvr>
</p:sld>
</file>

<file path=ppt/slides/slide2.xml><?xml version="1.0" encoding="utf-8"?>
<p:sld xmlns:a14="http://schemas.microsoft.com/office/drawing/2010/main" xmlns:a16="http://schemas.microsoft.com/office/drawing/2014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34" t="16548" r="37810" b="5992"/>
          <a:stretch>
            <a:fillRect/>
          </a:stretch>
        </p:blipFill>
        <p:spPr bwMode="auto">
          <a:xfrm>
            <a:off x="1354138" y="1473200"/>
            <a:ext cx="3017837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417513" y="368300"/>
            <a:ext cx="70469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200" b="1" dirty="0"/>
              <a:t>Biblioteka istraživačkih metoda BA Serageldin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97FB0F-F8FE-4285-80D1-6BFE6CA1A805}"/>
              </a:ext>
            </a:extLst>
          </p:cNvPr>
          <p:cNvSpPr txBox="1"/>
          <p:nvPr/>
        </p:nvSpPr>
        <p:spPr>
          <a:xfrm>
            <a:off x="4819650" y="2174875"/>
            <a:ext cx="7485063" cy="46783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10000"/>
              <a:buFont typeface="Wingdings" panose="05000000000000000000" pitchFamily="2" charset="2"/>
              <a:buChar char="v"/>
              <a:defRPr/>
            </a:pPr>
            <a:r>
              <a:rPr lang="en-US" sz="2800" b="1" dirty="0">
                <a:latin typeface="+mn-lt"/>
              </a:rPr>
              <a:t>1.000.000 e-mailova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10000"/>
              <a:buFont typeface="Wingdings" panose="05000000000000000000" pitchFamily="2" charset="2"/>
              <a:buChar char="v"/>
              <a:defRPr/>
            </a:pPr>
            <a:r>
              <a:rPr lang="en-US" sz="2800" b="1" dirty="0">
                <a:latin typeface="+mn-lt"/>
              </a:rPr>
              <a:t>14.000 metoda istraživanja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10000"/>
              <a:buFont typeface="Wingdings" panose="05000000000000000000" pitchFamily="2" charset="2"/>
              <a:buChar char="v"/>
              <a:defRPr/>
            </a:pPr>
            <a:r>
              <a:rPr lang="en-US" sz="2800" b="1" dirty="0">
                <a:latin typeface="+mn-lt"/>
              </a:rPr>
              <a:t>Podučavanje 60.000.000 studenata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10000"/>
              <a:buFont typeface="Wingdings" panose="05000000000000000000" pitchFamily="2" charset="2"/>
              <a:buChar char="v"/>
              <a:defRPr/>
            </a:pPr>
            <a:r>
              <a:rPr lang="en-US" sz="2800" b="1" dirty="0">
                <a:latin typeface="+mn-lt"/>
              </a:rPr>
              <a:t>Najveća biblioteka istraživačkih metoda na svijetu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10000"/>
              <a:buFont typeface="Wingdings" panose="05000000000000000000" pitchFamily="2" charset="2"/>
              <a:buChar char="v"/>
              <a:defRPr/>
            </a:pPr>
            <a:r>
              <a:rPr lang="en-US" sz="2800" b="1" dirty="0">
                <a:latin typeface="+mn-lt"/>
              </a:rPr>
              <a:t>Najveća naučna biblioteka na svijetu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10000"/>
              <a:buFont typeface="Wingdings" panose="05000000000000000000" pitchFamily="2" charset="2"/>
              <a:buChar char="v"/>
              <a:defRPr/>
            </a:pPr>
            <a:r>
              <a:rPr lang="en-US" sz="2800" b="1" dirty="0">
                <a:latin typeface="+mn-lt"/>
              </a:rPr>
              <a:t>Najveći svjetski nastavnik globalnog zdravlja i istraživačkih metoda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10000"/>
              <a:buFont typeface="Wingdings" panose="05000000000000000000" pitchFamily="2" charset="2"/>
              <a:buChar char="v"/>
              <a:defRPr/>
            </a:pPr>
            <a:r>
              <a:rPr lang="en-US" sz="2800" b="1" dirty="0">
                <a:latin typeface="+mn-lt"/>
              </a:rPr>
              <a:t>Graditelji Multiljezialne nauke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10000"/>
              <a:defRPr/>
            </a:pPr>
            <a:endParaRPr lang="en-US" sz="2800" b="1" dirty="0">
              <a:solidFill>
                <a:srgbClr val="FF0000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mc="http://schemas.openxmlformats.org/markup-compatibility/2006" xmlns:v="urn:schemas-microsoft-com:vml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Chart 1"/>
          <p:cNvGraphicFramePr>
            <a:graphicFrameLocks/>
          </p:cNvGraphicFramePr>
          <p:nvPr/>
        </p:nvGraphicFramePr>
        <p:xfrm>
          <a:off x="1546225" y="1262063"/>
          <a:ext cx="5057775" cy="501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Chart" r:id="rId4" imgW="5066215" imgH="5017443" progId="Excel.Chart.8">
                  <p:embed/>
                </p:oleObj>
              </mc:Choice>
              <mc:Fallback>
                <p:oleObj name="Chart" r:id="rId4" imgW="5066215" imgH="5017443" progId="Excel.Chart.8">
                  <p:embed/>
                  <p:pic>
                    <p:nvPicPr>
                      <p:cNvPr id="0" name="Chart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6225" y="1262063"/>
                        <a:ext cx="5057775" cy="5016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Chart 4"/>
          <p:cNvGraphicFramePr>
            <a:graphicFrameLocks/>
          </p:cNvGraphicFramePr>
          <p:nvPr/>
        </p:nvGraphicFramePr>
        <p:xfrm>
          <a:off x="6272213" y="2217738"/>
          <a:ext cx="3468687" cy="315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Chart" r:id="rId6" imgW="3475021" imgH="3158002" progId="Excel.Chart.8">
                  <p:embed/>
                </p:oleObj>
              </mc:Choice>
              <mc:Fallback>
                <p:oleObj name="Chart" r:id="rId6" imgW="3475021" imgH="3158002" progId="Excel.Chart.8">
                  <p:embed/>
                  <p:pic>
                    <p:nvPicPr>
                      <p:cNvPr id="0" name="Chart 4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2213" y="2217738"/>
                        <a:ext cx="3468687" cy="3151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3352003" y="343222"/>
            <a:ext cx="5338577" cy="193899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3% publikacija iz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Zemalja u razvoju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80% svjetske populacije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6149" name="TextBox 6"/>
          <p:cNvSpPr txBox="1">
            <a:spLocks noChangeArrowheads="1"/>
          </p:cNvSpPr>
          <p:nvPr/>
        </p:nvSpPr>
        <p:spPr bwMode="auto">
          <a:xfrm>
            <a:off x="2501900" y="4818063"/>
            <a:ext cx="1320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/>
              <a:t>Publikacija</a:t>
            </a:r>
          </a:p>
        </p:txBody>
      </p:sp>
      <p:sp>
        <p:nvSpPr>
          <p:cNvPr id="6150" name="TextBox 7"/>
          <p:cNvSpPr txBox="1">
            <a:spLocks noChangeArrowheads="1"/>
          </p:cNvSpPr>
          <p:nvPr/>
        </p:nvSpPr>
        <p:spPr bwMode="auto">
          <a:xfrm>
            <a:off x="7804150" y="4802188"/>
            <a:ext cx="1200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/>
              <a:t>Populacija</a:t>
            </a:r>
          </a:p>
        </p:txBody>
      </p:sp>
      <p:sp>
        <p:nvSpPr>
          <p:cNvPr id="6151" name="TextBox 3"/>
          <p:cNvSpPr txBox="1">
            <a:spLocks noChangeArrowheads="1"/>
          </p:cNvSpPr>
          <p:nvPr/>
        </p:nvSpPr>
        <p:spPr bwMode="auto">
          <a:xfrm>
            <a:off x="3371850" y="5526088"/>
            <a:ext cx="5448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4000" dirty="0"/>
              <a:t>Potreba za naučnim jednakost</a:t>
            </a:r>
          </a:p>
        </p:txBody>
      </p:sp>
    </p:spTree>
  </p:cSld>
  <p:clrMapOvr>
    <a:masterClrMapping/>
  </p:clrMapOvr>
</p:sld>
</file>

<file path=ppt/slides/slide4.xml><?xml version="1.0" encoding="utf-8"?>
<p:sld xmlns:a14="http://schemas.microsoft.com/office/drawing/2010/main" xmlns:a16="http://schemas.microsoft.com/office/drawing/2014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0" y="3500438"/>
            <a:ext cx="4260850" cy="319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1"/>
          <p:cNvSpPr>
            <a:spLocks noChangeArrowheads="1"/>
          </p:cNvSpPr>
          <p:nvPr/>
        </p:nvSpPr>
        <p:spPr bwMode="auto">
          <a:xfrm>
            <a:off x="1366838" y="1436688"/>
            <a:ext cx="8620125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400" dirty="0"/>
              <a:t>6500 jezika na svetu</a:t>
            </a:r>
          </a:p>
          <a:p>
            <a:pPr algn="ctr" eaLnBrk="1" hangingPunct="1"/>
            <a:r>
              <a:rPr lang="en-US" altLang="en-US" sz="3200" dirty="0"/>
              <a:t>1 jezik nauke (engleski)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0F79AA-A544-4360-892B-B820CA08F553}"/>
              </a:ext>
            </a:extLst>
          </p:cNvPr>
          <p:cNvSpPr/>
          <p:nvPr/>
        </p:nvSpPr>
        <p:spPr>
          <a:xfrm>
            <a:off x="4368913" y="91886"/>
            <a:ext cx="261597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/>
                <a:solidFill>
                  <a:srgbClr val="FF0000"/>
                </a:solidFill>
                <a:latin typeface="+mn-lt"/>
              </a:rPr>
              <a:t>Problem</a:t>
            </a:r>
          </a:p>
        </p:txBody>
      </p:sp>
    </p:spTree>
  </p:cSld>
  <p:clrMapOvr>
    <a:masterClrMapping/>
  </p:clrMapOvr>
</p:sld>
</file>

<file path=ppt/slides/slide5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23850" y="3286125"/>
            <a:ext cx="65088" cy="3667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63480" bIns="88872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1592263" y="419100"/>
            <a:ext cx="9007475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200" i="1" dirty="0">
                <a:solidFill>
                  <a:srgbClr val="333333"/>
                </a:solidFill>
                <a:latin typeface="tabular-numbers"/>
              </a:rPr>
              <a:t>Mašta je važnija od znanja.</a:t>
            </a:r>
            <a:r>
              <a:rPr lang="en-US" altLang="en-US" sz="3200" dirty="0">
                <a:solidFill>
                  <a:srgbClr val="333333"/>
                </a:solidFill>
                <a:latin typeface="tabular-numbers"/>
              </a:rPr>
              <a:t> Albert Einstein</a:t>
            </a:r>
          </a:p>
          <a:p>
            <a:pPr eaLnBrk="1" hangingPunct="1"/>
            <a:endParaRPr lang="en-US" altLang="en-US" sz="3200" dirty="0">
              <a:solidFill>
                <a:srgbClr val="333333"/>
              </a:solidFill>
              <a:latin typeface="tabular-numbers"/>
            </a:endParaRPr>
          </a:p>
          <a:p>
            <a:pPr eaLnBrk="1" hangingPunct="1"/>
            <a:endParaRPr lang="en-US" altLang="en-US" sz="3200" dirty="0"/>
          </a:p>
          <a:p>
            <a:pPr eaLnBrk="1" hangingPunct="1"/>
            <a:endParaRPr lang="en-US" altLang="en-US" sz="3200" dirty="0"/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az-Cyrl-AZ" altLang="en-US" sz="2400" dirty="0"/>
              <a:t>Воображение важнее знаний</a:t>
            </a:r>
            <a:r>
              <a:rPr lang="en-US" altLang="en-US" sz="2400" dirty="0"/>
              <a:t> Ruski</a:t>
            </a:r>
          </a:p>
          <a:p>
            <a:pPr eaLnBrk="1" hangingPunct="1"/>
            <a:r>
              <a:rPr lang="ar-AE" altLang="en-US" sz="2400" dirty="0"/>
              <a:t> الخيال أكثر أهمية من المعرفة</a:t>
            </a:r>
            <a:r>
              <a:rPr lang="en-US" altLang="en-US" sz="2400" dirty="0"/>
              <a:t>Arapski</a:t>
            </a:r>
          </a:p>
          <a:p>
            <a:pPr eaLnBrk="1" hangingPunct="1"/>
            <a:r>
              <a:rPr lang="zh-CN" altLang="en-US" sz="2400" dirty="0">
                <a:cs typeface="等线"/>
              </a:rPr>
              <a:t>想象力比知识更重要 </a:t>
            </a:r>
            <a:r>
              <a:rPr lang="en-US" altLang="zh-CN" sz="2400" dirty="0">
                <a:cs typeface="等线"/>
              </a:rPr>
              <a:t>Kineski</a:t>
            </a:r>
          </a:p>
          <a:p>
            <a:pPr eaLnBrk="1" hangingPunct="1"/>
            <a:r>
              <a:rPr lang="fr-FR" altLang="zh-CN" sz="2400" dirty="0">
                <a:cs typeface="等线"/>
              </a:rPr>
              <a:t>L ' imaginacija plus važna que La connaissance (francuski)</a:t>
            </a:r>
            <a:endParaRPr lang="en-US" altLang="zh-CN" sz="2400" dirty="0">
              <a:cs typeface="等线"/>
            </a:endParaRPr>
          </a:p>
          <a:p>
            <a:pPr eaLnBrk="1" hangingPunct="1"/>
            <a:endParaRPr lang="en-US" altLang="en-US" sz="3200" dirty="0"/>
          </a:p>
        </p:txBody>
      </p:sp>
      <p:pic>
        <p:nvPicPr>
          <p:cNvPr id="8196" name="Picture 2" descr="put URL and language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75" y="1609725"/>
            <a:ext cx="2259013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2" descr="http://www.pitt.edu/~super1/img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4948238"/>
            <a:ext cx="17716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1"/>
          <p:cNvSpPr>
            <a:spLocks noChangeArrowheads="1"/>
          </p:cNvSpPr>
          <p:nvPr/>
        </p:nvSpPr>
        <p:spPr bwMode="auto">
          <a:xfrm>
            <a:off x="0" y="-184150"/>
            <a:ext cx="24923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8199" name="TextBox 8"/>
          <p:cNvSpPr txBox="1">
            <a:spLocks noChangeArrowheads="1"/>
          </p:cNvSpPr>
          <p:nvPr/>
        </p:nvSpPr>
        <p:spPr bwMode="auto">
          <a:xfrm>
            <a:off x="4697413" y="2038350"/>
            <a:ext cx="4000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dirty="0"/>
              <a:t>            Prevedi dugme na 103 jezika</a:t>
            </a:r>
          </a:p>
        </p:txBody>
      </p:sp>
    </p:spTree>
  </p:cSld>
  <p:clrMapOvr>
    <a:masterClrMapping/>
  </p:clrMapOvr>
</p:sld>
</file>

<file path=ppt/slides/slide6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742950" y="2959100"/>
            <a:ext cx="11144250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en-US" altLang="en-US" sz="2800" b="1" dirty="0">
                <a:solidFill>
                  <a:srgbClr val="222222"/>
                </a:solidFill>
                <a:cs typeface="Calibri" panose="020F0502020204030204" pitchFamily="34" charset="0"/>
              </a:rPr>
              <a:t>"</a:t>
            </a:r>
            <a:r>
              <a:rPr lang="en-US" altLang="en-US" sz="2800" b="1" dirty="0">
                <a:solidFill>
                  <a:srgbClr val="545454"/>
                </a:solidFill>
                <a:cs typeface="Calibri" panose="020F0502020204030204" pitchFamily="34" charset="0"/>
              </a:rPr>
              <a:t>Naslov "VI" </a:t>
            </a:r>
            <a:r>
              <a:rPr lang="en-US" altLang="en-US" sz="2800" b="1" dirty="0">
                <a:solidFill>
                  <a:srgbClr val="6A6A6A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Akt o ljudskim pravima</a:t>
            </a:r>
            <a:r>
              <a:rPr lang="en-US" altLang="en-US" sz="2800" b="1" dirty="0">
                <a:solidFill>
                  <a:srgbClr val="545454"/>
                </a:solidFill>
                <a:cs typeface="Calibri" panose="020F0502020204030204" pitchFamily="34" charset="0"/>
              </a:rPr>
              <a:t> od 1964 zahtijeva primaoce federalne finansijske pomoći da poduzmu razumne korake u cilju njihovog programa, usluga i aktivnosti sa podobnim osobama sa </a:t>
            </a:r>
            <a:r>
              <a:rPr lang="en-US" altLang="en-US" sz="2800" b="1" dirty="0">
                <a:solidFill>
                  <a:srgbClr val="6A6A6A"/>
                </a:solidFill>
                <a:cs typeface="Calibri" panose="020F0502020204030204" pitchFamily="34" charset="0"/>
              </a:rPr>
              <a:t>ograničena Engleska proficicija</a:t>
            </a:r>
            <a:r>
              <a:rPr lang="en-US" altLang="en-US" sz="2800" b="1" dirty="0">
                <a:solidFill>
                  <a:srgbClr val="545454"/>
                </a:solidFill>
                <a:cs typeface="Calibri" panose="020F0502020204030204" pitchFamily="34" charset="0"/>
              </a:rPr>
              <a:t>"</a:t>
            </a:r>
            <a:r>
              <a:rPr lang="en-US" altLang="en-US" sz="2800" dirty="0">
                <a:solidFill>
                  <a:srgbClr val="545454"/>
                </a:solidFill>
                <a:cs typeface="Calibri" panose="020F0502020204030204" pitchFamily="34" charset="0"/>
              </a:rPr>
              <a:t> </a:t>
            </a:r>
            <a:endParaRPr lang="en-US" altLang="en-US" sz="2800" dirty="0">
              <a:cs typeface="Calibri" panose="020F0502020204030204" pitchFamily="34" charset="0"/>
            </a:endParaRPr>
          </a:p>
        </p:txBody>
      </p:sp>
      <p:pic>
        <p:nvPicPr>
          <p:cNvPr id="9219" name="Picture 2" descr="Image result for limited english proficiency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06400"/>
            <a:ext cx="319087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6"/>
          <p:cNvSpPr txBox="1">
            <a:spLocks noChangeArrowheads="1"/>
          </p:cNvSpPr>
          <p:nvPr/>
        </p:nvSpPr>
        <p:spPr bwMode="auto">
          <a:xfrm>
            <a:off x="714375" y="17463"/>
            <a:ext cx="5710238" cy="647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600" dirty="0"/>
              <a:t>Tim Bibliotheca Alexandrina</a:t>
            </a:r>
          </a:p>
        </p:txBody>
      </p:sp>
      <p:pic>
        <p:nvPicPr>
          <p:cNvPr id="1024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9" b="7632"/>
          <a:stretch>
            <a:fillRect/>
          </a:stretch>
        </p:blipFill>
        <p:spPr bwMode="auto">
          <a:xfrm>
            <a:off x="1404938" y="557213"/>
            <a:ext cx="9812337" cy="622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1095</TotalTime>
  <Words>389</Words>
  <Application>Microsoft Office PowerPoint</Application>
  <PresentationFormat>Widescreen</PresentationFormat>
  <Paragraphs>99</Paragraphs>
  <Slides>7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Calibri</vt:lpstr>
      <vt:lpstr>Arial</vt:lpstr>
      <vt:lpstr>Calibri Light</vt:lpstr>
      <vt:lpstr>Wingdings</vt:lpstr>
      <vt:lpstr>tabular-numbers</vt:lpstr>
      <vt:lpstr>等线</vt:lpstr>
      <vt:lpstr>Times New Roman</vt:lpstr>
      <vt:lpstr>Office Theme</vt:lpstr>
      <vt:lpstr>Microsoft Excel 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ronald laporte</dc:creator>
  <cp:lastModifiedBy>Evgueni Choubnikov</cp:lastModifiedBy>
  <cp:revision>26</cp:revision>
  <dcterms:created xsi:type="dcterms:W3CDTF">2019-03-26T20:08:47Z</dcterms:created>
  <dcterms:modified xsi:type="dcterms:W3CDTF">2019-05-28T17:25:31Z</dcterms:modified>
</cp:coreProperties>
</file>