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4" r:id="rId2"/>
    <p:sldId id="324" r:id="rId3"/>
    <p:sldId id="325" r:id="rId4"/>
    <p:sldId id="353" r:id="rId5"/>
    <p:sldId id="354" r:id="rId6"/>
    <p:sldId id="355" r:id="rId7"/>
    <p:sldId id="356" r:id="rId8"/>
    <p:sldId id="327" r:id="rId9"/>
    <p:sldId id="370" r:id="rId10"/>
    <p:sldId id="371" r:id="rId11"/>
    <p:sldId id="372" r:id="rId12"/>
    <p:sldId id="319" r:id="rId13"/>
    <p:sldId id="373" r:id="rId14"/>
    <p:sldId id="374" r:id="rId15"/>
    <p:sldId id="320" r:id="rId16"/>
    <p:sldId id="321" r:id="rId17"/>
    <p:sldId id="322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50" r:id="rId52"/>
    <p:sldId id="351" r:id="rId53"/>
    <p:sldId id="352" r:id="rId54"/>
    <p:sldId id="349" r:id="rId55"/>
    <p:sldId id="37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38" y="-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0674D-A129-4F45-9CC4-33BBA05F7438}" type="datetimeFigureOut">
              <a:rPr lang="en-US"/>
              <a:pPr/>
              <a:t>30-Dec-12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2E8216-1AF2-40B7-86DB-9D0FF5F6C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247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collections/collection52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lectures at Disasters Supercourse - </a:t>
            </a:r>
            <a:r>
              <a:rPr lang="en-US" dirty="0" smtClean="0">
                <a:hlinkClick r:id="rId3"/>
              </a:rPr>
              <a:t>http://www.pitt.edu/~super1/collections/collection52.htm</a:t>
            </a: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CF0043-5AF7-40B7-8782-9F7075705FEC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3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35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01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1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42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43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81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69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9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45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97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42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398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75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723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979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7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918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499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664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18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208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289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48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736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723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5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756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420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368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846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84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62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60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287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3888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968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9572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09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265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743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163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34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5934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6795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2760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582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307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F9EEB-C44D-47C0-B6A3-82CBE136008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4733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8216-1AF2-40B7-86DB-9D0FF5F6C98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17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25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60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DC1E6-91D8-449B-BBD9-79890C5B24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51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7D93B-B6E6-477E-AE13-0E424F64AB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6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925D-3A74-4761-AD8B-73FA9B372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8528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DEB04-DF66-488C-8857-7E22CA45B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86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43C19-0313-454E-AF08-830BBA48B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9476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7FF3-E7B4-4476-83E8-57699D84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109988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D4D6-F754-42E6-903F-AF4C1948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53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5DBE-2243-4114-99E9-C99F6CAF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46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4D428-5B5C-43A0-86CC-4B894C880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1852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7A501-5025-43EC-98F7-189701EF6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9197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E1DF-E06A-407B-AF93-2FACD0A7B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1372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0718D-CD49-4935-9A19-8D3FCA43D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6089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0F6AC-E5E2-42E2-BC5F-2AC2FE6BC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9165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FBA61-36A3-4C0A-B9B5-E1D9EB55F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7762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D105C-54C4-4B43-96B1-BAAAD2D6C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9986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55E4D-C6A5-4D17-9DE1-D5DB18514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058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1197FC-367C-4A56-A9D8-2233D1BEF8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305800" cy="3810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HIGHLIGHTS OF NOTABLE DISASTERS OF 2012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PART 7: 2012 TORNADOS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(In </a:t>
            </a:r>
            <a:r>
              <a:rPr lang="en-US" sz="3600" b="1" dirty="0" smtClean="0">
                <a:solidFill>
                  <a:srgbClr val="FFFF00"/>
                </a:solidFill>
              </a:rPr>
              <a:t>Chronological </a:t>
            </a:r>
            <a:r>
              <a:rPr lang="en-US" sz="3600" b="1" dirty="0">
                <a:solidFill>
                  <a:srgbClr val="FFFF00"/>
                </a:solidFill>
              </a:rPr>
              <a:t>Order)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486400"/>
            <a:ext cx="8229600" cy="685800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4419600"/>
            <a:ext cx="6705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Walter Hays, Global Alliance for Disaster Reduction, University of North Carolina, USA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AN EF-4 TORNADO IN INDIANA: MARCH 2</a:t>
            </a:r>
          </a:p>
        </p:txBody>
      </p:sp>
      <p:pic>
        <p:nvPicPr>
          <p:cNvPr id="25603" name="Content Placeholder 4" descr="TORNADOES 16 PALMYRA, I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ES-4 TORNADOES HAVE WIND SPEEDS OF AT LEAST  277 KPH (166 MPH)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EARLY SEASON TORNADOES RIP THROUGH 6 STATES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Homes, trailer parks, shopping malls, churches, hospitals, and resorts were damaged and destroyed  by high winds as tornadoes touched down in Kansas, Missouri, Illinois, and 3 other Midwestern states.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 HENRYVILLE, INDIANA: DAMAGE AT JR – HIGH SCHOOL</a:t>
            </a:r>
          </a:p>
        </p:txBody>
      </p:sp>
      <p:pic>
        <p:nvPicPr>
          <p:cNvPr id="27651" name="Content Placeholder 5" descr="TORNADOES 23 HENRYVILLE JR HIGH SCHOO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STORM APPROACHING ATHENS,GEORGIA AREA</a:t>
            </a:r>
          </a:p>
        </p:txBody>
      </p:sp>
      <p:pic>
        <p:nvPicPr>
          <p:cNvPr id="32771" name="Content Placeholder 4" descr="TORNADOES 17 ATHENS AL AREA MARCH 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DAMAGE: HARRISBURG, IL: FEB. 29, 2012</a:t>
            </a:r>
          </a:p>
        </p:txBody>
      </p:sp>
      <p:pic>
        <p:nvPicPr>
          <p:cNvPr id="5123" name="Content Placeholder 3" descr="TORNADO HARRISBURG, IL JAN 29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DAMAGE: BRANSON, MISSOURI</a:t>
            </a:r>
          </a:p>
        </p:txBody>
      </p:sp>
      <p:pic>
        <p:nvPicPr>
          <p:cNvPr id="6147" name="Content Placeholder 3" descr="TORNADO BRANSON, M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DAMAGE: BRANSON, MISSOURI</a:t>
            </a:r>
          </a:p>
        </p:txBody>
      </p:sp>
      <p:pic>
        <p:nvPicPr>
          <p:cNvPr id="7171" name="Content Placeholder 5" descr="TORNADO BRANSON, MO FEB 28, 2012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033588"/>
            <a:ext cx="9144000" cy="48244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MARCH 2 STORMS STRETCHED FROM THE GULF COAST TO GREAT LAKES</a:t>
            </a:r>
          </a:p>
        </p:txBody>
      </p:sp>
      <p:pic>
        <p:nvPicPr>
          <p:cNvPr id="8195" name="Content Placeholder 3" descr="TORNADOES 6 SATELITE MAP MARCH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305800" cy="28194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THE TWISTERS TOUCHED NEARLY ALL AREAS OF LIFE FROM THE GULF COAST TO THE GREAT LAKES TO THE EAST COAST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Over 10 million people at risk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362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TREND OF 2010, AND 2011 CONTINUED IN 2012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743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BOTH SPRING WEATHER AND WINTER WEATHER CREATED FAVORABLE CONDITIONS </a:t>
            </a:r>
            <a:r>
              <a:rPr lang="en-US" b="1" smtClean="0">
                <a:solidFill>
                  <a:schemeClr val="bg1"/>
                </a:solidFill>
              </a:rPr>
              <a:t>FOR DEVASTATING TORNADOS 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3600" b="1" dirty="0" smtClean="0">
              <a:solidFill>
                <a:srgbClr val="FFFF00"/>
              </a:solidFill>
            </a:endParaRPr>
          </a:p>
          <a:p>
            <a:pPr eaLnBrk="1" hangingPunct="1"/>
            <a:endParaRPr lang="en-US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SOCIETAL IMPACTS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Homes, schools, fire stations, trailer parks, shopping malls, churches, hospitals, prisons, senior centers, resorts and complete towns  were damaged and destroyed  by high winds and hail.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924800" cy="268605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DEATH TOLL </a:t>
            </a:r>
            <a:r>
              <a:rPr lang="en-US" sz="4000" b="1" dirty="0" smtClean="0">
                <a:solidFill>
                  <a:schemeClr val="bg1"/>
                </a:solidFill>
              </a:rPr>
              <a:t>(about 38) </a:t>
            </a:r>
            <a:r>
              <a:rPr lang="en-US" sz="4000" b="1" dirty="0" smtClean="0">
                <a:solidFill>
                  <a:srgbClr val="FFFF00"/>
                </a:solidFill>
              </a:rPr>
              <a:t>COULD HAVE BEEN HIGHER BECAUSE OVER 10 MILLION PEOPLE WERE AT RISK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WARNING MESSAGES ON INTERSTATE HIGHWAYS</a:t>
            </a:r>
          </a:p>
        </p:txBody>
      </p:sp>
      <p:pic>
        <p:nvPicPr>
          <p:cNvPr id="13315" name="Content Placeholder 4" descr="TORNADOES 13 WARNING ININTERSTATE HW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DAMAGE- TONEY,  ALABAMA; MARCH 2</a:t>
            </a:r>
          </a:p>
        </p:txBody>
      </p:sp>
      <p:pic>
        <p:nvPicPr>
          <p:cNvPr id="14339" name="Content Placeholder 5" descr="TORNADOES 5 TOONEY AL MARCH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5029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DAMAGE- HARVEST, ALABAMA; MARCH 2</a:t>
            </a:r>
          </a:p>
        </p:txBody>
      </p:sp>
      <p:pic>
        <p:nvPicPr>
          <p:cNvPr id="15363" name="Content Placeholder 4" descr="TORNADOES 2 HARVEST AL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DAMAGE- HARVEST, ALABAMA; MARCH 2</a:t>
            </a:r>
          </a:p>
        </p:txBody>
      </p:sp>
      <p:pic>
        <p:nvPicPr>
          <p:cNvPr id="16387" name="Content Placeholder 4" descr="TORNADOES 26 HARVEST A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DAMAGE- HARVEST, ALABAMA; MARCH 2</a:t>
            </a:r>
          </a:p>
        </p:txBody>
      </p:sp>
      <p:pic>
        <p:nvPicPr>
          <p:cNvPr id="17411" name="Content Placeholder 5" descr="TORNADOES 3 HARVEST AL MARCH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WIND DAMAGE- HARVEST, ALABAMA; MARCH 2</a:t>
            </a:r>
          </a:p>
        </p:txBody>
      </p:sp>
      <p:pic>
        <p:nvPicPr>
          <p:cNvPr id="18435" name="Content Placeholder 4" descr="TORNADOES 4 HARVEST AL MARCH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DAMAGE: OOLTEWAH, TN</a:t>
            </a:r>
          </a:p>
        </p:txBody>
      </p:sp>
      <p:pic>
        <p:nvPicPr>
          <p:cNvPr id="19459" name="Content Placeholder 4" descr="TORNADOES 25 OOLTEWAH, TN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BOWLING GREEN, KENTUCKY: MARCH 2</a:t>
            </a:r>
          </a:p>
        </p:txBody>
      </p:sp>
      <p:pic>
        <p:nvPicPr>
          <p:cNvPr id="20483" name="Content Placeholder 4" descr="TORNADOES 12 BOWLING GREEN, KY MARCH 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MAP OF THE USA’s “TORNADO ALLEY”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724400" cy="51054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 sz="2800" dirty="0" smtClean="0"/>
          </a:p>
        </p:txBody>
      </p:sp>
      <p:pic>
        <p:nvPicPr>
          <p:cNvPr id="10244" name="ClipArt Placeholder 7" descr="TORNADO ALLEY MAP 2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TORNADO IN NEW PEKIN, INDIANA </a:t>
            </a:r>
          </a:p>
        </p:txBody>
      </p:sp>
      <p:pic>
        <p:nvPicPr>
          <p:cNvPr id="23555" name="Content Placeholder 4" descr="TORNADOES 7 PEKIN, INDIAN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77200" cy="4953000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 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During 2011, </a:t>
            </a:r>
            <a:r>
              <a:rPr lang="en-US" sz="3600" b="1" smtClean="0">
                <a:solidFill>
                  <a:srgbClr val="FFFF00"/>
                </a:solidFill>
              </a:rPr>
              <a:t>the combination of </a:t>
            </a:r>
            <a:r>
              <a:rPr lang="en-US" sz="3600" b="1" smtClean="0">
                <a:solidFill>
                  <a:schemeClr val="bg1"/>
                </a:solidFill>
              </a:rPr>
              <a:t>strengthening winds, daytime heating, and low-level moisture returne ahead of the cold front</a:t>
            </a:r>
            <a:r>
              <a:rPr lang="en-US" sz="3600" b="1" smtClean="0">
                <a:solidFill>
                  <a:srgbClr val="FFFF00"/>
                </a:solidFill>
              </a:rPr>
              <a:t>   created an environment favorable for the development of long-lived super cell thunderstorms that  produced strong tornadoes.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SUCH WAS THE CASE ON APRIL 14-16, 2011   </a:t>
            </a:r>
          </a:p>
        </p:txBody>
      </p:sp>
      <p:pic>
        <p:nvPicPr>
          <p:cNvPr id="14339" name="Content Placeholder 4" descr="TORNADOES OK, AR STORM AS SEEN FROM SPACE APRIL 16, 201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77200" cy="4648200"/>
          </a:xfrm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</a:rPr>
              <a:t>THE APRIL 14-16 EXAMPLE: </a:t>
            </a:r>
            <a:r>
              <a:rPr lang="en-US" sz="3600" b="1" smtClean="0">
                <a:solidFill>
                  <a:schemeClr val="bg1"/>
                </a:solidFill>
              </a:rPr>
              <a:t/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/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A SEVERE WEATHER SYSTEM THAT MOVED EAST ACROSS THE USA ON APRIL 14-16 SPAWNED NEARLY </a:t>
            </a:r>
            <a:r>
              <a:rPr lang="en-US" sz="3600" b="1" smtClean="0">
                <a:solidFill>
                  <a:srgbClr val="FFFF00"/>
                </a:solidFill>
              </a:rPr>
              <a:t>100 TORNADOES IN OK, AR, MS, AND AL, DAMAGED COMMUNITIES, AND KILLED 17 PEOPLE IN THREE DAYS.</a:t>
            </a:r>
            <a:r>
              <a:rPr lang="en-US" sz="3600" smtClean="0">
                <a:solidFill>
                  <a:srgbClr val="FFFF00"/>
                </a:solidFill>
              </a:rPr>
              <a:t/>
            </a:r>
            <a:br>
              <a:rPr lang="en-US" sz="3600" smtClean="0">
                <a:solidFill>
                  <a:srgbClr val="FFFF00"/>
                </a:solidFill>
              </a:rPr>
            </a:br>
            <a:endParaRPr lang="en-US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72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/>
            </a:r>
            <a:br>
              <a:rPr lang="en-US" sz="40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THE SEVERE WEATHER SYSTEM SPAWNED   5 TORNADOES IN OKLAHOMA: APRIL 14</a:t>
            </a:r>
            <a:r>
              <a:rPr lang="en-US" sz="3200" b="1" baseline="30000" smtClean="0">
                <a:solidFill>
                  <a:srgbClr val="FFFF00"/>
                </a:solidFill>
              </a:rPr>
              <a:t>TH</a:t>
            </a:r>
            <a:r>
              <a:rPr lang="en-US" sz="3200" b="1" smtClean="0">
                <a:solidFill>
                  <a:srgbClr val="FFFF00"/>
                </a:solidFill>
              </a:rPr>
              <a:t>   </a:t>
            </a:r>
            <a:r>
              <a:rPr lang="en-US" sz="4000" b="1" smtClean="0">
                <a:solidFill>
                  <a:srgbClr val="FFFF00"/>
                </a:solidFill>
              </a:rPr>
              <a:t/>
            </a:r>
            <a:br>
              <a:rPr lang="en-US" sz="4000" b="1" smtClean="0">
                <a:solidFill>
                  <a:srgbClr val="FFFF00"/>
                </a:solidFill>
              </a:rPr>
            </a:br>
            <a:r>
              <a:rPr lang="en-US" sz="4000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chemeClr val="bg1"/>
                </a:solidFill>
              </a:rPr>
              <a:t>   </a:t>
            </a:r>
            <a:r>
              <a:rPr lang="en-US" b="1" smtClean="0">
                <a:solidFill>
                  <a:srgbClr val="FFFF00"/>
                </a:solidFill>
              </a:rPr>
              <a:t>AFTER A TORNADO LEFT A ½ MILE WIDE AND 7 MILE LONG PATH OF  DESTRUCTION IN  THE TOWN OF </a:t>
            </a:r>
            <a:r>
              <a:rPr lang="en-US" b="1" smtClean="0">
                <a:solidFill>
                  <a:schemeClr val="bg1"/>
                </a:solidFill>
              </a:rPr>
              <a:t>TUSHKA, OK,  THE SYSTEM MOVED ON INTO  </a:t>
            </a:r>
            <a:r>
              <a:rPr lang="en-US" b="1" smtClean="0">
                <a:solidFill>
                  <a:srgbClr val="FFFF00"/>
                </a:solidFill>
              </a:rPr>
              <a:t>ARKANSAS</a:t>
            </a:r>
            <a:endParaRPr lang="en-US" sz="3600" smtClean="0">
              <a:solidFill>
                <a:srgbClr val="FFFF00"/>
              </a:solidFill>
            </a:endParaRPr>
          </a:p>
        </p:txBody>
      </p:sp>
      <p:pic>
        <p:nvPicPr>
          <p:cNvPr id="16388" name="Content Placeholder 5" descr="TORNADOES STORM TUSHKA, OK APRIL 1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41910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TUSHKA: DAMAGE FROM TORNADO </a:t>
            </a:r>
          </a:p>
        </p:txBody>
      </p:sp>
      <p:pic>
        <p:nvPicPr>
          <p:cNvPr id="17411" name="Content Placeholder 4" descr="TORNADOES STORM TUSHKA APRIIL 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TUSHKA: MOBILE HOME DESTROYED</a:t>
            </a:r>
          </a:p>
        </p:txBody>
      </p:sp>
      <p:pic>
        <p:nvPicPr>
          <p:cNvPr id="18435" name="Content Placeholder 4" descr="TORNADOES STORM TUSHKA MOBILE HOM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TUSHKA: HOUSE DAMAGED AND CAR OVERTURNED </a:t>
            </a:r>
          </a:p>
        </p:txBody>
      </p:sp>
      <p:pic>
        <p:nvPicPr>
          <p:cNvPr id="19459" name="Content Placeholder 4" descr="TORNADOES STORM TUSHKA CA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IMPACTS IN ARKANSAS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648200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The same weather system also spawned tornadoes with 130 kph (80 mph) winds in Arkansas, killing seven.</a:t>
            </a:r>
          </a:p>
          <a:p>
            <a:pPr>
              <a:buFontTx/>
              <a:buNone/>
            </a:pPr>
            <a:r>
              <a:rPr lang="en-US" sz="4000" smtClean="0"/>
              <a:t>.</a:t>
            </a:r>
          </a:p>
          <a:p>
            <a:pPr>
              <a:buFontTx/>
              <a:buNone/>
            </a:pPr>
            <a:r>
              <a:rPr lang="en-US" sz="4000" b="1" smtClean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IMPACTS IN ALABAMA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648200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The same weather system spawned tornadoes in six counties in Alabama Friday, causing at least eight deaths.</a:t>
            </a:r>
          </a:p>
          <a:p>
            <a:pPr>
              <a:buFontTx/>
              <a:buNone/>
            </a:pPr>
            <a:r>
              <a:rPr lang="en-US" sz="4000" smtClean="0"/>
              <a:t>.</a:t>
            </a:r>
          </a:p>
          <a:p>
            <a:pPr>
              <a:buFontTx/>
              <a:buNone/>
            </a:pPr>
            <a:r>
              <a:rPr lang="en-US" sz="40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IS A DEVASTATING TORNADO LIKE?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Based on experiences in the USA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IMPACTS IN MISSISSIPPI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648200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Tornadoes spawned by the same system caused major damage in the town of Clinton, near </a:t>
            </a:r>
            <a:r>
              <a:rPr lang="en-US" sz="4000" b="1" smtClean="0">
                <a:solidFill>
                  <a:srgbClr val="FFFF00"/>
                </a:solidFill>
              </a:rPr>
              <a:t>Jackson</a:t>
            </a:r>
            <a:r>
              <a:rPr lang="en-US" sz="4000" b="1" smtClean="0">
                <a:solidFill>
                  <a:schemeClr val="bg1"/>
                </a:solidFill>
              </a:rPr>
              <a:t>, the capitol of  Mississippi.</a:t>
            </a:r>
            <a:r>
              <a:rPr lang="en-US" sz="4000" smtClean="0"/>
              <a:t>.</a:t>
            </a:r>
            <a:r>
              <a:rPr lang="en-US" sz="40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610600" cy="283845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</a:rPr>
              <a:t>OVER 100 TORNADOES DEVASTATE MIDWESTERN STATES: KANSAS, NEBRASKA, IOWA, AND, OKLAHOMA, 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rgbClr val="FFFF00"/>
                </a:solidFill>
              </a:rPr>
              <a:t/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Saturday, April 14 - Sunday, 15, 2012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82000" cy="2286000"/>
          </a:xfrm>
        </p:spPr>
        <p:txBody>
          <a:bodyPr/>
          <a:lstStyle/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  <a:p>
            <a:pPr eaLnBrk="1" hangingPunct="1"/>
            <a:endParaRPr lang="en-US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</a:rPr>
              <a:t>NATIONAL WEATHER SERVICE PREDICTED  TORNADO OUTBREAK: APRIL 13 </a:t>
            </a:r>
          </a:p>
        </p:txBody>
      </p:sp>
      <p:pic>
        <p:nvPicPr>
          <p:cNvPr id="5123" name="Content Placeholder 4" descr="TORNADO IOWA 4 TORNADO WARNING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554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120 TORNADOES ON SATURDAY, APRIL 14TH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4582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4000" b="1" smtClean="0">
                <a:solidFill>
                  <a:schemeClr val="bg1"/>
                </a:solidFill>
              </a:rPr>
              <a:t>The Storm Center in Norman, Oklahoma logged 120 storms on Saturday, with 98 of then in Kansas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4000" b="1" smtClean="0">
                <a:solidFill>
                  <a:schemeClr val="bg1"/>
                </a:solidFill>
              </a:rPr>
              <a:t> 5 deaths in Woodward, OK, mainly due to siren malfunction</a:t>
            </a:r>
            <a:endParaRPr 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PHYSICAL IMPACTS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Lightning, hail, and heavy rain accompanied the storm system that spawned the tirnadoes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24800" cy="16764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SOCIETAL IMPACTS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382000" cy="35052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2-day losses in Kansas alone could reach $283 million </a:t>
            </a:r>
          </a:p>
          <a:p>
            <a:r>
              <a:rPr lang="en-US" b="1" smtClean="0">
                <a:solidFill>
                  <a:schemeClr val="bg1"/>
                </a:solidFill>
              </a:rPr>
              <a:t>Wide-spread power outages, mobile  home communities damaged, hospital in Iowa , McConnell Air Force Base,  and Boeing plant damaged, 12 counties in Oklahoma declared disaster areas. 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SALINA, KANSAS: APRIL 14, 2012</a:t>
            </a:r>
          </a:p>
        </p:txBody>
      </p:sp>
      <p:pic>
        <p:nvPicPr>
          <p:cNvPr id="9219" name="Content Placeholder 4" descr="TORNADO IOWA 2 SALINA FUNNE APRIL 14 201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66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SOLOMON, KANSAS: APRIL 14, 2012</a:t>
            </a:r>
          </a:p>
        </p:txBody>
      </p:sp>
      <p:pic>
        <p:nvPicPr>
          <p:cNvPr id="10243" name="Content Placeholder 4" descr="TORNADO IOWA 8 TWO FUNNELS SPLPMPN KANSAS APRIL 1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5029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DEATHS, BUT 75 % OF THURMAN, IOWA DAMAGED: APRIL 14, 2012</a:t>
            </a:r>
          </a:p>
        </p:txBody>
      </p:sp>
      <p:pic>
        <p:nvPicPr>
          <p:cNvPr id="11267" name="Content Placeholder 4" descr="TORNADOES IOWA 1 TRUMAN DAMAGE APRIL 14, 201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</a:rPr>
              <a:t>THURMAN, IOWA: AM. RED CROSS SURVEYS DAMAGE; APRIL 15, 2012</a:t>
            </a:r>
          </a:p>
        </p:txBody>
      </p:sp>
      <p:pic>
        <p:nvPicPr>
          <p:cNvPr id="12291" name="Content Placeholder 4" descr="TORNADO IOWA10 THURMAN IOWA APRIL 1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SUDDENLY - - -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With little of no warning, you hear a loud noise</a:t>
            </a:r>
          </a:p>
          <a:p>
            <a:r>
              <a:rPr lang="en-US" sz="4000" b="1" smtClean="0">
                <a:solidFill>
                  <a:schemeClr val="bg1"/>
                </a:solidFill>
              </a:rPr>
              <a:t>You turn to walk back to the house and it’s gone. </a:t>
            </a:r>
          </a:p>
          <a:p>
            <a:r>
              <a:rPr lang="en-US" sz="4000" b="1" smtClean="0">
                <a:solidFill>
                  <a:schemeClr val="bg1"/>
                </a:solidFill>
              </a:rPr>
              <a:t>You are alive, but homeless.</a:t>
            </a:r>
          </a:p>
          <a:p>
            <a:endParaRPr lang="en-US" sz="4000" b="1" smtClean="0">
              <a:solidFill>
                <a:schemeClr val="bg1"/>
              </a:solidFill>
            </a:endParaRPr>
          </a:p>
          <a:p>
            <a:endParaRPr lang="en-US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OKLAHOMA GOV. MARY FALLIN, DECLARES STATE OF DISASTER: APRIL 15, 2012</a:t>
            </a:r>
          </a:p>
        </p:txBody>
      </p:sp>
      <p:pic>
        <p:nvPicPr>
          <p:cNvPr id="13315" name="Content Placeholder 5" descr="TORNADO IOWA 6 BOV MARY FALLIN OH 12 COUNTI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IMMEDIATE RESPONSE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Cots, food, water, medical supplies, and hygiene supplies were  rushed to impacted areas in each state.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THREAT MOVES TOWARDS MINNESOTA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Sunday, April 15 – Monday,  April 16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TORNADO FORECAST: </a:t>
            </a:r>
            <a:b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APRIL 15-16, 2012</a:t>
            </a:r>
          </a:p>
        </p:txBody>
      </p:sp>
      <p:pic>
        <p:nvPicPr>
          <p:cNvPr id="17411" name="Content Placeholder 5" descr="TORNADO IOWA 9 MA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830388"/>
            <a:ext cx="9144000" cy="50276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WOODWARD, OKLAHOMA: APRIL 15, 2012</a:t>
            </a:r>
          </a:p>
        </p:txBody>
      </p:sp>
      <p:pic>
        <p:nvPicPr>
          <p:cNvPr id="14339" name="Content Placeholder 4" descr="TORNADO IOWA 5 WOODWAFD OK APRIL 1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066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MOBILE, ALABAMA: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DECEMBER 25, 2012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00200"/>
            <a:ext cx="9067800" cy="5257800"/>
          </a:xfrm>
        </p:spPr>
      </p:pic>
    </p:spTree>
    <p:extLst>
      <p:ext uri="{BB962C8B-B14F-4D97-AF65-F5344CB8AC3E}">
        <p14:creationId xmlns:p14="http://schemas.microsoft.com/office/powerpoint/2010/main" xmlns="" val="16129496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SUDDENLY - - -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You’re in the middle of an eerie state of confusion.</a:t>
            </a:r>
          </a:p>
          <a:p>
            <a:r>
              <a:rPr lang="en-US" sz="4000" b="1" smtClean="0">
                <a:solidFill>
                  <a:schemeClr val="bg1"/>
                </a:solidFill>
              </a:rPr>
              <a:t>You’ve lost everything.</a:t>
            </a:r>
          </a:p>
          <a:p>
            <a:r>
              <a:rPr lang="en-US" sz="4000" b="1" smtClean="0">
                <a:solidFill>
                  <a:schemeClr val="bg1"/>
                </a:solidFill>
              </a:rPr>
              <a:t>So have your neighbors.</a:t>
            </a:r>
          </a:p>
          <a:p>
            <a:endParaRPr lang="en-US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 AND ALMOST AS SUDDENLY - - -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People you’ve never met before are giving you food, water,  clothing, and medicine,  and helping you find the strength to start over again.</a:t>
            </a:r>
          </a:p>
          <a:p>
            <a:endParaRPr lang="en-US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FAVORABLE CONDITIONS FOR CREATION OF TORNADOS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Strengthening winds</a:t>
            </a:r>
          </a:p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Daytime heating</a:t>
            </a:r>
          </a:p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Low-level moisture return along and ahead of cool front</a:t>
            </a:r>
            <a:endParaRPr lang="en-US" sz="4800" smtClean="0">
              <a:solidFill>
                <a:schemeClr val="bg1"/>
              </a:solidFill>
            </a:endParaRPr>
          </a:p>
        </p:txBody>
      </p:sp>
      <p:pic>
        <p:nvPicPr>
          <p:cNvPr id="12292" name="Content Placeholder 6" descr="TORNADOE OK AR STORM LIGHTNING APRIL 16 201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4958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HAIL</a:t>
            </a:r>
          </a:p>
        </p:txBody>
      </p:sp>
      <p:pic>
        <p:nvPicPr>
          <p:cNvPr id="24579" name="Content Placeholder 7" descr="TORNADOES 14 HAI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861</Words>
  <Application>Microsoft Office PowerPoint</Application>
  <PresentationFormat>On-screen Show (4:3)</PresentationFormat>
  <Paragraphs>145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 HIGHLIGHTS OF NOTABLE DISASTERS OF 2012   PART 7: 2012 TORNADOS (In Chronological Order) </vt:lpstr>
      <vt:lpstr>THE TREND OF 2010, AND 2011 CONTINUED IN 2012  </vt:lpstr>
      <vt:lpstr>MAP OF THE USA’s “TORNADO ALLEY”</vt:lpstr>
      <vt:lpstr>WHAT IS A DEVASTATING TORNADO LIKE?  Based on experiences in the USA</vt:lpstr>
      <vt:lpstr>SUDDENLY - - - </vt:lpstr>
      <vt:lpstr>SUDDENLY - - - </vt:lpstr>
      <vt:lpstr> AND ALMOST AS SUDDENLY - - - </vt:lpstr>
      <vt:lpstr>FAVORABLE CONDITIONS FOR CREATION OF TORNADOS</vt:lpstr>
      <vt:lpstr>HAIL</vt:lpstr>
      <vt:lpstr>AN EF-4 TORNADO IN INDIANA: MARCH 2</vt:lpstr>
      <vt:lpstr>ES-4 TORNADOES HAVE WIND SPEEDS OF AT LEAST  277 KPH (166 MPH) </vt:lpstr>
      <vt:lpstr>EARLY SEASON TORNADOES RIP THROUGH 6 STATES</vt:lpstr>
      <vt:lpstr> HENRYVILLE, INDIANA: DAMAGE AT JR – HIGH SCHOOL</vt:lpstr>
      <vt:lpstr>STORM APPROACHING ATHENS,GEORGIA AREA</vt:lpstr>
      <vt:lpstr>DAMAGE: HARRISBURG, IL: FEB. 29, 2012</vt:lpstr>
      <vt:lpstr>WIND DAMAGE: BRANSON, MISSOURI</vt:lpstr>
      <vt:lpstr>WIND DAMAGE: BRANSON, MISSOURI</vt:lpstr>
      <vt:lpstr>MARCH 2 STORMS STRETCHED FROM THE GULF COAST TO GREAT LAKES</vt:lpstr>
      <vt:lpstr>THE TWISTERS TOUCHED NEARLY ALL AREAS OF LIFE FROM THE GULF COAST TO THE GREAT LAKES TO THE EAST COAST</vt:lpstr>
      <vt:lpstr>SOCIETAL IMPACTS</vt:lpstr>
      <vt:lpstr>DEATH TOLL (about 38) COULD HAVE BEEN HIGHER BECAUSE OVER 10 MILLION PEOPLE WERE AT RISK</vt:lpstr>
      <vt:lpstr>WARNING MESSAGES ON INTERSTATE HIGHWAYS</vt:lpstr>
      <vt:lpstr>WIND DAMAGE- TONEY,  ALABAMA; MARCH 2</vt:lpstr>
      <vt:lpstr>WIND DAMAGE- HARVEST, ALABAMA; MARCH 2</vt:lpstr>
      <vt:lpstr>WIND DAMAGE- HARVEST, ALABAMA; MARCH 2</vt:lpstr>
      <vt:lpstr>WIND DAMAGE- HARVEST, ALABAMA; MARCH 2</vt:lpstr>
      <vt:lpstr>WIND DAMAGE- HARVEST, ALABAMA; MARCH 2</vt:lpstr>
      <vt:lpstr>DAMAGE: OOLTEWAH, TN</vt:lpstr>
      <vt:lpstr>BOWLING GREEN, KENTUCKY: MARCH 2</vt:lpstr>
      <vt:lpstr>TORNADO IN NEW PEKIN, INDIANA </vt:lpstr>
      <vt:lpstr>  During 2011, the combination of strengthening winds, daytime heating, and low-level moisture returne ahead of the cold front   created an environment favorable for the development of long-lived super cell thunderstorms that  produced strong tornadoes.</vt:lpstr>
      <vt:lpstr>SUCH WAS THE CASE ON APRIL 14-16, 2011   </vt:lpstr>
      <vt:lpstr>THE APRIL 14-16 EXAMPLE:   A SEVERE WEATHER SYSTEM THAT MOVED EAST ACROSS THE USA ON APRIL 14-16 SPAWNED NEARLY 100 TORNADOES IN OK, AR, MS, AND AL, DAMAGED COMMUNITIES, AND KILLED 17 PEOPLE IN THREE DAYS. </vt:lpstr>
      <vt:lpstr> THE SEVERE WEATHER SYSTEM SPAWNED   5 TORNADOES IN OKLAHOMA: APRIL 14TH     </vt:lpstr>
      <vt:lpstr>TUSHKA: DAMAGE FROM TORNADO </vt:lpstr>
      <vt:lpstr>TUSHKA: MOBILE HOME DESTROYED</vt:lpstr>
      <vt:lpstr>TUSHKA: HOUSE DAMAGED AND CAR OVERTURNED </vt:lpstr>
      <vt:lpstr>IMPACTS IN ARKANSAS</vt:lpstr>
      <vt:lpstr>IMPACTS IN ALABAMA</vt:lpstr>
      <vt:lpstr>IMPACTS IN MISSISSIPPI</vt:lpstr>
      <vt:lpstr>OVER 100 TORNADOES DEVASTATE MIDWESTERN STATES: KANSAS, NEBRASKA, IOWA, AND, OKLAHOMA,   Saturday, April 14 - Sunday, 15, 2012</vt:lpstr>
      <vt:lpstr>NATIONAL WEATHER SERVICE PREDICTED  TORNADO OUTBREAK: APRIL 13 </vt:lpstr>
      <vt:lpstr>120 TORNADOES ON SATURDAY, APRIL 14TH</vt:lpstr>
      <vt:lpstr>PHYSICAL IMPACTS</vt:lpstr>
      <vt:lpstr>SOCIETAL IMPACTS</vt:lpstr>
      <vt:lpstr>SALINA, KANSAS: APRIL 14, 2012</vt:lpstr>
      <vt:lpstr>SOLOMON, KANSAS: APRIL 14, 2012</vt:lpstr>
      <vt:lpstr>NO DEATHS, BUT 75 % OF THURMAN, IOWA DAMAGED: APRIL 14, 2012</vt:lpstr>
      <vt:lpstr>THURMAN, IOWA: AM. RED CROSS SURVEYS DAMAGE; APRIL 15, 2012</vt:lpstr>
      <vt:lpstr>OKLAHOMA GOV. MARY FALLIN, DECLARES STATE OF DISASTER: APRIL 15, 2012</vt:lpstr>
      <vt:lpstr>IMMEDIATE RESPONSE</vt:lpstr>
      <vt:lpstr>THE THREAT MOVES TOWARDS MINNESOTA</vt:lpstr>
      <vt:lpstr>TORNADO FORECAST:  APRIL 15-16, 2012</vt:lpstr>
      <vt:lpstr>WOODWARD, OKLAHOMA: APRIL 15, 2012</vt:lpstr>
      <vt:lpstr>    MOBILE, ALABAMA:  DECEMBER 25, 2012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NOTABLE DISASTERS OF 2012. PART 7: TORNADOS</dc:title>
  <dc:creator>Walter Hays</dc:creator>
  <cp:lastModifiedBy>Eugene</cp:lastModifiedBy>
  <cp:revision>61</cp:revision>
  <dcterms:created xsi:type="dcterms:W3CDTF">2009-08-13T02:01:23Z</dcterms:created>
  <dcterms:modified xsi:type="dcterms:W3CDTF">2012-12-30T06:59:54Z</dcterms:modified>
</cp:coreProperties>
</file>