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50" r:id="rId3"/>
    <p:sldMasterId id="2147483649" r:id="rId4"/>
  </p:sldMasterIdLst>
  <p:notesMasterIdLst>
    <p:notesMasterId r:id="rId56"/>
  </p:notesMasterIdLst>
  <p:sldIdLst>
    <p:sldId id="256" r:id="rId5"/>
    <p:sldId id="338" r:id="rId6"/>
    <p:sldId id="339" r:id="rId7"/>
    <p:sldId id="340" r:id="rId8"/>
    <p:sldId id="341" r:id="rId9"/>
    <p:sldId id="342" r:id="rId10"/>
    <p:sldId id="344" r:id="rId11"/>
    <p:sldId id="332" r:id="rId12"/>
    <p:sldId id="298" r:id="rId13"/>
    <p:sldId id="336" r:id="rId14"/>
    <p:sldId id="337" r:id="rId15"/>
    <p:sldId id="300" r:id="rId16"/>
    <p:sldId id="301" r:id="rId17"/>
    <p:sldId id="302" r:id="rId18"/>
    <p:sldId id="360" r:id="rId19"/>
    <p:sldId id="361" r:id="rId20"/>
    <p:sldId id="307" r:id="rId21"/>
    <p:sldId id="270" r:id="rId22"/>
    <p:sldId id="287" r:id="rId23"/>
    <p:sldId id="276" r:id="rId24"/>
    <p:sldId id="271" r:id="rId25"/>
    <p:sldId id="277" r:id="rId26"/>
    <p:sldId id="343" r:id="rId27"/>
    <p:sldId id="321" r:id="rId28"/>
    <p:sldId id="322" r:id="rId29"/>
    <p:sldId id="326" r:id="rId30"/>
    <p:sldId id="325" r:id="rId31"/>
    <p:sldId id="310" r:id="rId32"/>
    <p:sldId id="311" r:id="rId33"/>
    <p:sldId id="312" r:id="rId34"/>
    <p:sldId id="320" r:id="rId35"/>
    <p:sldId id="333" r:id="rId36"/>
    <p:sldId id="334" r:id="rId37"/>
    <p:sldId id="283" r:id="rId38"/>
    <p:sldId id="284" r:id="rId39"/>
    <p:sldId id="286" r:id="rId40"/>
    <p:sldId id="335" r:id="rId41"/>
    <p:sldId id="330" r:id="rId42"/>
    <p:sldId id="347" r:id="rId43"/>
    <p:sldId id="349" r:id="rId44"/>
    <p:sldId id="348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04"/>
    <a:srgbClr val="67C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7944" autoAdjust="0"/>
  </p:normalViewPr>
  <p:slideViewPr>
    <p:cSldViewPr>
      <p:cViewPr varScale="1">
        <p:scale>
          <a:sx n="77" d="100"/>
          <a:sy n="77" d="100"/>
        </p:scale>
        <p:origin x="106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6548D3-BADB-4654-BFD9-2B1AFA8066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er.gsfc.nasa.gov/presentations/NobelTalk_GSFC_Nov21_2006.pp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ather.gsfc.nasa.gov/presentations/NobelTalk_GSFC_Nov21_2006.pdf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C5CC222-5775-4624-85F4-EAF0957A3C87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http://mather.gsfc.nasa.gov/presentations/</a:t>
            </a:r>
          </a:p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  <a:p>
            <a:pPr eaLnBrk="1" hangingPunct="1"/>
            <a:r>
              <a:rPr lang="en-US" altLang="en-US" b="1" smtClean="0">
                <a:latin typeface="Times" panose="02020603050405020304" pitchFamily="18" charset="0"/>
              </a:rPr>
              <a:t>21 novembre 2006</a:t>
            </a:r>
            <a:br>
              <a:rPr lang="en-US" altLang="en-US" b="1" smtClean="0">
                <a:latin typeface="Times" panose="02020603050405020304" pitchFamily="18" charset="0"/>
              </a:rPr>
            </a:br>
            <a:r>
              <a:rPr lang="en-US" altLang="en-US" b="1" smtClean="0">
                <a:latin typeface="Times" panose="02020603050405020304" pitchFamily="18" charset="0"/>
              </a:rPr>
              <a:t>Dal Big Bang al premio Nobel: Cosmic background Explorer (COBE) e oltre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Il colloquio scientifico Goddard di John Mather su "The COBE legacy", dato al Goddard Space Flight Center. Scarica una copia: 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  <a:hlinkClick r:id="rId3" action="ppaction://hlinkpres?slideindex=1&amp;slidetitle="/>
              </a:rPr>
              <a:t>Powerpoint</a:t>
            </a:r>
            <a:r>
              <a:rPr lang="en-US" altLang="en-US" smtClean="0">
                <a:latin typeface="Times" panose="02020603050405020304" pitchFamily="18" charset="0"/>
              </a:rPr>
              <a:t> (3,4 MB)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  <a:hlinkClick r:id="rId4" action="ppaction://hlinkfile"/>
              </a:rPr>
              <a:t>Pdf</a:t>
            </a:r>
            <a:r>
              <a:rPr lang="en-US" altLang="en-US" smtClean="0">
                <a:latin typeface="Times" panose="02020603050405020304" pitchFamily="18" charset="0"/>
              </a:rPr>
              <a:t> (3,6 MB)</a:t>
            </a:r>
          </a:p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402144-63ED-47B7-8874-366BE0F2E62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DECE172-78AE-43DE-A49B-69D2EA8960E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075C4B4-A2A1-4546-8958-B0A59D461F14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EFF2D21-07BB-4611-B0CC-CFB9126329BF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11FA4A8-496D-4C63-8388-E521D65CC63A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50CB86-C124-457C-B8BD-D41737392891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669EF97-0C90-4B7E-96BF-045E936AE66A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D828E23-BEA4-4616-BB8A-A9627BD93C2D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B437C24-7054-45D8-8555-0104A3E560EF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DC880BB-F4EE-4E1E-B6AC-42A5D002E9B8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9DC47C7-7BB8-4729-B340-ED3BEF47E209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20F5549-ED39-48F0-AF14-2977AF4DE8CF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6E31F8B-CB89-45BD-BFAC-75EA421E5508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52CB4B0-F064-4D3A-A118-29EF6C2A5B0B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7120B36-C005-4717-8372-68CDB0D6B595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808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AD6C051-0E9A-404A-8473-262456F0361C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1132DEE-3D1C-43A6-B2B0-80313DE9E062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EBF89C2-1A33-416E-84E0-87A956C07702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7A77394-8D55-4E74-A1F9-6CBF5D4E3E4A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22EDEF4-463D-45E7-B8AA-9CB6C863EDF3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2F1D515-2B70-4861-B32C-AABCECD6EF31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0D645EF-A1AA-4AB5-93D1-169703701655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5907457-1114-41B3-9802-C05FF1C8C8C4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3B564AC-3F59-4D36-9F00-3C6F153F24D0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7294692-D22C-49CE-9FD5-ADF59DCAD7F1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4C454A3-B1C0-4142-9D8D-0BEE9520AFF2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E44CDDA-3ADE-44CB-821B-D19F0B3207A4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2E52523-0538-4BFF-8ED0-4E9A16FC491F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84DACBC-6CCA-4826-8281-C3F48C33052E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7422F16-498C-4793-A6C4-37198F0E5B8C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4CC9D8E-5610-41E2-8472-5E47F7D4CF89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FA7C9EC-ADA4-495D-96A2-AE4B44638C5A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1956B42-B20E-4490-BE41-20416E8AE5D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81400F6-BBE8-440D-8C33-A09F8DFA1084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5318F81-1F72-466E-ADEE-19E61CBADF0F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3CDEE02-2382-42D8-A132-A6FF8C6632C1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20D6736-7179-4245-BD20-FE0A61665E22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1AB4136-9CC5-4E10-885C-DEBAE12322B3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E33CBC3-AF32-41E0-B799-FAAA693A58FF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46C7BE8-4F40-4758-AFF0-E3AAEA883537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BE16833-564B-4EB5-91FD-62FF5F4DAB0B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5F659B2-864C-40D7-8FE8-4EE837550E22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F6D6BFF-F55D-490F-AF3D-CF9EF41C3BAD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È inoltre possibile ottenere alcuni dei materiali qui: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 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http://dl.dropbox.com/u/1145889/Olympiad%20Mather%202010.zip 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http://dl.dropbox.com/u/1145889/Frostburg%20Mather%202010.zip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http://dl.dropbox.com/u/1145889/Mather%20NSF%202010.zip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http://mather.gsfc.nasa.gov/presentations/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http://www.yale.edu/physics/special_events/Leigh-Page-Prize_Lectures/2009-Mather/Mather%20Yale%20Astronomy%202009.pdf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http://www.yale.edu/physics/special_events/Leigh-Page-Prize_Lectures/2009-Mather/Yale%20Fundamental%20Physics%20Mather%202009.pdf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http://videocast.nih.gov/Summary.asp?File=14167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http://nobelprize.org/nobel_prizes/physics/laureates/2006/mather-lecture.html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http://www.forth.gr/onassis/lectures/2008-06-30/programme.html </a:t>
            </a:r>
          </a:p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6F8E0-F7C5-4014-BFA8-E47E90D98DC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954B3BC-00A6-43F1-B882-A2CACBE697C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395E7E5-6021-4D64-B203-26980143E111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9248B25-9E36-4C6F-8EFF-03D6CA2D9D90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489AFA9-8191-4281-9C3C-36D4956D2E1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EEA7A-2469-4E4F-A116-153147CA6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01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52FC2-48BC-4067-8903-5EA018FD3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64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7AE6A-6FA4-4C8F-BC56-6337F6A65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88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166AD-3225-4989-867F-10D309BA4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973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467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658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1973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2888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676400"/>
            <a:ext cx="4052887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118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477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82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9872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2EAF0-24F9-45FF-A289-9A43F13C6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56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4281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3043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252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831850"/>
            <a:ext cx="2070100" cy="5381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1850"/>
            <a:ext cx="6062663" cy="5381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9648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FCA29-84DD-4BE8-BB2E-D365F8F55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603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1EC91-86C5-4260-9E23-AB523B9FF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381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4E68F-0417-462B-A921-FAA64C71B6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927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33A42-D5EA-4907-BE53-39AA0B3B1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089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21F4C-CB6F-46BC-999C-C61A6C5BA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601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A4C78-8A91-4212-863B-17C78F911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1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74D4A-0191-4BCD-8F23-876730228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957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9B45D-3A19-4E4D-A345-7328FFB9F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908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3561C-7D6B-46AF-AFFB-EA457AD75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052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053A2-BF72-49CF-B879-502DE6871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864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83980-834F-48B7-B45D-205B36697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244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D699F-340A-4F0A-9F21-BDEED1847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377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0C9C6-21A4-46FE-8D09-C886452FF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695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BFBE0-24B2-4A96-899F-35F40F78C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899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A0173-0B6B-4DA7-8D5A-D3844A53C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969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3AA8D-3862-4AE5-9DCF-296B707BB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584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9F9C6-AFC5-43AC-AA7B-349D3DFB4E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93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2FA2D-5C7D-43C5-B139-486551B30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320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A5A82-F22C-4AB1-8DEC-8953B239E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748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DB8AD-4E1C-457A-9530-58B3C766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252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A2534-C0D1-4BAC-B115-0682C09D3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715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1E85C-4E4B-4D6C-A016-C969B961E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242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A4BD8-3F83-475A-A985-0C69D539B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149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063F9-DB6D-416A-A223-ED38B1927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3957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2CE8E-81B3-474A-A42A-1E4997AFB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74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4BA5E-314F-40E0-97A0-3AE2A9D37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97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F9305-21C3-44F1-AE87-8D658B56C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94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C2B88-B9C4-4EC9-8A4C-21EF7EF59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48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45F5E-2B68-44E8-BE37-038DB2E12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37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0B502-1FF4-40D9-B741-850F09452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54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4EA725-E876-4A28-A082-AAC8008445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581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831850"/>
            <a:ext cx="82756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084" name="Rectangle 1028"/>
          <p:cNvSpPr>
            <a:spLocks noChangeArrowheads="1"/>
          </p:cNvSpPr>
          <p:nvPr userDrawn="1"/>
        </p:nvSpPr>
        <p:spPr bwMode="auto">
          <a:xfrm>
            <a:off x="127000" y="6673850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endParaRPr lang="en-US" sz="700">
              <a:solidFill>
                <a:srgbClr val="003399"/>
              </a:solidFill>
              <a:latin typeface="Arial" charset="0"/>
            </a:endParaRPr>
          </a:p>
        </p:txBody>
      </p:sp>
      <p:pic>
        <p:nvPicPr>
          <p:cNvPr id="2053" name="Picture 1029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286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6" name="Rectangle 1030"/>
          <p:cNvSpPr>
            <a:spLocks noChangeArrowheads="1"/>
          </p:cNvSpPr>
          <p:nvPr userDrawn="1"/>
        </p:nvSpPr>
        <p:spPr bwMode="auto">
          <a:xfrm>
            <a:off x="8305800" y="6553200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48F42A3-38CE-4F68-9AF2-CFCD409534FD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1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1" charset="0"/>
        </a:defRPr>
      </a:lvl9pPr>
    </p:titleStyle>
    <p:bodyStyle>
      <a:lvl1pPr marL="234950" indent="-234950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anose="02020603050405020304" pitchFamily="18" charset="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anose="02020603050405020304" pitchFamily="18" charset="0"/>
        <a:buChar char="•"/>
        <a:defRPr sz="1900">
          <a:solidFill>
            <a:schemeClr val="tx1"/>
          </a:solidFill>
          <a:latin typeface="+mn-lt"/>
        </a:defRPr>
      </a:lvl2pPr>
      <a:lvl3pPr marL="969963" indent="-169863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anose="02020603050405020304" pitchFamily="18" charset="0"/>
        <a:buChar char="•"/>
        <a:defRPr sz="1900">
          <a:solidFill>
            <a:schemeClr val="tx1"/>
          </a:solidFill>
          <a:latin typeface="+mn-lt"/>
        </a:defRPr>
      </a:lvl3pPr>
      <a:lvl4pPr marL="1290638" indent="-2063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anose="02020603050405020304" pitchFamily="18" charset="0"/>
        <a:buChar char="•"/>
        <a:defRPr sz="1900">
          <a:solidFill>
            <a:schemeClr val="tx1"/>
          </a:solidFill>
          <a:latin typeface="+mn-lt"/>
        </a:defRPr>
      </a:lvl4pPr>
      <a:lvl5pPr marL="16367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anose="02020603050405020304" pitchFamily="18" charset="0"/>
        <a:buChar char="•"/>
        <a:defRPr sz="1900">
          <a:solidFill>
            <a:schemeClr val="tx1"/>
          </a:solidFill>
          <a:latin typeface="+mn-lt"/>
        </a:defRPr>
      </a:lvl5pPr>
      <a:lvl6pPr marL="20939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itchFamily="1" charset="0"/>
        <a:buChar char="•"/>
        <a:defRPr sz="1900">
          <a:solidFill>
            <a:schemeClr val="tx1"/>
          </a:solidFill>
          <a:latin typeface="+mn-lt"/>
        </a:defRPr>
      </a:lvl6pPr>
      <a:lvl7pPr marL="25511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itchFamily="1" charset="0"/>
        <a:buChar char="•"/>
        <a:defRPr sz="1900">
          <a:solidFill>
            <a:schemeClr val="tx1"/>
          </a:solidFill>
          <a:latin typeface="+mn-lt"/>
        </a:defRPr>
      </a:lvl7pPr>
      <a:lvl8pPr marL="30083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itchFamily="1" charset="0"/>
        <a:buChar char="•"/>
        <a:defRPr sz="1900">
          <a:solidFill>
            <a:schemeClr val="tx1"/>
          </a:solidFill>
          <a:latin typeface="+mn-lt"/>
        </a:defRPr>
      </a:lvl8pPr>
      <a:lvl9pPr marL="34655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itchFamily="1" charset="0"/>
        <a:buChar char="•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03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4FAFE0E-C27F-4AD3-9923-8D74192688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1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1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1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1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296963D6-F2C2-42C1-A853-B40F8960A4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8.jpeg"/><Relationship Id="rId5" Type="http://schemas.openxmlformats.org/officeDocument/2006/relationships/image" Target="../media/image26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7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7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7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7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n-US" smtClean="0"/>
              <a:t>Dal Big Bang al premio Nobel: Cosmic background Explorer (COBE) e oltre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Lezione del centro di volo spaziale Goddard</a:t>
            </a:r>
          </a:p>
          <a:p>
            <a:pPr eaLnBrk="1" hangingPunct="1"/>
            <a:r>
              <a:rPr lang="en-US" altLang="en-US" smtClean="0"/>
              <a:t>Giovanni Mather</a:t>
            </a:r>
          </a:p>
          <a:p>
            <a:pPr eaLnBrk="1" hangingPunct="1"/>
            <a:r>
              <a:rPr lang="en-US" altLang="en-US" smtClean="0"/>
              <a:t>21 novembre 2006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Breve storia di COBE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1965, annunciato CMB-Penzias &amp; Wilson; Dicke, Peebles, roll e Wilkinson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1974, NASA AO per Explorers: ~ 150 proposte, tra cui: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Proposta di anisotropia JPL (Gulkis, Janssen...)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Proposta di anisotropia di Berkeley (Alvarez, Smoot...)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Goddard/MIT/Princeton COBE proposta (Hauser, Mather, Muehlner, Silverberg, Thaddeus, Weiss, Wilkinson)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Storia di COBE (2)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1976, Mission Definition Science team </a:t>
            </a:r>
            <a:r>
              <a:rPr lang="en-US" altLang="en-US" sz="2400" dirty="0" err="1" smtClean="0"/>
              <a:t>selezionato</a:t>
            </a:r>
            <a:r>
              <a:rPr lang="en-US" altLang="en-US" sz="2400" dirty="0" smtClean="0"/>
              <a:t> da HQ (Nancy </a:t>
            </a:r>
            <a:r>
              <a:rPr lang="en-US" altLang="en-US" sz="2400" dirty="0" err="1" smtClean="0"/>
              <a:t>Boggess</a:t>
            </a:r>
            <a:r>
              <a:rPr lang="en-US" altLang="en-US" sz="2400" dirty="0" smtClean="0"/>
              <a:t>, Program Scientist); </a:t>
            </a:r>
            <a:r>
              <a:rPr lang="en-US" altLang="en-US" sz="2400" dirty="0" err="1" smtClean="0"/>
              <a:t>Scelta</a:t>
            </a:r>
            <a:r>
              <a:rPr lang="en-US" altLang="en-US" sz="2400" dirty="0" smtClean="0"/>
              <a:t> di PI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~ 1979, </a:t>
            </a:r>
            <a:r>
              <a:rPr lang="en-US" altLang="en-US" sz="2400" dirty="0" err="1" smtClean="0"/>
              <a:t>decisione</a:t>
            </a:r>
            <a:r>
              <a:rPr lang="en-US" altLang="en-US" sz="2400" dirty="0" smtClean="0"/>
              <a:t> di </a:t>
            </a:r>
            <a:r>
              <a:rPr lang="en-US" altLang="en-US" sz="2400" dirty="0" err="1" smtClean="0"/>
              <a:t>costruire</a:t>
            </a:r>
            <a:r>
              <a:rPr lang="en-US" altLang="en-US" sz="2400" dirty="0" smtClean="0"/>
              <a:t> COBE in-House </a:t>
            </a:r>
            <a:r>
              <a:rPr lang="en-US" altLang="en-US" sz="2400" dirty="0" err="1" smtClean="0"/>
              <a:t>presso</a:t>
            </a:r>
            <a:r>
              <a:rPr lang="en-US" altLang="en-US" sz="2400" dirty="0" smtClean="0"/>
              <a:t> GSFC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1982, </a:t>
            </a:r>
            <a:r>
              <a:rPr lang="en-US" altLang="en-US" sz="2400" dirty="0" err="1" smtClean="0"/>
              <a:t>approvazione</a:t>
            </a:r>
            <a:r>
              <a:rPr lang="en-US" altLang="en-US" sz="2400" dirty="0" smtClean="0"/>
              <a:t> da </a:t>
            </a:r>
            <a:r>
              <a:rPr lang="en-US" altLang="en-US" sz="2400" dirty="0" err="1" smtClean="0"/>
              <a:t>costruire</a:t>
            </a:r>
            <a:r>
              <a:rPr lang="en-US" altLang="en-US" sz="2400" dirty="0" smtClean="0"/>
              <a:t> per </a:t>
            </a:r>
            <a:r>
              <a:rPr lang="en-US" altLang="en-US" sz="2400" dirty="0" err="1" smtClean="0"/>
              <a:t>il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volo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1986, </a:t>
            </a:r>
            <a:r>
              <a:rPr lang="en-US" altLang="en-US" sz="2400" dirty="0" err="1" smtClean="0"/>
              <a:t>esplosione</a:t>
            </a:r>
            <a:r>
              <a:rPr lang="en-US" altLang="en-US" sz="2400" dirty="0" smtClean="0"/>
              <a:t> Challenger, </a:t>
            </a:r>
            <a:r>
              <a:rPr lang="en-US" altLang="en-US" sz="2400" dirty="0" err="1" smtClean="0"/>
              <a:t>avvio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riprogettazione</a:t>
            </a:r>
            <a:r>
              <a:rPr lang="en-US" altLang="en-US" sz="2400" dirty="0" smtClean="0"/>
              <a:t> COBE per </a:t>
            </a:r>
            <a:r>
              <a:rPr lang="en-US" altLang="en-US" sz="2400" dirty="0" err="1" smtClean="0"/>
              <a:t>il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lancio</a:t>
            </a:r>
            <a:r>
              <a:rPr lang="en-US" altLang="en-US" sz="2400" dirty="0" smtClean="0"/>
              <a:t> Delta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1989, 18 </a:t>
            </a:r>
            <a:r>
              <a:rPr lang="en-US" altLang="en-US" sz="2400" dirty="0" err="1" smtClean="0"/>
              <a:t>novembre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lancio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1990, </a:t>
            </a:r>
            <a:r>
              <a:rPr lang="en-US" altLang="en-US" sz="2400" dirty="0" err="1" smtClean="0"/>
              <a:t>primi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risultati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dello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spettro</a:t>
            </a:r>
            <a:r>
              <a:rPr lang="en-US" altLang="en-US" sz="2400" dirty="0" smtClean="0"/>
              <a:t>; </a:t>
            </a:r>
            <a:r>
              <a:rPr lang="en-US" altLang="en-US" sz="2400" dirty="0" err="1" smtClean="0"/>
              <a:t>l'elio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termina</a:t>
            </a:r>
            <a:r>
              <a:rPr lang="en-US" altLang="en-US" sz="2400" dirty="0" smtClean="0"/>
              <a:t> in 10 </a:t>
            </a:r>
            <a:r>
              <a:rPr lang="en-US" altLang="en-US" sz="2400" dirty="0" err="1" smtClean="0"/>
              <a:t>mo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1992, </a:t>
            </a:r>
            <a:r>
              <a:rPr lang="en-US" altLang="en-US" sz="2400" dirty="0" err="1" smtClean="0"/>
              <a:t>primi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risultati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anisotropia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1994, </a:t>
            </a:r>
            <a:r>
              <a:rPr lang="en-US" altLang="en-US" sz="2400" dirty="0" err="1" smtClean="0"/>
              <a:t>operazioni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finali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1998,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principali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risultati</a:t>
            </a:r>
            <a:r>
              <a:rPr lang="en-US" altLang="en-US" sz="2400" dirty="0" smtClean="0"/>
              <a:t> di background IR </a:t>
            </a:r>
            <a:r>
              <a:rPr lang="en-US" altLang="en-US" sz="2400" dirty="0" err="1" smtClean="0"/>
              <a:t>cosmici</a:t>
            </a:r>
            <a:endParaRPr lang="en-US" altLang="en-US" sz="24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Avvio di COBE</a:t>
            </a:r>
          </a:p>
        </p:txBody>
      </p:sp>
      <p:pic>
        <p:nvPicPr>
          <p:cNvPr id="16387" name="Picture 3" descr="Thaddeus_tr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68433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OBE Weissw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1444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mo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161766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Gulkis Party for SWG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0480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NASM John Jane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19812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NASM Mike Deanna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2286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152400" y="2971800"/>
            <a:ext cx="1981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000" u="sng" dirty="0"/>
              <a:t>dare </a:t>
            </a:r>
            <a:r>
              <a:rPr lang="en-US" altLang="en-US" sz="2000" u="sng" dirty="0" err="1"/>
              <a:t>colpetti</a:t>
            </a:r>
            <a:r>
              <a:rPr lang="en-US" altLang="en-US" sz="2000" u="sng" dirty="0"/>
              <a:t> </a:t>
            </a:r>
            <a:r>
              <a:rPr lang="en-US" altLang="en-US" sz="2000" u="sng" dirty="0" err="1"/>
              <a:t>affettuosi</a:t>
            </a:r>
            <a:r>
              <a:rPr lang="en-US" altLang="en-US" sz="2000" u="sng" dirty="0"/>
              <a:t> a</a:t>
            </a:r>
            <a:r>
              <a:rPr lang="en-US" altLang="en-US" sz="2000" dirty="0"/>
              <a:t> Thaddeus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2286000" y="3124200"/>
            <a:ext cx="1897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u="sng" dirty="0" err="1"/>
              <a:t>giovanni</a:t>
            </a:r>
            <a:r>
              <a:rPr lang="en-US" altLang="en-US" sz="2000" dirty="0"/>
              <a:t> E Jane Mather </a:t>
            </a: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4267200" y="3048000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 dirty="0"/>
              <a:t>Dave</a:t>
            </a:r>
            <a:r>
              <a:rPr lang="en-US" altLang="en-US" dirty="0"/>
              <a:t> &amp; Eunice Wilkinson</a:t>
            </a: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6553200" y="297180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/>
              <a:t>microfono</a:t>
            </a:r>
            <a:r>
              <a:rPr lang="en-US" altLang="en-US"/>
              <a:t> E Deanna Hauser</a:t>
            </a:r>
          </a:p>
        </p:txBody>
      </p:sp>
      <p:sp>
        <p:nvSpPr>
          <p:cNvPr id="16397" name="Text Box 15"/>
          <p:cNvSpPr txBox="1">
            <a:spLocks noChangeArrowheads="1"/>
          </p:cNvSpPr>
          <p:nvPr/>
        </p:nvSpPr>
        <p:spPr bwMode="auto">
          <a:xfrm>
            <a:off x="304800" y="6035675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/>
              <a:t>Rai</a:t>
            </a:r>
            <a:r>
              <a:rPr lang="en-US" altLang="en-US"/>
              <a:t> E Becky Weiss</a:t>
            </a:r>
          </a:p>
        </p:txBody>
      </p:sp>
      <p:sp>
        <p:nvSpPr>
          <p:cNvPr id="16398" name="Text Box 16"/>
          <p:cNvSpPr txBox="1">
            <a:spLocks noChangeArrowheads="1"/>
          </p:cNvSpPr>
          <p:nvPr/>
        </p:nvSpPr>
        <p:spPr bwMode="auto">
          <a:xfrm>
            <a:off x="2895600" y="6096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/>
              <a:t>George</a:t>
            </a:r>
            <a:r>
              <a:rPr lang="en-US" altLang="en-US"/>
              <a:t> Smoot</a:t>
            </a:r>
          </a:p>
        </p:txBody>
      </p:sp>
      <p:sp>
        <p:nvSpPr>
          <p:cNvPr id="16399" name="Text Box 17"/>
          <p:cNvSpPr txBox="1">
            <a:spLocks noChangeArrowheads="1"/>
          </p:cNvSpPr>
          <p:nvPr/>
        </p:nvSpPr>
        <p:spPr bwMode="auto">
          <a:xfrm>
            <a:off x="4953000" y="6035675"/>
            <a:ext cx="320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u="sng" dirty="0"/>
              <a:t>Sam</a:t>
            </a:r>
            <a:r>
              <a:rPr lang="en-US" altLang="en-US" sz="2000" dirty="0"/>
              <a:t> &amp; Margie </a:t>
            </a:r>
            <a:r>
              <a:rPr lang="en-US" altLang="en-US" sz="2000" dirty="0" err="1"/>
              <a:t>Gulkis</a:t>
            </a:r>
            <a:r>
              <a:rPr lang="en-US" altLang="en-US" sz="2000" dirty="0"/>
              <a:t>, </a:t>
            </a:r>
            <a:r>
              <a:rPr lang="en-US" altLang="en-US" sz="2000" u="sng" dirty="0" err="1"/>
              <a:t>microfono</a:t>
            </a:r>
            <a:r>
              <a:rPr lang="en-US" altLang="en-US" sz="2000" dirty="0"/>
              <a:t> E </a:t>
            </a:r>
            <a:r>
              <a:rPr lang="en-US" altLang="en-US" sz="2000" dirty="0" err="1"/>
              <a:t>Sandie</a:t>
            </a:r>
            <a:r>
              <a:rPr lang="en-US" altLang="en-US" sz="2000" dirty="0"/>
              <a:t> Janssen</a:t>
            </a:r>
          </a:p>
        </p:txBody>
      </p:sp>
      <p:pic>
        <p:nvPicPr>
          <p:cNvPr id="16400" name="Picture 18" descr="Dave Eunice Wilkins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233203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6172200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Team scientifico COBE</a:t>
            </a:r>
          </a:p>
        </p:txBody>
      </p:sp>
      <p:pic>
        <p:nvPicPr>
          <p:cNvPr id="17411" name="Picture 1028" descr="NASM Bennett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19050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030" descr="NASM Kelsall Anne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25146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31" descr="NASM Nancy Al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27100"/>
            <a:ext cx="20574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34" descr="Renee Marlin Bennet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13985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035"/>
          <p:cNvSpPr txBox="1">
            <a:spLocks noChangeArrowheads="1"/>
          </p:cNvSpPr>
          <p:nvPr/>
        </p:nvSpPr>
        <p:spPr bwMode="auto">
          <a:xfrm>
            <a:off x="381000" y="2819400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/>
              <a:t>tirare</a:t>
            </a:r>
            <a:r>
              <a:rPr lang="en-US" altLang="en-US"/>
              <a:t> E Renee Bennett</a:t>
            </a:r>
          </a:p>
        </p:txBody>
      </p:sp>
      <p:sp>
        <p:nvSpPr>
          <p:cNvPr id="17416" name="Text Box 1036"/>
          <p:cNvSpPr txBox="1">
            <a:spLocks noChangeArrowheads="1"/>
          </p:cNvSpPr>
          <p:nvPr/>
        </p:nvSpPr>
        <p:spPr bwMode="auto">
          <a:xfrm>
            <a:off x="3581400" y="5867400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/>
              <a:t>micio</a:t>
            </a:r>
            <a:r>
              <a:rPr lang="en-US" altLang="en-US"/>
              <a:t> &amp; Ann Kelsall</a:t>
            </a:r>
          </a:p>
        </p:txBody>
      </p:sp>
      <p:sp>
        <p:nvSpPr>
          <p:cNvPr id="17417" name="Text Box 1037"/>
          <p:cNvSpPr txBox="1">
            <a:spLocks noChangeArrowheads="1"/>
          </p:cNvSpPr>
          <p:nvPr/>
        </p:nvSpPr>
        <p:spPr bwMode="auto">
          <a:xfrm>
            <a:off x="3276600" y="28956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/>
              <a:t>Nancy</a:t>
            </a:r>
            <a:r>
              <a:rPr lang="en-US" altLang="en-US"/>
              <a:t> E al Boggess</a:t>
            </a:r>
          </a:p>
        </p:txBody>
      </p:sp>
      <p:pic>
        <p:nvPicPr>
          <p:cNvPr id="17418" name="Picture 1042" descr="COBE Party Ed Che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16525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043" descr="COBE Party Eli Flo Bob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1498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 Box 1044"/>
          <p:cNvSpPr txBox="1">
            <a:spLocks noChangeArrowheads="1"/>
          </p:cNvSpPr>
          <p:nvPr/>
        </p:nvSpPr>
        <p:spPr bwMode="auto">
          <a:xfrm>
            <a:off x="685800" y="5715000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/>
              <a:t>Eli</a:t>
            </a:r>
            <a:r>
              <a:rPr lang="en-US" altLang="en-US"/>
              <a:t> &amp; Florence Dwek</a:t>
            </a:r>
          </a:p>
        </p:txBody>
      </p:sp>
      <p:sp>
        <p:nvSpPr>
          <p:cNvPr id="17421" name="Text Box 1045"/>
          <p:cNvSpPr txBox="1">
            <a:spLocks noChangeArrowheads="1"/>
          </p:cNvSpPr>
          <p:nvPr/>
        </p:nvSpPr>
        <p:spPr bwMode="auto">
          <a:xfrm>
            <a:off x="5715000" y="2819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/>
              <a:t>Ed</a:t>
            </a:r>
            <a:r>
              <a:rPr lang="en-US" altLang="en-US"/>
              <a:t> E Tammy Cheng</a:t>
            </a:r>
          </a:p>
        </p:txBody>
      </p:sp>
      <p:pic>
        <p:nvPicPr>
          <p:cNvPr id="17422" name="Picture 1046" descr="Lubi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1368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 Box 1047"/>
          <p:cNvSpPr txBox="1">
            <a:spLocks noChangeArrowheads="1"/>
          </p:cNvSpPr>
          <p:nvPr/>
        </p:nvSpPr>
        <p:spPr bwMode="auto">
          <a:xfrm>
            <a:off x="6324600" y="5867400"/>
            <a:ext cx="251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/>
              <a:t>Philip</a:t>
            </a:r>
            <a:r>
              <a:rPr lang="en-US" altLang="en-US"/>
              <a:t> &amp; Georganne Lubin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Team scientifico COBE</a:t>
            </a:r>
          </a:p>
        </p:txBody>
      </p:sp>
      <p:pic>
        <p:nvPicPr>
          <p:cNvPr id="18435" name="Picture 3" descr="COBE Mey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148113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OBE Murd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1568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324600" y="2971800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/>
              <a:t>micio</a:t>
            </a:r>
            <a:r>
              <a:rPr lang="en-US" altLang="en-US"/>
              <a:t> E Jeanne Murdock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6400800" y="594360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/>
              <a:t>Ned</a:t>
            </a:r>
            <a:r>
              <a:rPr lang="en-US" altLang="en-US"/>
              <a:t> E Pat Wright</a:t>
            </a:r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381000" y="3200400"/>
            <a:ext cx="251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/>
              <a:t>Steve</a:t>
            </a:r>
            <a:r>
              <a:rPr lang="en-US" altLang="en-US"/>
              <a:t> E Sharon Meyer</a:t>
            </a:r>
          </a:p>
        </p:txBody>
      </p:sp>
      <p:pic>
        <p:nvPicPr>
          <p:cNvPr id="18440" name="Picture 15" descr="NASM Silverberg Bob Bev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28194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2971800" y="6035675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/>
              <a:t>sobbalzare</a:t>
            </a:r>
            <a:r>
              <a:rPr lang="en-US" altLang="en-US"/>
              <a:t> E Beverly Silverberg</a:t>
            </a:r>
          </a:p>
        </p:txBody>
      </p:sp>
      <p:pic>
        <p:nvPicPr>
          <p:cNvPr id="18442" name="Picture 17" descr="NASM Shafer Rick Gwen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19575"/>
            <a:ext cx="21336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533400" y="6035675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/>
              <a:t>covone m</a:t>
            </a:r>
            <a:r>
              <a:rPr lang="en-US" altLang="en-US"/>
              <a:t> E Gwen Shafer</a:t>
            </a:r>
          </a:p>
        </p:txBody>
      </p:sp>
      <p:pic>
        <p:nvPicPr>
          <p:cNvPr id="18444" name="Picture 19" descr="NASM Harvey Sarah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81113"/>
            <a:ext cx="28194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 Box 20"/>
          <p:cNvSpPr txBox="1">
            <a:spLocks noChangeArrowheads="1"/>
          </p:cNvSpPr>
          <p:nvPr/>
        </p:nvSpPr>
        <p:spPr bwMode="auto">
          <a:xfrm>
            <a:off x="3200400" y="30480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/>
              <a:t>Harvey</a:t>
            </a:r>
            <a:r>
              <a:rPr lang="en-US" altLang="en-US"/>
              <a:t> E Sarah Moseley</a:t>
            </a:r>
          </a:p>
        </p:txBody>
      </p:sp>
      <p:pic>
        <p:nvPicPr>
          <p:cNvPr id="18446" name="Picture 21" descr="Wright_20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13144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Leadership ingegneristica di COBE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09600" y="4800600"/>
            <a:ext cx="784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Indietro riga: Bill Hoggard, Herb Mittelman, Joe Turtil, Bob Sanford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Fila centrale: Don Crosby, </a:t>
            </a:r>
            <a:r>
              <a:rPr lang="en-US" altLang="en-US" sz="2000" i="1"/>
              <a:t>Roger Mattson</a:t>
            </a:r>
            <a:r>
              <a:rPr lang="en-US" altLang="en-US" sz="2000"/>
              <a:t>, Irene Ferber, Maureen Menton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Prima fila: Jeff Greenwell, Ernie Doutrich, scuole Bob, Mike Roberto</a:t>
            </a:r>
          </a:p>
        </p:txBody>
      </p:sp>
      <p:pic>
        <p:nvPicPr>
          <p:cNvPr id="19460" name="Picture 5" descr="COBE Eng Le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5344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Leadership </a:t>
            </a:r>
            <a:r>
              <a:rPr lang="en-US" altLang="en-US" dirty="0" err="1" smtClean="0"/>
              <a:t>ingegneristica</a:t>
            </a:r>
            <a:r>
              <a:rPr lang="en-US" altLang="en-US" dirty="0" smtClean="0"/>
              <a:t> di COBE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33400" y="4876800"/>
            <a:ext cx="8077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Riga indietro: </a:t>
            </a:r>
            <a:r>
              <a:rPr lang="en-US" altLang="en-US" sz="2000" i="1"/>
              <a:t>Di Dennis McCarthy</a:t>
            </a:r>
            <a:r>
              <a:rPr lang="en-US" altLang="en-US" sz="2000"/>
              <a:t>, Bob Maichle, Loren Linstrom, Jack Peddicord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Fila centrale: Lee Smith, Dave Gilman, Steve Leete, Tony Fragomeni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Prima fila: Earle Young, Chuck Katz, Bernie Klein, John Wolfgang</a:t>
            </a:r>
          </a:p>
        </p:txBody>
      </p:sp>
      <p:pic>
        <p:nvPicPr>
          <p:cNvPr id="20484" name="Picture 5" descr="COBE Eng 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629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OBE Labeled Trimm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953000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bg1"/>
                </a:solidFill>
              </a:rPr>
              <a:t>Satellite COBE, 1989-1994</a:t>
            </a:r>
            <a:endParaRPr lang="en-US" altLang="en-US" smtClean="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248400" y="228600"/>
            <a:ext cx="251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COBE in orbita, 1989-1994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886200" y="457200"/>
            <a:ext cx="487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>
                <a:latin typeface="Helvetica" panose="020B0604020202020204" pitchFamily="34" charset="0"/>
              </a:rPr>
              <a:t>Spettrofotometro assoluto infrarosso lontano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6477000" y="1447800"/>
            <a:ext cx="2209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Giovanni Mather</a:t>
            </a:r>
          </a:p>
          <a:p>
            <a:pPr>
              <a:spcBef>
                <a:spcPct val="50000"/>
              </a:spcBef>
            </a:pPr>
            <a:r>
              <a:rPr lang="en-US" altLang="en-US" i="1"/>
              <a:t>Di Cassino</a:t>
            </a:r>
          </a:p>
          <a:p>
            <a:pPr>
              <a:spcBef>
                <a:spcPct val="50000"/>
              </a:spcBef>
            </a:pPr>
            <a:r>
              <a:rPr lang="en-US" altLang="en-US" i="1"/>
              <a:t>Bob Maichle</a:t>
            </a:r>
          </a:p>
          <a:p>
            <a:pPr>
              <a:spcBef>
                <a:spcPct val="50000"/>
              </a:spcBef>
            </a:pPr>
            <a:r>
              <a:rPr lang="en-US" altLang="en-US" i="1"/>
              <a:t>Mike Roberto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31" descr="FIRAS Xcal Horn Trimm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1028"/>
          <p:cNvSpPr txBox="1">
            <a:spLocks noChangeArrowheads="1"/>
          </p:cNvSpPr>
          <p:nvPr/>
        </p:nvSpPr>
        <p:spPr bwMode="auto">
          <a:xfrm>
            <a:off x="5562600" y="1066800"/>
            <a:ext cx="3352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Calibratore (Eccosorb) sul braccio, prima dell'isolamento, attaccato al concentratore parabolico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accent2"/>
                </a:solidFill>
              </a:rPr>
              <a:t>Ricerca astronomica per le origini</a:t>
            </a:r>
          </a:p>
        </p:txBody>
      </p:sp>
      <p:pic>
        <p:nvPicPr>
          <p:cNvPr id="6147" name="Picture 3" descr="COBE4YR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685800"/>
            <a:ext cx="28702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273800" y="207168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Grande Bang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808413" y="1149350"/>
            <a:ext cx="1295400" cy="304800"/>
          </a:xfrm>
          <a:prstGeom prst="left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150" name="Picture 6" descr="SKWearlygalaxy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21336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219200" y="19954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Prime galassie</a:t>
            </a:r>
          </a:p>
        </p:txBody>
      </p:sp>
      <p:pic>
        <p:nvPicPr>
          <p:cNvPr id="6152" name="Picture 8" descr="m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4638"/>
            <a:ext cx="3124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28600" y="4281488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Le galassie evolvono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 rot="-2952321">
            <a:off x="1790700" y="2400300"/>
            <a:ext cx="228600" cy="304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155" name="Picture 11" descr="SKWprimordialdis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2209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AutoShape 12"/>
          <p:cNvSpPr>
            <a:spLocks noChangeArrowheads="1"/>
          </p:cNvSpPr>
          <p:nvPr/>
        </p:nvSpPr>
        <p:spPr bwMode="auto">
          <a:xfrm rot="-9468354">
            <a:off x="1374775" y="4876800"/>
            <a:ext cx="1295400" cy="304800"/>
          </a:xfrm>
          <a:prstGeom prst="left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09800" y="63246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Stelle</a:t>
            </a:r>
          </a:p>
        </p:txBody>
      </p:sp>
      <p:pic>
        <p:nvPicPr>
          <p:cNvPr id="6158" name="Picture 14" descr="Satur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1336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AutoShape 15"/>
          <p:cNvSpPr>
            <a:spLocks noChangeArrowheads="1"/>
          </p:cNvSpPr>
          <p:nvPr/>
        </p:nvSpPr>
        <p:spPr bwMode="auto">
          <a:xfrm rot="9580876">
            <a:off x="5638800" y="51816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934200" y="53340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Pianeti</a:t>
            </a:r>
          </a:p>
        </p:txBody>
      </p:sp>
      <p:pic>
        <p:nvPicPr>
          <p:cNvPr id="6161" name="Picture 17" descr="tri_fu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52688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AutoShape 18"/>
          <p:cNvSpPr>
            <a:spLocks noChangeArrowheads="1"/>
          </p:cNvSpPr>
          <p:nvPr/>
        </p:nvSpPr>
        <p:spPr bwMode="auto">
          <a:xfrm rot="1228555">
            <a:off x="6172200" y="35052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810000" y="4129088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vita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219200" y="4876800"/>
            <a:ext cx="4648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Basato su 9 minuti di dati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Presentato a AAS, gennaio 1990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/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5791200" cy="1295400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400" smtClean="0">
                <a:solidFill>
                  <a:schemeClr val="bg1"/>
                </a:solidFill>
              </a:rPr>
              <a:t>Stima corrente: T = 2,725 +/-0,001 K</a:t>
            </a:r>
            <a:br>
              <a:rPr lang="en-US" altLang="en-US" sz="2400" smtClean="0">
                <a:solidFill>
                  <a:schemeClr val="bg1"/>
                </a:solidFill>
              </a:rPr>
            </a:br>
            <a:r>
              <a:rPr lang="en-US" altLang="en-US" sz="2400" smtClean="0">
                <a:solidFill>
                  <a:schemeClr val="bg1"/>
                </a:solidFill>
              </a:rPr>
              <a:t/>
            </a:r>
            <a:br>
              <a:rPr lang="en-US" altLang="en-US" sz="2400" smtClean="0">
                <a:solidFill>
                  <a:schemeClr val="bg1"/>
                </a:solidFill>
              </a:rPr>
            </a:br>
            <a:r>
              <a:rPr lang="en-US" altLang="en-US" sz="2400" smtClean="0">
                <a:solidFill>
                  <a:schemeClr val="bg1"/>
                </a:solidFill>
              </a:rPr>
              <a:t>La nuova tecnologia potrebbe ridurre i residui 2 ordini di grandezza?</a:t>
            </a:r>
            <a:endParaRPr lang="en-US" altLang="en-US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5791200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057400" y="3048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Confermando la teoria del Big Bang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5181600"/>
            <a:ext cx="6553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Hot Big Bang </a:t>
            </a:r>
            <a:r>
              <a:rPr lang="en-US" altLang="en-US" sz="2000" dirty="0" err="1">
                <a:latin typeface="Arial" panose="020B0604020202020204" pitchFamily="34" charset="0"/>
              </a:rPr>
              <a:t>teoria</a:t>
            </a:r>
            <a:r>
              <a:rPr lang="en-US" altLang="en-US" sz="2000" dirty="0">
                <a:latin typeface="Arial" panose="020B0604020202020204" pitchFamily="34" charset="0"/>
              </a:rPr>
              <a:t> è giusto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Nessuna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ulteriore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energia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rilasciata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dopo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il</a:t>
            </a:r>
            <a:r>
              <a:rPr lang="en-US" altLang="en-US" sz="2000" dirty="0">
                <a:latin typeface="Arial" panose="020B0604020202020204" pitchFamily="34" charset="0"/>
              </a:rPr>
              <a:t> primo anno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Nessun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evento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esotico</a:t>
            </a:r>
            <a:r>
              <a:rPr lang="en-US" altLang="en-US" sz="2000" dirty="0">
                <a:latin typeface="Arial" panose="020B0604020202020204" pitchFamily="34" charset="0"/>
              </a:rPr>
              <a:t> come </a:t>
            </a:r>
            <a:r>
              <a:rPr lang="en-US" altLang="en-US" sz="2000" dirty="0" err="1">
                <a:latin typeface="Arial" panose="020B0604020202020204" pitchFamily="34" charset="0"/>
              </a:rPr>
              <a:t>il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movimento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turbolento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5200" y="0"/>
            <a:ext cx="4572000" cy="6858000"/>
          </a:xfr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362200" y="381000"/>
            <a:ext cx="441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>
                <a:solidFill>
                  <a:schemeClr val="bg2"/>
                </a:solidFill>
                <a:latin typeface="Helvetica" panose="020B0604020202020204" pitchFamily="34" charset="0"/>
              </a:rPr>
              <a:t>Radiometri a microonde differenziali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934200" y="1371600"/>
            <a:ext cx="1905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Di George Smoot</a:t>
            </a:r>
          </a:p>
          <a:p>
            <a:pPr>
              <a:spcBef>
                <a:spcPct val="50000"/>
              </a:spcBef>
            </a:pPr>
            <a:r>
              <a:rPr lang="en-US" altLang="en-US" i="1"/>
              <a:t>Di Chuck Bennett</a:t>
            </a:r>
          </a:p>
          <a:p>
            <a:pPr>
              <a:spcBef>
                <a:spcPct val="50000"/>
              </a:spcBef>
            </a:pPr>
            <a:r>
              <a:rPr lang="en-US" altLang="en-US" i="1"/>
              <a:t>Di</a:t>
            </a:r>
          </a:p>
          <a:p>
            <a:pPr>
              <a:spcBef>
                <a:spcPct val="50000"/>
              </a:spcBef>
            </a:pPr>
            <a:r>
              <a:rPr lang="en-US" altLang="en-US" i="1"/>
              <a:t>Steve Leete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DMR Receiver Trimmed 3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5105400" y="152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i="1">
                <a:latin typeface="Arial" panose="020B0604020202020204" pitchFamily="34" charset="0"/>
              </a:rPr>
              <a:t>31,4 GHz</a:t>
            </a:r>
            <a:endParaRPr lang="en-US" altLang="en-US" i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5867400" y="1981200"/>
            <a:ext cx="289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err="1"/>
              <a:t>Mappa</a:t>
            </a:r>
            <a:r>
              <a:rPr lang="en-US" altLang="en-US" dirty="0"/>
              <a:t> del </a:t>
            </a:r>
            <a:r>
              <a:rPr lang="en-US" altLang="en-US" dirty="0" err="1"/>
              <a:t>cielo</a:t>
            </a:r>
            <a:r>
              <a:rPr lang="en-US" altLang="en-US" dirty="0"/>
              <a:t> da DMR, 2,7 K +/-0,003 K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5181600" y="3505200"/>
            <a:ext cx="3581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err="1"/>
              <a:t>Effetto</a:t>
            </a:r>
            <a:r>
              <a:rPr lang="en-US" altLang="en-US" dirty="0"/>
              <a:t> Doppler del </a:t>
            </a:r>
            <a:r>
              <a:rPr lang="en-US" altLang="en-US" dirty="0" err="1"/>
              <a:t>movimento</a:t>
            </a:r>
            <a:r>
              <a:rPr lang="en-US" altLang="en-US" dirty="0"/>
              <a:t> </a:t>
            </a:r>
            <a:r>
              <a:rPr lang="en-US" altLang="en-US" dirty="0" err="1"/>
              <a:t>terrestre</a:t>
            </a:r>
            <a:r>
              <a:rPr lang="en-US" altLang="en-US" dirty="0"/>
              <a:t> </a:t>
            </a:r>
            <a:r>
              <a:rPr lang="en-US" altLang="en-US" dirty="0" err="1"/>
              <a:t>rimosso</a:t>
            </a:r>
            <a:r>
              <a:rPr lang="en-US" altLang="en-US" dirty="0"/>
              <a:t> (v/c = 0,001)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257800" y="5105400"/>
            <a:ext cx="3657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err="1"/>
              <a:t>Variazioni</a:t>
            </a:r>
            <a:r>
              <a:rPr lang="en-US" altLang="en-US" dirty="0"/>
              <a:t> di </a:t>
            </a:r>
            <a:r>
              <a:rPr lang="en-US" altLang="en-US" dirty="0" err="1"/>
              <a:t>temperatura</a:t>
            </a:r>
            <a:r>
              <a:rPr lang="en-US" altLang="en-US" dirty="0"/>
              <a:t>/</a:t>
            </a:r>
            <a:r>
              <a:rPr lang="en-US" altLang="en-US" dirty="0" err="1"/>
              <a:t>densità</a:t>
            </a:r>
            <a:r>
              <a:rPr lang="en-US" altLang="en-US" dirty="0"/>
              <a:t> </a:t>
            </a:r>
            <a:r>
              <a:rPr lang="en-US" altLang="en-US" dirty="0" err="1"/>
              <a:t>cosmiche</a:t>
            </a:r>
            <a:r>
              <a:rPr lang="en-US" altLang="en-US" dirty="0"/>
              <a:t> a 389.000 </a:t>
            </a:r>
            <a:r>
              <a:rPr lang="en-US" altLang="en-US" dirty="0" err="1"/>
              <a:t>anni</a:t>
            </a:r>
            <a:r>
              <a:rPr lang="en-US" altLang="en-US" dirty="0"/>
              <a:t>, +/-0,00003 K</a:t>
            </a:r>
          </a:p>
        </p:txBody>
      </p:sp>
      <p:pic>
        <p:nvPicPr>
          <p:cNvPr id="30725" name="Picture 6" descr="Phys To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04800"/>
            <a:ext cx="43561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sz="4000" dirty="0" err="1" smtClean="0"/>
              <a:t>Mappa</a:t>
            </a:r>
            <a:r>
              <a:rPr lang="en-US" altLang="en-US" sz="4000" dirty="0" smtClean="0"/>
              <a:t> di COBE </a:t>
            </a:r>
            <a:r>
              <a:rPr lang="en-US" altLang="en-US" sz="4000" dirty="0" err="1" smtClean="0"/>
              <a:t>delle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fluttuazioni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della</a:t>
            </a:r>
            <a:r>
              <a:rPr lang="en-US" altLang="en-US" sz="4000" dirty="0" smtClean="0"/>
              <a:t> CMB</a:t>
            </a:r>
            <a:br>
              <a:rPr lang="en-US" altLang="en-US" sz="4000" dirty="0" smtClean="0"/>
            </a:br>
            <a:r>
              <a:rPr lang="en-US" altLang="en-US" sz="4000" dirty="0" smtClean="0"/>
              <a:t>2,725 K +/-~ 30 </a:t>
            </a:r>
            <a:r>
              <a:rPr lang="en-US" altLang="en-US" sz="4000" dirty="0" err="1" smtClean="0"/>
              <a:t>μK</a:t>
            </a:r>
            <a:r>
              <a:rPr lang="en-US" altLang="en-US" sz="4000" dirty="0" smtClean="0"/>
              <a:t> RMS, 7</a:t>
            </a:r>
            <a:r>
              <a:rPr lang="en-US" altLang="en-US" sz="4000" baseline="30000" dirty="0" smtClean="0"/>
              <a:t>o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Raggio</a:t>
            </a:r>
            <a:endParaRPr lang="en-US" altLang="en-US" sz="4000" dirty="0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821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DIRBE (esperimento di sfondo a infrarossi diffuso)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Mappa intero cielo in 10 bande da 1,2 a 240 μm</a:t>
            </a:r>
          </a:p>
          <a:p>
            <a:pPr eaLnBrk="1" hangingPunct="1"/>
            <a:r>
              <a:rPr lang="en-US" altLang="en-US" smtClean="0"/>
              <a:t>Misurare, comprendere e sottrarre per i primi piani zodiacali e galattici</a:t>
            </a:r>
          </a:p>
          <a:p>
            <a:pPr eaLnBrk="1" hangingPunct="1"/>
            <a:r>
              <a:rPr lang="en-US" altLang="en-US" smtClean="0"/>
              <a:t>Determina i piccoli residui dell'universo primordiale, le galassie primordiali, ecc.</a:t>
            </a:r>
          </a:p>
          <a:p>
            <a:pPr eaLnBrk="1" hangingPunct="1"/>
            <a:r>
              <a:rPr lang="en-US" altLang="en-US" smtClean="0"/>
              <a:t>Richiede calibrazione assoluta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DIRBE Diagram Trimmed 2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8575"/>
            <a:ext cx="9144000" cy="6886575"/>
          </a:xfrm>
        </p:spPr>
      </p:pic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6934200" y="1447800"/>
            <a:ext cx="1981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040404"/>
                </a:solidFill>
              </a:rPr>
              <a:t>Di Michael</a:t>
            </a:r>
          </a:p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040404"/>
                </a:solidFill>
              </a:rPr>
              <a:t>Tom Kelsall</a:t>
            </a:r>
          </a:p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040404"/>
                </a:solidFill>
              </a:rPr>
              <a:t>Di Don Crosby</a:t>
            </a:r>
          </a:p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040404"/>
                </a:solidFill>
              </a:rPr>
              <a:t>Di Loren Linstrom</a:t>
            </a:r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2209800" y="76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Guardando indietro nel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DIRBE Test Unit Trimmed 3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5425" y="0"/>
            <a:ext cx="6019800" cy="6858000"/>
          </a:xfrm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6200" y="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Hardware dell'unità di test DIRBE</a:t>
            </a:r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9144000" cy="6094413"/>
          </a:xfr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DIRBE Slide 23 Trimmed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1944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457200"/>
            <a:ext cx="2819400" cy="21336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DIRBE far IR (100, 140, 240 μm) modellazione Sky</a:t>
            </a:r>
            <a:endParaRPr lang="en-US" altLang="en-US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Cosmologia di COBE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8006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CMB ha spettro corpo nero, </a:t>
            </a:r>
            <a:r>
              <a:rPr lang="en-US" altLang="en-US" sz="2400" smtClean="0">
                <a:sym typeface="Symbol" panose="05050102010706020507" pitchFamily="18" charset="2"/>
              </a:rPr>
              <a:t></a:t>
            </a:r>
            <a:r>
              <a:rPr lang="en-US" altLang="en-US" sz="2400" smtClean="0"/>
              <a:t>F/F</a:t>
            </a:r>
            <a:r>
              <a:rPr lang="en-US" altLang="en-US" sz="2400" baseline="-25000" smtClean="0"/>
              <a:t>max</a:t>
            </a:r>
            <a:r>
              <a:rPr lang="en-US" altLang="en-US" sz="2400" smtClean="0"/>
              <a:t> &lt; 50 ppm. Limiti forti, circa 0,01%, sulla conversione di energia (da turbolenza, particelle instabili, ecc.) dopo t = 1 anno. Nessuna buona spiegazione oltre a Hot Big Bang.</a:t>
            </a:r>
          </a:p>
          <a:p>
            <a:pPr eaLnBrk="1" hangingPunct="1"/>
            <a:r>
              <a:rPr lang="en-US" altLang="en-US" sz="2400" smtClean="0"/>
              <a:t>CMB ha struttura spaziale, 0,001% sulle bilance &gt; 7</a:t>
            </a:r>
            <a:r>
              <a:rPr lang="en-US" altLang="en-US" sz="2400" baseline="30000" smtClean="0"/>
              <a:t>o</a:t>
            </a:r>
            <a:r>
              <a:rPr lang="en-US" altLang="en-US" sz="2400" smtClean="0"/>
              <a:t>, coerenti con le previsioni invarianti di scala e l'inflazione, la materia oscura e l'energia oscura o </a:t>
            </a:r>
            <a:r>
              <a:rPr lang="en-US" altLang="en-US" sz="2400" smtClean="0">
                <a:sym typeface="Symbol" panose="05050102010706020507" pitchFamily="18" charset="2"/>
              </a:rPr>
              <a:t> </a:t>
            </a:r>
            <a:r>
              <a:rPr lang="en-US" altLang="en-US" sz="2400" smtClean="0"/>
              <a:t>costante, e la formazione di galassie e cluster per gravità.</a:t>
            </a:r>
          </a:p>
          <a:p>
            <a:pPr eaLnBrk="1" hangingPunct="1"/>
            <a:r>
              <a:rPr lang="en-US" altLang="en-US" sz="2400" smtClean="0"/>
              <a:t>CIBR ha 2 parti, vicine (pochi micron) e lontane (poche centinaia di micron), ognuna con luminosità paragonabile alla luminosità nota delle galassie IR visibili e vicine: L dell'universo è ~ doppio valore atteso.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2819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WMAP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36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6019800" y="304800"/>
            <a:ext cx="3124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Wilkinson microonde sonda anisotropia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Chuck Bennett, PI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Il team di Goddard &amp; Princeton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Lanciato/a-2001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118225" y="38052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57200" y="301625"/>
            <a:ext cx="8212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L'universo all'età di 389.000 anni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3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2671763" y="6021388"/>
            <a:ext cx="3778250" cy="563562"/>
            <a:chOff x="1683" y="3679"/>
            <a:chExt cx="2380" cy="355"/>
          </a:xfrm>
        </p:grpSpPr>
        <p:pic>
          <p:nvPicPr>
            <p:cNvPr id="3994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679"/>
              <a:ext cx="12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Rectangle 7"/>
            <p:cNvSpPr>
              <a:spLocks noChangeArrowheads="1"/>
            </p:cNvSpPr>
            <p:nvPr/>
          </p:nvSpPr>
          <p:spPr bwMode="auto">
            <a:xfrm>
              <a:off x="2245" y="3679"/>
              <a:ext cx="1238" cy="9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5" name="Rectangle 8"/>
            <p:cNvSpPr>
              <a:spLocks noChangeArrowheads="1"/>
            </p:cNvSpPr>
            <p:nvPr/>
          </p:nvSpPr>
          <p:spPr bwMode="auto">
            <a:xfrm>
              <a:off x="1683" y="3900"/>
              <a:ext cx="23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US" altLang="en-US" sz="1400">
                  <a:latin typeface="Arial" panose="020B0604020202020204" pitchFamily="34" charset="0"/>
                </a:rPr>
                <a:t>Temperatura (μK) rispetto alla media di 2,725 K</a:t>
              </a:r>
            </a:p>
          </p:txBody>
        </p:sp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>
              <a:off x="3338" y="3819"/>
              <a:ext cx="21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US" altLang="en-US" sz="1200">
                  <a:latin typeface="Arial" panose="020B0604020202020204" pitchFamily="34" charset="0"/>
                </a:rPr>
                <a:t>+ 200</a:t>
              </a:r>
            </a:p>
          </p:txBody>
        </p:sp>
        <p:sp>
          <p:nvSpPr>
            <p:cNvPr id="39947" name="Rectangle 10"/>
            <p:cNvSpPr>
              <a:spLocks noChangeArrowheads="1"/>
            </p:cNvSpPr>
            <p:nvPr/>
          </p:nvSpPr>
          <p:spPr bwMode="auto">
            <a:xfrm>
              <a:off x="2179" y="3819"/>
              <a:ext cx="1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US" altLang="en-US" sz="1200">
                  <a:latin typeface="Arial" panose="020B0604020202020204" pitchFamily="34" charset="0"/>
                </a:rPr>
                <a:t>-200</a:t>
              </a:r>
            </a:p>
          </p:txBody>
        </p:sp>
      </p:grpSp>
      <p:sp>
        <p:nvSpPr>
          <p:cNvPr id="39942" name="Text Box 11"/>
          <p:cNvSpPr txBox="1">
            <a:spLocks noChangeArrowheads="1"/>
          </p:cNvSpPr>
          <p:nvPr/>
        </p:nvSpPr>
        <p:spPr bwMode="auto">
          <a:xfrm>
            <a:off x="1066800" y="327660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Piano galattico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096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496" y="595"/>
              <a:chExt cx="4716" cy="3238"/>
            </a:xfrm>
          </p:grpSpPr>
          <p:pic>
            <p:nvPicPr>
              <p:cNvPr id="4096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" y="595"/>
                <a:ext cx="4716" cy="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0968" name="Group 5"/>
              <p:cNvGrpSpPr>
                <a:grpSpLocks/>
              </p:cNvGrpSpPr>
              <p:nvPr/>
            </p:nvGrpSpPr>
            <p:grpSpPr bwMode="auto">
              <a:xfrm>
                <a:off x="1168" y="1081"/>
                <a:ext cx="3984" cy="1970"/>
                <a:chOff x="1168" y="1081"/>
                <a:chExt cx="3984" cy="1970"/>
              </a:xfrm>
            </p:grpSpPr>
            <p:sp>
              <p:nvSpPr>
                <p:cNvPr id="4096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68" y="1081"/>
                  <a:ext cx="505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4000">
                      <a:solidFill>
                        <a:srgbClr val="CC00FF"/>
                      </a:solidFill>
                      <a:latin typeface="Symbol" panose="05050102010706020507" pitchFamily="18" charset="2"/>
                    </a:rPr>
                    <a:t>W</a:t>
                  </a:r>
                  <a:r>
                    <a:rPr lang="en-US" altLang="en-US" sz="1600" i="1">
                      <a:solidFill>
                        <a:srgbClr val="CC00FF"/>
                      </a:solidFill>
                      <a:latin typeface="Symbol" panose="05050102010706020507" pitchFamily="18" charset="2"/>
                    </a:rPr>
                    <a:t>l</a:t>
                  </a:r>
                </a:p>
              </p:txBody>
            </p:sp>
            <p:sp>
              <p:nvSpPr>
                <p:cNvPr id="4097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99" y="2720"/>
                  <a:ext cx="593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4000">
                      <a:solidFill>
                        <a:srgbClr val="71ED8E"/>
                      </a:solidFill>
                      <a:latin typeface="Symbol" panose="05050102010706020507" pitchFamily="18" charset="2"/>
                    </a:rPr>
                    <a:t>W</a:t>
                  </a:r>
                  <a:r>
                    <a:rPr lang="en-US" altLang="en-US" sz="1600" i="1">
                      <a:solidFill>
                        <a:srgbClr val="71ED8E"/>
                      </a:solidFill>
                      <a:latin typeface="Arial" panose="020B0604020202020204" pitchFamily="34" charset="0"/>
                    </a:rPr>
                    <a:t>sec</a:t>
                  </a:r>
                  <a:endParaRPr lang="en-US" altLang="en-US" sz="20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97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576" y="1992"/>
                  <a:ext cx="576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4000">
                      <a:solidFill>
                        <a:srgbClr val="FFC987"/>
                      </a:solidFill>
                      <a:latin typeface="Symbol" panose="05050102010706020507" pitchFamily="18" charset="2"/>
                    </a:rPr>
                    <a:t>W</a:t>
                  </a:r>
                  <a:r>
                    <a:rPr lang="en-US" altLang="en-US" sz="1600" i="1">
                      <a:solidFill>
                        <a:srgbClr val="FFC987"/>
                      </a:solidFill>
                      <a:latin typeface="Arial" panose="020B0604020202020204" pitchFamily="34" charset="0"/>
                    </a:rPr>
                    <a:t>B</a:t>
                  </a:r>
                  <a:endParaRPr lang="en-US" altLang="en-US" sz="2000" i="1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0964" name="Text Box 9"/>
            <p:cNvSpPr txBox="1">
              <a:spLocks noChangeArrowheads="1"/>
            </p:cNvSpPr>
            <p:nvPr/>
          </p:nvSpPr>
          <p:spPr bwMode="auto">
            <a:xfrm>
              <a:off x="1008" y="3696"/>
              <a:ext cx="38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400">
                  <a:solidFill>
                    <a:schemeClr val="bg1"/>
                  </a:solidFill>
                  <a:latin typeface="Symbol" panose="05050102010706020507" pitchFamily="18" charset="2"/>
                </a:rPr>
                <a:t>W</a:t>
              </a:r>
              <a:r>
                <a:rPr lang="en-US" altLang="en-US" sz="1600" i="1">
                  <a:solidFill>
                    <a:schemeClr val="bg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n-US" sz="3600">
                  <a:solidFill>
                    <a:schemeClr val="bg1"/>
                  </a:solidFill>
                  <a:latin typeface="Symbol" panose="05050102010706020507" pitchFamily="18" charset="2"/>
                </a:rPr>
                <a:t>=</a:t>
              </a:r>
              <a:r>
                <a:rPr lang="en-US" altLang="en-US" sz="4400">
                  <a:solidFill>
                    <a:schemeClr val="bg1"/>
                  </a:solidFill>
                  <a:latin typeface="Symbol" panose="05050102010706020507" pitchFamily="18" charset="2"/>
                </a:rPr>
                <a:t>W</a:t>
              </a:r>
              <a:r>
                <a:rPr lang="en-US" altLang="en-US" sz="1600" i="1">
                  <a:solidFill>
                    <a:schemeClr val="bg1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en-US" sz="3600">
                  <a:solidFill>
                    <a:schemeClr val="bg1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4400">
                  <a:solidFill>
                    <a:schemeClr val="bg1"/>
                  </a:solidFill>
                  <a:latin typeface="Symbol" panose="05050102010706020507" pitchFamily="18" charset="2"/>
                </a:rPr>
                <a:t>W</a:t>
              </a:r>
              <a:r>
                <a:rPr lang="en-US" altLang="en-US" sz="1600" i="1">
                  <a:solidFill>
                    <a:schemeClr val="bg1"/>
                  </a:solidFill>
                  <a:latin typeface="Arial" panose="020B0604020202020204" pitchFamily="34" charset="0"/>
                </a:rPr>
                <a:t>sec</a:t>
              </a:r>
              <a:r>
                <a:rPr lang="en-US" altLang="en-US" sz="3600">
                  <a:solidFill>
                    <a:schemeClr val="bg1"/>
                  </a:solidFill>
                  <a:latin typeface="Symbol" panose="05050102010706020507" pitchFamily="18" charset="2"/>
                </a:rPr>
                <a:t>=</a:t>
              </a: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27 ±</a:t>
              </a:r>
              <a:r>
                <a:rPr lang="en-US" altLang="en-US" sz="2000">
                  <a:solidFill>
                    <a:schemeClr val="bg1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4</a:t>
              </a:r>
            </a:p>
          </p:txBody>
        </p:sp>
        <p:sp>
          <p:nvSpPr>
            <p:cNvPr id="40965" name="Text Box 10"/>
            <p:cNvSpPr txBox="1">
              <a:spLocks noChangeArrowheads="1"/>
            </p:cNvSpPr>
            <p:nvPr/>
          </p:nvSpPr>
          <p:spPr bwMode="auto">
            <a:xfrm>
              <a:off x="1008" y="3408"/>
              <a:ext cx="384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4400">
                  <a:solidFill>
                    <a:schemeClr val="bg1"/>
                  </a:solidFill>
                  <a:latin typeface="Symbol" panose="05050102010706020507" pitchFamily="18" charset="2"/>
                </a:rPr>
                <a:t>W</a:t>
              </a: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bimbetto</a:t>
              </a:r>
              <a:r>
                <a:rPr lang="en-US" altLang="en-US" sz="3600">
                  <a:solidFill>
                    <a:schemeClr val="bg1"/>
                  </a:solidFill>
                  <a:latin typeface="Symbol" panose="05050102010706020507" pitchFamily="18" charset="2"/>
                </a:rPr>
                <a:t>=</a:t>
              </a:r>
              <a:r>
                <a:rPr lang="en-US" altLang="en-US" sz="4400">
                  <a:solidFill>
                    <a:schemeClr val="bg1"/>
                  </a:solidFill>
                  <a:latin typeface="Symbol" panose="05050102010706020507" pitchFamily="18" charset="2"/>
                </a:rPr>
                <a:t>W</a:t>
              </a:r>
              <a:r>
                <a:rPr lang="en-US" altLang="en-US" sz="1600" i="1">
                  <a:solidFill>
                    <a:schemeClr val="bg1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en-US" sz="3600">
                  <a:solidFill>
                    <a:schemeClr val="bg1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4400">
                  <a:solidFill>
                    <a:schemeClr val="bg1"/>
                  </a:solidFill>
                  <a:latin typeface="Symbol" panose="05050102010706020507" pitchFamily="18" charset="2"/>
                </a:rPr>
                <a:t>W</a:t>
              </a:r>
              <a:r>
                <a:rPr lang="en-US" altLang="en-US" sz="1600" i="1">
                  <a:solidFill>
                    <a:schemeClr val="bg1"/>
                  </a:solidFill>
                  <a:latin typeface="Arial" panose="020B0604020202020204" pitchFamily="34" charset="0"/>
                </a:rPr>
                <a:t>sec</a:t>
              </a:r>
              <a:r>
                <a:rPr lang="en-US" altLang="en-US" sz="3600">
                  <a:solidFill>
                    <a:schemeClr val="bg1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4400">
                  <a:solidFill>
                    <a:schemeClr val="bg1"/>
                  </a:solidFill>
                  <a:latin typeface="Symbol" panose="05050102010706020507" pitchFamily="18" charset="2"/>
                </a:rPr>
                <a:t>W</a:t>
              </a:r>
              <a:r>
                <a:rPr lang="en-US" altLang="en-US" sz="1600" i="1">
                  <a:solidFill>
                    <a:schemeClr val="bg1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en-US" sz="3600">
                  <a:solidFill>
                    <a:schemeClr val="bg1"/>
                  </a:solidFill>
                  <a:latin typeface="Arial" panose="020B0604020202020204" pitchFamily="34" charset="0"/>
                </a:rPr>
                <a:t>=</a:t>
              </a:r>
              <a:r>
                <a:rPr lang="en-US" altLang="en-US" sz="3200">
                  <a:solidFill>
                    <a:schemeClr val="bg1"/>
                  </a:solidFill>
                  <a:latin typeface="Arial" panose="020B0604020202020204" pitchFamily="34" charset="0"/>
                </a:rPr>
                <a:t>100% di</a:t>
              </a:r>
            </a:p>
          </p:txBody>
        </p:sp>
        <p:sp>
          <p:nvSpPr>
            <p:cNvPr id="40966" name="Text Box 11"/>
            <p:cNvSpPr txBox="1">
              <a:spLocks noChangeArrowheads="1"/>
            </p:cNvSpPr>
            <p:nvPr/>
          </p:nvSpPr>
          <p:spPr bwMode="auto">
            <a:xfrm>
              <a:off x="384" y="144"/>
              <a:ext cx="49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bg1"/>
                  </a:solidFill>
                  <a:latin typeface="Arial" panose="020B0604020202020204" pitchFamily="34" charset="0"/>
                </a:rPr>
                <a:t>Parametri cosmici alla precisione ~%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Spettro di potenza angolare CMB</a:t>
            </a:r>
          </a:p>
        </p:txBody>
      </p:sp>
      <p:pic>
        <p:nvPicPr>
          <p:cNvPr id="41987" name="Picture 5" descr="PowerSpectrumExt2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22350"/>
            <a:ext cx="67818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Planck_Red_Trim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6038"/>
            <a:ext cx="92964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2192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</a:rPr>
              <a:t>Missione di Planck-ESA-guidata dai contributi della NASA, per 2008 lancio</a:t>
            </a:r>
            <a:endParaRPr lang="en-US" altLang="en-US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876800" y="1676400"/>
            <a:ext cx="3505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Maggiore risoluzione spaziale e sensibilità rispetto a WMAP, con lunghezze d'onda più brevi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11111111111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19200" y="3048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1"/>
                </a:solidFill>
                <a:latin typeface="Impact" panose="020B0806030902050204" pitchFamily="34" charset="0"/>
              </a:rPr>
              <a:t>Telescopio spaziale James Webb (JWST)</a:t>
            </a:r>
            <a:endParaRPr lang="en-US" altLang="en-US" sz="40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4036" name="Picture 4" descr="good one JWST_version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1300"/>
            <a:ext cx="6629400" cy="64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533400"/>
            <a:ext cx="55689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027"/>
          <p:cNvSpPr txBox="1">
            <a:spLocks noChangeArrowheads="1"/>
          </p:cNvSpPr>
          <p:nvPr/>
        </p:nvSpPr>
        <p:spPr bwMode="auto">
          <a:xfrm>
            <a:off x="3200400" y="76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Misurazione della distanza</a:t>
            </a:r>
          </a:p>
        </p:txBody>
      </p:sp>
      <p:pic>
        <p:nvPicPr>
          <p:cNvPr id="8196" name="Picture 1028" descr="lec14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75285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1029"/>
          <p:cNvSpPr>
            <a:spLocks noChangeArrowheads="1"/>
          </p:cNvSpPr>
          <p:nvPr/>
        </p:nvSpPr>
        <p:spPr bwMode="auto">
          <a:xfrm>
            <a:off x="609600" y="3894138"/>
            <a:ext cx="3427413" cy="1200150"/>
          </a:xfrm>
          <a:prstGeom prst="rightArrowCallout">
            <a:avLst>
              <a:gd name="adj1" fmla="val 25000"/>
              <a:gd name="adj2" fmla="val 25000"/>
              <a:gd name="adj3" fmla="val 4759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Comic Sans MS" panose="030F0702030302020204" pitchFamily="66" charset="0"/>
              </a:rPr>
              <a:t>Questa tecnica consente di misurare enormi distanze</a:t>
            </a:r>
          </a:p>
        </p:txBody>
      </p:sp>
      <p:sp>
        <p:nvSpPr>
          <p:cNvPr id="8198" name="Line 1030"/>
          <p:cNvSpPr>
            <a:spLocks noChangeShapeType="1"/>
          </p:cNvSpPr>
          <p:nvPr/>
        </p:nvSpPr>
        <p:spPr bwMode="auto">
          <a:xfrm>
            <a:off x="0" y="2971800"/>
            <a:ext cx="9220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Riassunto di JWST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ct val="30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Telescopio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a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infrarossi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distribuibile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con 6,5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metri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di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diametro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dello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specchio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primario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regolabile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segmentato</a:t>
            </a: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lvl="1">
              <a:spcAft>
                <a:spcPct val="30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Telescopio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criogenico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di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temperatura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e 4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strumenti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per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prestazioni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a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infrarossi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che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coprono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0,6 a 29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μm</a:t>
            </a: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lvl="1">
              <a:spcAft>
                <a:spcPct val="30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Lancio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giugno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2013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su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un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razzo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Ariane 5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fornito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da ESA a Sun-Earth L2:1,5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milioni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km di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distanza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nello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spazio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profondo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(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necessario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per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il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raffreddamento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 </a:t>
            </a:r>
          </a:p>
          <a:p>
            <a:pPr lvl="1">
              <a:spcAft>
                <a:spcPct val="30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missione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scientifica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di 5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anni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(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obiettivo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di 10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anni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endParaRPr lang="en-US" altLang="en-US" sz="1200" dirty="0" smtClean="0">
              <a:latin typeface="Arial Narrow" panose="020B060602020203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Telescopio spaziale James Webb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1200" b="1" u="sng" smtClean="0">
              <a:solidFill>
                <a:srgbClr val="0052A4"/>
              </a:solidFill>
              <a:latin typeface="Times New Roman" panose="02020603050405020304" pitchFamily="18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</a:rPr>
              <a:t>Guida alla missione: Goddard Space Flight Center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</a:rPr>
              <a:t>Collaborazione internazionale con ESA &amp; CSA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</a:rPr>
              <a:t>Prime contractor: tecnologia spaziale Northrop Grumman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</a:rPr>
              <a:t>Strumenti: 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</a:rPr>
              <a:t>Near Infrared Camera (NIRCam) – Univ. dell'Arizona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</a:rPr>
              <a:t>Spettrografo a infrarossi vicino (NIRSpec) – ESA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</a:rPr>
              <a:t>Strumento mid-Infrared (MIRI) – JPL/ESA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</a:rPr>
              <a:t>Sensore di guida fine (FGS) – CSA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</a:rPr>
              <a:t>Operazioni: Space Telescope Science Institute</a:t>
            </a:r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Quattro temi scientifici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Primi oggetti formati dopo Big Bang</a:t>
            </a:r>
          </a:p>
          <a:p>
            <a:pPr lvl="1" eaLnBrk="1" hangingPunct="1"/>
            <a:r>
              <a:rPr lang="en-US" altLang="en-US" smtClean="0"/>
              <a:t>Super-stars?</a:t>
            </a:r>
          </a:p>
          <a:p>
            <a:pPr lvl="1" eaLnBrk="1" hangingPunct="1"/>
            <a:r>
              <a:rPr lang="en-US" altLang="en-US" smtClean="0"/>
              <a:t>Super-supernovae?</a:t>
            </a:r>
          </a:p>
          <a:p>
            <a:pPr lvl="1" eaLnBrk="1" hangingPunct="1"/>
            <a:r>
              <a:rPr lang="en-US" altLang="en-US" smtClean="0"/>
              <a:t>Buchi neri?</a:t>
            </a:r>
          </a:p>
          <a:p>
            <a:pPr eaLnBrk="1" hangingPunct="1"/>
            <a:r>
              <a:rPr lang="en-US" altLang="en-US" smtClean="0"/>
              <a:t>Assemblaggio di galassie (da piccoli pezzi?)</a:t>
            </a:r>
          </a:p>
          <a:p>
            <a:pPr eaLnBrk="1" hangingPunct="1"/>
            <a:r>
              <a:rPr lang="en-US" altLang="en-US" smtClean="0"/>
              <a:t>Formazione di stelle e sistemi planetari</a:t>
            </a:r>
          </a:p>
          <a:p>
            <a:pPr lvl="1" eaLnBrk="1" hangingPunct="1"/>
            <a:r>
              <a:rPr lang="en-US" altLang="en-US" smtClean="0"/>
              <a:t>Nascosto in nuvole di polvere</a:t>
            </a:r>
          </a:p>
          <a:p>
            <a:pPr eaLnBrk="1" hangingPunct="1"/>
            <a:r>
              <a:rPr lang="en-US" altLang="en-US" smtClean="0"/>
              <a:t>Sistemi planetari e condizioni per la vita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istory_wedge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685800"/>
            <a:ext cx="8077200" cy="5181600"/>
          </a:xfrm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877888" y="222250"/>
            <a:ext cx="7947025" cy="604838"/>
          </a:xfrm>
        </p:spPr>
        <p:txBody>
          <a:bodyPr/>
          <a:lstStyle/>
          <a:p>
            <a:r>
              <a:rPr lang="en-US" altLang="en-US" sz="2800" b="1" smtClean="0"/>
              <a:t>Obiettivi scientifici JWST versus storia cosmica</a:t>
            </a:r>
            <a:endParaRPr lang="en-US" altLang="en-US" smtClean="0"/>
          </a:p>
        </p:txBody>
      </p:sp>
      <p:sp>
        <p:nvSpPr>
          <p:cNvPr id="48132" name="Text Box 4"/>
          <p:cNvSpPr txBox="1">
            <a:spLocks noChangeAspect="1" noChangeArrowheads="1"/>
          </p:cNvSpPr>
          <p:nvPr/>
        </p:nvSpPr>
        <p:spPr bwMode="auto">
          <a:xfrm>
            <a:off x="8229600" y="3897313"/>
            <a:ext cx="8636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ora</a:t>
            </a:r>
          </a:p>
        </p:txBody>
      </p:sp>
      <p:sp>
        <p:nvSpPr>
          <p:cNvPr id="48133" name="Text Box 5"/>
          <p:cNvSpPr txBox="1">
            <a:spLocks noChangeAspect="1" noChangeArrowheads="1"/>
          </p:cNvSpPr>
          <p:nvPr/>
        </p:nvSpPr>
        <p:spPr bwMode="auto">
          <a:xfrm>
            <a:off x="533400" y="3248025"/>
            <a:ext cx="1235075" cy="82232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Grande Bang</a:t>
            </a:r>
          </a:p>
        </p:txBody>
      </p:sp>
      <p:sp>
        <p:nvSpPr>
          <p:cNvPr id="48134" name="Text Box 6"/>
          <p:cNvSpPr txBox="1">
            <a:spLocks noChangeAspect="1" noChangeArrowheads="1"/>
          </p:cNvSpPr>
          <p:nvPr/>
        </p:nvSpPr>
        <p:spPr bwMode="auto">
          <a:xfrm>
            <a:off x="1676400" y="2286000"/>
            <a:ext cx="1365250" cy="82232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Fisica delle particelle</a:t>
            </a:r>
          </a:p>
        </p:txBody>
      </p:sp>
      <p:sp>
        <p:nvSpPr>
          <p:cNvPr id="48135" name="Text Box 7"/>
          <p:cNvSpPr txBox="1">
            <a:spLocks noChangeAspect="1" noChangeArrowheads="1"/>
          </p:cNvSpPr>
          <p:nvPr/>
        </p:nvSpPr>
        <p:spPr bwMode="auto">
          <a:xfrm>
            <a:off x="3124200" y="1295400"/>
            <a:ext cx="1524000" cy="82232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Atomi e radiazioni</a:t>
            </a:r>
          </a:p>
        </p:txBody>
      </p:sp>
      <p:sp>
        <p:nvSpPr>
          <p:cNvPr id="48136" name="Text Box 8"/>
          <p:cNvSpPr txBox="1">
            <a:spLocks noChangeAspect="1" noChangeArrowheads="1"/>
          </p:cNvSpPr>
          <p:nvPr/>
        </p:nvSpPr>
        <p:spPr bwMode="auto">
          <a:xfrm>
            <a:off x="7543800" y="762000"/>
            <a:ext cx="1600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Formazione di stelle e pianeti</a:t>
            </a:r>
          </a:p>
        </p:txBody>
      </p:sp>
      <p:sp>
        <p:nvSpPr>
          <p:cNvPr id="48137" name="Text Box 9"/>
          <p:cNvSpPr txBox="1">
            <a:spLocks noChangeAspect="1" noChangeArrowheads="1"/>
          </p:cNvSpPr>
          <p:nvPr/>
        </p:nvSpPr>
        <p:spPr bwMode="auto">
          <a:xfrm>
            <a:off x="3055938" y="4635500"/>
            <a:ext cx="1365250" cy="82232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389.000 anni</a:t>
            </a:r>
          </a:p>
        </p:txBody>
      </p:sp>
      <p:sp>
        <p:nvSpPr>
          <p:cNvPr id="48138" name="Text Box 10"/>
          <p:cNvSpPr txBox="1">
            <a:spLocks noChangeAspect="1" noChangeArrowheads="1"/>
          </p:cNvSpPr>
          <p:nvPr/>
        </p:nvSpPr>
        <p:spPr bwMode="auto">
          <a:xfrm>
            <a:off x="1524000" y="4038600"/>
            <a:ext cx="1517650" cy="4572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a 3 minuti</a:t>
            </a:r>
          </a:p>
        </p:txBody>
      </p:sp>
      <p:sp>
        <p:nvSpPr>
          <p:cNvPr id="48139" name="Text Box 11"/>
          <p:cNvSpPr txBox="1">
            <a:spLocks noChangeAspect="1" noChangeArrowheads="1"/>
          </p:cNvSpPr>
          <p:nvPr/>
        </p:nvSpPr>
        <p:spPr bwMode="auto">
          <a:xfrm>
            <a:off x="5638800" y="5257800"/>
            <a:ext cx="1533525" cy="82232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 miliardo anni</a:t>
            </a:r>
          </a:p>
        </p:txBody>
      </p:sp>
      <p:sp>
        <p:nvSpPr>
          <p:cNvPr id="48140" name="Text Box 12"/>
          <p:cNvSpPr txBox="1">
            <a:spLocks noChangeAspect="1" noChangeArrowheads="1"/>
          </p:cNvSpPr>
          <p:nvPr/>
        </p:nvSpPr>
        <p:spPr bwMode="auto">
          <a:xfrm>
            <a:off x="7010400" y="5638800"/>
            <a:ext cx="1706563" cy="82232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13,7 miliardi anni</a:t>
            </a:r>
          </a:p>
        </p:txBody>
      </p:sp>
      <p:sp>
        <p:nvSpPr>
          <p:cNvPr id="48141" name="Text Box 13"/>
          <p:cNvSpPr txBox="1">
            <a:spLocks noChangeAspect="1" noChangeArrowheads="1"/>
          </p:cNvSpPr>
          <p:nvPr/>
        </p:nvSpPr>
        <p:spPr bwMode="auto">
          <a:xfrm>
            <a:off x="4495800" y="4800600"/>
            <a:ext cx="1365250" cy="118745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200 milioni anni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U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25438"/>
            <a:ext cx="8229600" cy="11223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Fine dei secoli bui: prima luce?</a:t>
            </a:r>
            <a:endParaRPr lang="en-US" altLang="en-US" sz="400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810000" y="6019800"/>
            <a:ext cx="1752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FFFF00"/>
                </a:solidFill>
                <a:latin typeface="Arial" panose="020B0604020202020204" pitchFamily="34" charset="0"/>
              </a:rPr>
              <a:t>La nebulosa dell'Aquila come visto da HST</a:t>
            </a:r>
          </a:p>
        </p:txBody>
      </p:sp>
      <p:pic>
        <p:nvPicPr>
          <p:cNvPr id="50179" name="Picture 3" descr="eagle_match_h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9342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800600" y="533400"/>
            <a:ext cx="3921125" cy="9461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La nebulosa dell'Aquila</a:t>
            </a:r>
            <a:b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come si vede con Hubble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agle_match_v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0104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191000" y="304800"/>
            <a:ext cx="3921125" cy="9461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La nebulosa dell'Aquila</a:t>
            </a:r>
            <a:b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come si vede nell'infrarosso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66850" y="403225"/>
            <a:ext cx="6838950" cy="1350963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solidFill>
                  <a:schemeClr val="accent2"/>
                </a:solidFill>
              </a:rPr>
              <a:t>Nascita di stelle e sistemi protoplanetari</a:t>
            </a:r>
            <a:endParaRPr lang="en-US" altLang="en-US" sz="4000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905000" y="763588"/>
            <a:ext cx="617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Stelle in dischi di polvere in Orion</a:t>
            </a:r>
            <a:endParaRPr lang="en-US" altLang="en-US" sz="200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25438"/>
            <a:ext cx="6457950" cy="66992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Sistemi planetari e le origini della vita</a:t>
            </a:r>
            <a:endParaRPr lang="en-US" altLang="en-US" smtClean="0"/>
          </a:p>
        </p:txBody>
      </p:sp>
      <p:pic>
        <p:nvPicPr>
          <p:cNvPr id="53251" name="Picture 3" descr="fomalhaut_schema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Meatball_bl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143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25438"/>
            <a:ext cx="7391400" cy="10461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HST caratterizza i pianeti in transito; così sarà JWST</a:t>
            </a:r>
            <a:endParaRPr lang="en-US" altLang="en-US" smtClean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219200" y="1524000"/>
            <a:ext cx="2301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F8FF34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HST: pianeta transita stella</a:t>
            </a:r>
            <a:endParaRPr lang="en-US" altLang="en-US" sz="4000">
              <a:solidFill>
                <a:srgbClr val="F8FF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4276" name="Picture 4" descr="Planet Transits Star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11300"/>
            <a:ext cx="76200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Meatball_bl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143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pple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00200"/>
            <a:ext cx="4038600" cy="1312863"/>
          </a:xfrm>
        </p:spPr>
      </p:pic>
      <p:pic>
        <p:nvPicPr>
          <p:cNvPr id="9219" name="Picture 3" descr="redshi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048000"/>
            <a:ext cx="46101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folHlink"/>
                </a:solidFill>
                <a:latin typeface="Comic Sans MS" panose="030F0702030302020204" pitchFamily="66" charset="0"/>
              </a:rPr>
              <a:t>#2 degli strumenti dell'astronomo:</a:t>
            </a:r>
            <a:r>
              <a:rPr lang="en-US" altLang="en-US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en-US" altLang="en-US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altLang="en-US">
                <a:solidFill>
                  <a:schemeClr val="tx2"/>
                </a:solidFill>
                <a:latin typeface="Comic Sans MS" panose="030F0702030302020204" pitchFamily="66" charset="0"/>
              </a:rPr>
              <a:t>Doppler Shift-luce</a:t>
            </a:r>
          </a:p>
        </p:txBody>
      </p:sp>
      <p:pic>
        <p:nvPicPr>
          <p:cNvPr id="9221" name="Picture 5" descr="j023286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152400"/>
            <a:ext cx="1060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65125" y="4637088"/>
            <a:ext cx="33686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>
                <a:latin typeface="Comic Sans MS" panose="030F0702030302020204" pitchFamily="66" charset="0"/>
              </a:rPr>
              <a:t>Gli atomi emettono luce a lunghezze d'onda discrete che possono essere viste con uno spettroscopio</a:t>
            </a:r>
          </a:p>
          <a:p>
            <a:pPr eaLnBrk="1" hangingPunct="1"/>
            <a:endParaRPr lang="en-US" altLang="en-US" sz="16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1600">
                <a:latin typeface="Comic Sans MS" panose="030F0702030302020204" pitchFamily="66" charset="0"/>
              </a:rPr>
              <a:t>Questo "spettro di linea" identifica l'atomo e la sua velocità</a:t>
            </a:r>
          </a:p>
        </p:txBody>
      </p:sp>
      <p:pic>
        <p:nvPicPr>
          <p:cNvPr id="9223" name="Picture 7" descr="lec07_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6671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25438"/>
            <a:ext cx="7239000" cy="66992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Chimica dei pianeti in transito</a:t>
            </a:r>
            <a:endParaRPr lang="en-US" altLang="en-US" smtClean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8825"/>
            <a:ext cx="91440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Meatball_bl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143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ubble_ultra_deep_field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bright="-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-269875"/>
            <a:ext cx="9296400" cy="9261475"/>
          </a:xfrm>
        </p:spPr>
      </p:pic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42925" y="838200"/>
            <a:ext cx="7991475" cy="3657600"/>
          </a:xfrm>
          <a:prstGeom prst="rect">
            <a:avLst/>
          </a:prstGeom>
          <a:solidFill>
            <a:schemeClr val="tx1">
              <a:alpha val="73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60000"/>
              </a:spcBef>
              <a:defRPr/>
            </a:pPr>
            <a:endParaRPr lang="en-US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1" charset="0"/>
              </a:rPr>
              <a:t>Cosa è successo prima del Big Bang?</a:t>
            </a:r>
          </a:p>
          <a:p>
            <a:pPr algn="ctr"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1" charset="0"/>
              </a:rPr>
              <a:t>Cosa c'è al centro di un buco nero?</a:t>
            </a:r>
          </a:p>
          <a:p>
            <a:pPr algn="ctr"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1" charset="0"/>
              </a:rPr>
              <a:t>Come siamo arrivati qui?</a:t>
            </a:r>
          </a:p>
          <a:p>
            <a:pPr algn="ctr"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1" charset="0"/>
              </a:rPr>
              <a:t>Qual è il nostro destino cosmico?</a:t>
            </a:r>
          </a:p>
          <a:p>
            <a:pPr algn="ctr"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1" charset="0"/>
              </a:rPr>
              <a:t>Cosa sono lo spazio e il tempo?</a:t>
            </a:r>
          </a:p>
          <a:p>
            <a:pPr algn="ctr" eaLnBrk="1" hangingPunct="1">
              <a:lnSpc>
                <a:spcPct val="90000"/>
              </a:lnSpc>
              <a:spcBef>
                <a:spcPct val="60000"/>
              </a:spcBef>
              <a:defRPr/>
            </a:pP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1" charset="0"/>
            </a:endParaRP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239713" y="5362575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... Grandi domande, mature a rispondere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57150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66800" y="228600"/>
            <a:ext cx="754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Le galassie si attraggono, quindi l'espansione dovrebbe rallentare--giusto?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28956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Comic Sans MS" panose="030F0702030302020204" pitchFamily="66" charset="0"/>
              </a:rPr>
              <a:t>Per dire, abbiamo bisogno di confrontare la velocità che misuriamo sulle galassie vicine a quelle a un alto redshift.</a:t>
            </a:r>
          </a:p>
          <a:p>
            <a:pPr eaLnBrk="1" hangingPunct="1"/>
            <a:endParaRPr lang="en-US" altLang="en-US" sz="18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1800">
                <a:latin typeface="Comic Sans MS" panose="030F0702030302020204" pitchFamily="66" charset="0"/>
              </a:rPr>
              <a:t>In altre parole, abbiamo bisogno di estendere la velocità di Hubble vs distanza trama a distanze molto maggiori.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Comunicato stampa del premio Nobel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Verdana" panose="020B0604030504040204" pitchFamily="34" charset="0"/>
              </a:rPr>
              <a:t>L'Accademia reale svedese delle scienze ha deciso di assegnare il premio Nobel per la fisica per 2006 congiuntamente </a:t>
            </a:r>
            <a:r>
              <a:rPr lang="en-US" altLang="en-US" sz="2800" b="1" smtClean="0">
                <a:latin typeface="Arial" panose="020B0604020202020204" pitchFamily="34" charset="0"/>
              </a:rPr>
              <a:t>John C. Mather, </a:t>
            </a:r>
            <a:r>
              <a:rPr lang="en-US" altLang="en-US" sz="2800" smtClean="0">
                <a:latin typeface="Verdana" panose="020B0604030504040204" pitchFamily="34" charset="0"/>
              </a:rPr>
              <a:t>Il centro di volo spaziale della NASA Goddard, Greenbelt, MD, USA e </a:t>
            </a:r>
            <a:r>
              <a:rPr lang="en-US" altLang="en-US" sz="2800" b="1" smtClean="0">
                <a:latin typeface="Arial" panose="020B0604020202020204" pitchFamily="34" charset="0"/>
              </a:rPr>
              <a:t>George F. Smoot, </a:t>
            </a:r>
            <a:r>
              <a:rPr lang="en-US" altLang="en-US" sz="2800" smtClean="0">
                <a:latin typeface="Verdana" panose="020B0604030504040204" pitchFamily="34" charset="0"/>
              </a:rPr>
              <a:t>Università di California, Berkeley, California, Stati Uniti d'America </a:t>
            </a:r>
            <a:r>
              <a:rPr lang="en-US" altLang="en-US" sz="2800" i="1" smtClean="0">
                <a:latin typeface="Arial" panose="020B0604020202020204" pitchFamily="34" charset="0"/>
              </a:rPr>
              <a:t>"per la loro scoperta della forma del corpo nero e dell'anisotropia della radiazione cosmica di fondo a microonde"</a:t>
            </a:r>
            <a:r>
              <a:rPr lang="en-US" altLang="en-US" sz="2800" smtClean="0">
                <a:latin typeface="Verdana" panose="020B0604030504040204" pitchFamily="34" charset="0"/>
              </a:rPr>
              <a:t>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Il potere del pensiero</a:t>
            </a:r>
          </a:p>
        </p:txBody>
      </p:sp>
      <p:pic>
        <p:nvPicPr>
          <p:cNvPr id="12291" name="Picture 3" descr="gamc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1682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suny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14430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lemaitr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31242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Alpher Herman COBE Team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810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" y="5943600"/>
            <a:ext cx="411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/>
              <a:t>Robert Herman &amp; Ralph Alpher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Georges Lemaitre &amp; Albert Einstein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248400" y="3429000"/>
            <a:ext cx="212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/>
              <a:t>Di George Gamow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724401" y="5943600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dirty="0"/>
              <a:t>Di Rashid </a:t>
            </a:r>
            <a:r>
              <a:rPr lang="en-US" altLang="en-US" dirty="0" err="1"/>
              <a:t>Sunyaev</a:t>
            </a:r>
            <a:endParaRPr lang="en-US" altLang="en-US" dirty="0"/>
          </a:p>
        </p:txBody>
      </p:sp>
      <p:pic>
        <p:nvPicPr>
          <p:cNvPr id="12299" name="Picture 11" descr="Peebl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1930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339012" y="5943600"/>
            <a:ext cx="1271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Jim Peebles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Potenza dell'hardware-CMB Spectrum</a:t>
            </a:r>
          </a:p>
        </p:txBody>
      </p:sp>
      <p:pic>
        <p:nvPicPr>
          <p:cNvPr id="13315" name="Picture 4" descr="Boggess Low Luanch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173672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davew_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5795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mikewerner_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179228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990600" y="3124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Paul Richards</a:t>
            </a: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3886200" y="3124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 Michael</a:t>
            </a:r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1143000" y="601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Franco basso</a:t>
            </a: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6781800" y="3048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Di David Woody</a:t>
            </a:r>
          </a:p>
        </p:txBody>
      </p:sp>
      <p:pic>
        <p:nvPicPr>
          <p:cNvPr id="13322" name="Picture 15" descr="Herb Gu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13827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6"/>
          <p:cNvSpPr txBox="1">
            <a:spLocks noChangeArrowheads="1"/>
          </p:cNvSpPr>
          <p:nvPr/>
        </p:nvSpPr>
        <p:spPr bwMode="auto">
          <a:xfrm>
            <a:off x="4114800" y="5943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Gush di erbe</a:t>
            </a:r>
          </a:p>
        </p:txBody>
      </p:sp>
      <p:pic>
        <p:nvPicPr>
          <p:cNvPr id="13324" name="Picture 17" descr="Richards Dark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1828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8" descr="COBE Weisswe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1444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 Box 19"/>
          <p:cNvSpPr txBox="1">
            <a:spLocks noChangeArrowheads="1"/>
          </p:cNvSpPr>
          <p:nvPr/>
        </p:nvSpPr>
        <p:spPr bwMode="auto">
          <a:xfrm>
            <a:off x="6705600" y="5943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Di Rai Weiss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Enterprise">
  <a:themeElements>
    <a:clrScheme name="eEnterprise 2">
      <a:dk1>
        <a:srgbClr val="000000"/>
      </a:dk1>
      <a:lt1>
        <a:srgbClr val="FFFFFF"/>
      </a:lt1>
      <a:dk2>
        <a:srgbClr val="008FEE"/>
      </a:dk2>
      <a:lt2>
        <a:srgbClr val="868686"/>
      </a:lt2>
      <a:accent1>
        <a:srgbClr val="D4D400"/>
      </a:accent1>
      <a:accent2>
        <a:srgbClr val="000282"/>
      </a:accent2>
      <a:accent3>
        <a:srgbClr val="FFFFFF"/>
      </a:accent3>
      <a:accent4>
        <a:srgbClr val="000000"/>
      </a:accent4>
      <a:accent5>
        <a:srgbClr val="E6E6AA"/>
      </a:accent5>
      <a:accent6>
        <a:srgbClr val="000275"/>
      </a:accent6>
      <a:hlink>
        <a:srgbClr val="FF0017"/>
      </a:hlink>
      <a:folHlink>
        <a:srgbClr val="006100"/>
      </a:folHlink>
    </a:clrScheme>
    <a:fontScheme name="eEnterpris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eEnterprise 1">
        <a:dk1>
          <a:srgbClr val="FF00FF"/>
        </a:dk1>
        <a:lt1>
          <a:srgbClr val="FFFFFF"/>
        </a:lt1>
        <a:dk2>
          <a:srgbClr val="000000"/>
        </a:dk2>
        <a:lt2>
          <a:srgbClr val="0000FF"/>
        </a:lt2>
        <a:accent1>
          <a:srgbClr val="00B4FF"/>
        </a:accent1>
        <a:accent2>
          <a:srgbClr val="FEFF00"/>
        </a:accent2>
        <a:accent3>
          <a:srgbClr val="AAAAAA"/>
        </a:accent3>
        <a:accent4>
          <a:srgbClr val="DADADA"/>
        </a:accent4>
        <a:accent5>
          <a:srgbClr val="AAD6FF"/>
        </a:accent5>
        <a:accent6>
          <a:srgbClr val="E6E700"/>
        </a:accent6>
        <a:hlink>
          <a:srgbClr val="FF0000"/>
        </a:hlink>
        <a:folHlink>
          <a:srgbClr val="00FF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nterprise 2">
        <a:dk1>
          <a:srgbClr val="000000"/>
        </a:dk1>
        <a:lt1>
          <a:srgbClr val="FFFFFF"/>
        </a:lt1>
        <a:dk2>
          <a:srgbClr val="008FEE"/>
        </a:dk2>
        <a:lt2>
          <a:srgbClr val="868686"/>
        </a:lt2>
        <a:accent1>
          <a:srgbClr val="D4D400"/>
        </a:accent1>
        <a:accent2>
          <a:srgbClr val="000282"/>
        </a:accent2>
        <a:accent3>
          <a:srgbClr val="FFFFFF"/>
        </a:accent3>
        <a:accent4>
          <a:srgbClr val="000000"/>
        </a:accent4>
        <a:accent5>
          <a:srgbClr val="E6E6AA"/>
        </a:accent5>
        <a:accent6>
          <a:srgbClr val="000275"/>
        </a:accent6>
        <a:hlink>
          <a:srgbClr val="FF0017"/>
        </a:hlink>
        <a:folHlink>
          <a:srgbClr val="0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10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11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1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1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Blank Presentatio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16.xml><?xml version="1.0" encoding="utf-8"?>
<a:themeOverride xmlns:a="http://schemas.openxmlformats.org/drawingml/2006/main">
  <a:clrScheme name="Blank Presentatio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17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18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19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0.xml><?xml version="1.0" encoding="utf-8"?>
<a:themeOverride xmlns:a="http://schemas.openxmlformats.org/drawingml/2006/main">
  <a:clrScheme name="Blank Presentatio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21.xml><?xml version="1.0" encoding="utf-8"?>
<a:themeOverride xmlns:a="http://schemas.openxmlformats.org/drawingml/2006/main">
  <a:clrScheme name="Blank Presentatio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22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3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4.xml><?xml version="1.0" encoding="utf-8"?>
<a:themeOverride xmlns:a="http://schemas.openxmlformats.org/drawingml/2006/main">
  <a:clrScheme name="Default 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25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6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7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8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9.xml><?xml version="1.0" encoding="utf-8"?>
<a:themeOverride xmlns:a="http://schemas.openxmlformats.org/drawingml/2006/main">
  <a:clrScheme name="eEnterprise 2">
    <a:dk1>
      <a:srgbClr val="000000"/>
    </a:dk1>
    <a:lt1>
      <a:srgbClr val="FFFFFF"/>
    </a:lt1>
    <a:dk2>
      <a:srgbClr val="008FEE"/>
    </a:dk2>
    <a:lt2>
      <a:srgbClr val="868686"/>
    </a:lt2>
    <a:accent1>
      <a:srgbClr val="D4D400"/>
    </a:accent1>
    <a:accent2>
      <a:srgbClr val="000282"/>
    </a:accent2>
    <a:accent3>
      <a:srgbClr val="FFFFFF"/>
    </a:accent3>
    <a:accent4>
      <a:srgbClr val="000000"/>
    </a:accent4>
    <a:accent5>
      <a:srgbClr val="E6E6AA"/>
    </a:accent5>
    <a:accent6>
      <a:srgbClr val="000275"/>
    </a:accent6>
    <a:hlink>
      <a:srgbClr val="FF0017"/>
    </a:hlink>
    <a:folHlink>
      <a:srgbClr val="006100"/>
    </a:folHlink>
  </a:clrScheme>
</a:themeOverride>
</file>

<file path=ppt/theme/themeOverride3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3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5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6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7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8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9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1427</Words>
  <Application>Microsoft Office PowerPoint</Application>
  <PresentationFormat>On-screen Show (4:3)</PresentationFormat>
  <Paragraphs>262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ＭＳ Ｐゴシック</vt:lpstr>
      <vt:lpstr>Arial</vt:lpstr>
      <vt:lpstr>Arial Narrow</vt:lpstr>
      <vt:lpstr>Comic Sans MS</vt:lpstr>
      <vt:lpstr>Helvetica</vt:lpstr>
      <vt:lpstr>Impact</vt:lpstr>
      <vt:lpstr>Symbol</vt:lpstr>
      <vt:lpstr>Times</vt:lpstr>
      <vt:lpstr>Times New Roman</vt:lpstr>
      <vt:lpstr>Verdana</vt:lpstr>
      <vt:lpstr>Wingdings</vt:lpstr>
      <vt:lpstr>Blank Presentation</vt:lpstr>
      <vt:lpstr>eEnterprise</vt:lpstr>
      <vt:lpstr>1_Default Design</vt:lpstr>
      <vt:lpstr>Default Design</vt:lpstr>
      <vt:lpstr>Dal Big Bang al premio Nobel: Cosmic background Explorer (COBE) e oltre </vt:lpstr>
      <vt:lpstr>Ricerca astronomica per le origini</vt:lpstr>
      <vt:lpstr>PowerPoint Presentation</vt:lpstr>
      <vt:lpstr>PowerPoint Presentation</vt:lpstr>
      <vt:lpstr>PowerPoint Presentation</vt:lpstr>
      <vt:lpstr>PowerPoint Presentation</vt:lpstr>
      <vt:lpstr>Comunicato stampa del premio Nobel</vt:lpstr>
      <vt:lpstr>Il potere del pensiero</vt:lpstr>
      <vt:lpstr>Potenza dell'hardware-CMB Spectrum</vt:lpstr>
      <vt:lpstr>Breve storia di COBE</vt:lpstr>
      <vt:lpstr>Storia di COBE (2)</vt:lpstr>
      <vt:lpstr>Avvio di COBE</vt:lpstr>
      <vt:lpstr>Team scientifico COBE</vt:lpstr>
      <vt:lpstr>Team scientifico COBE</vt:lpstr>
      <vt:lpstr>Leadership ingegneristica di COBE</vt:lpstr>
      <vt:lpstr>Leadership ingegneristica di COBE</vt:lpstr>
      <vt:lpstr>Satellite COBE, 1989-1994</vt:lpstr>
      <vt:lpstr>PowerPoint Presentation</vt:lpstr>
      <vt:lpstr>PowerPoint Presentation</vt:lpstr>
      <vt:lpstr>PowerPoint Presentation</vt:lpstr>
      <vt:lpstr>Stima corrente: T = 2,725 +/-0,001 K  La nuova tecnologia potrebbe ridurre i residui 2 ordini di grandezza?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Mappa di COBE delle fluttuazioni della CMB 2,725 K +/-~ 30 μK RMS, 7o Raggio</vt:lpstr>
      <vt:lpstr>DIRBE (esperimento di sfondo a infrarossi diffuso)</vt:lpstr>
      <vt:lpstr>PowerPoint Presentation</vt:lpstr>
      <vt:lpstr>PowerPoint Presentation</vt:lpstr>
      <vt:lpstr>PowerPoint Presentation</vt:lpstr>
      <vt:lpstr>DIRBE far IR (100, 140, 240 μm) modellazione Sky</vt:lpstr>
      <vt:lpstr>Cosmologia di COBE</vt:lpstr>
      <vt:lpstr>WMAP</vt:lpstr>
      <vt:lpstr>PowerPoint Presentation</vt:lpstr>
      <vt:lpstr>PowerPoint Presentation</vt:lpstr>
      <vt:lpstr>Spettro di potenza angolare CMB</vt:lpstr>
      <vt:lpstr>Missione di Planck-ESA-guidata dai contributi della NASA, per 2008 lancio</vt:lpstr>
      <vt:lpstr>PowerPoint Presentation</vt:lpstr>
      <vt:lpstr>Riassunto di JWST</vt:lpstr>
      <vt:lpstr>Telescopio spaziale James Webb</vt:lpstr>
      <vt:lpstr>Quattro temi scientifici</vt:lpstr>
      <vt:lpstr>Obiettivi scientifici JWST versus storia cosmica</vt:lpstr>
      <vt:lpstr>Fine dei secoli bui: prima luce?</vt:lpstr>
      <vt:lpstr>PowerPoint Presentation</vt:lpstr>
      <vt:lpstr>PowerPoint Presentation</vt:lpstr>
      <vt:lpstr>Nascita di stelle e sistemi protoplanetari</vt:lpstr>
      <vt:lpstr>Sistemi planetari e le origini della vita</vt:lpstr>
      <vt:lpstr>HST caratterizza i pianeti in transito; così sarà JWST</vt:lpstr>
      <vt:lpstr>Chimica dei pianeti in transito</vt:lpstr>
      <vt:lpstr>PowerPoint Presentation</vt:lpstr>
    </vt:vector>
  </TitlesOfParts>
  <Company>NASA GSFC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Big Bang to the Nobel Prize: Cosmic Background Explorer (COBE) and Beyond</dc:title>
  <dc:creator>John Mather</dc:creator>
  <cp:lastModifiedBy>Evgueni Choubnikov</cp:lastModifiedBy>
  <cp:revision>38</cp:revision>
  <dcterms:modified xsi:type="dcterms:W3CDTF">2019-05-22T15:30:32Z</dcterms:modified>
</cp:coreProperties>
</file>