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50" r:id="rId3"/>
    <p:sldMasterId id="2147483649" r:id="rId4"/>
  </p:sldMasterIdLst>
  <p:notesMasterIdLst>
    <p:notesMasterId r:id="rId56"/>
  </p:notesMasterIdLst>
  <p:sldIdLst>
    <p:sldId id="256" r:id="rId5"/>
    <p:sldId id="338" r:id="rId6"/>
    <p:sldId id="339" r:id="rId7"/>
    <p:sldId id="340" r:id="rId8"/>
    <p:sldId id="341" r:id="rId9"/>
    <p:sldId id="342" r:id="rId10"/>
    <p:sldId id="344" r:id="rId11"/>
    <p:sldId id="332" r:id="rId12"/>
    <p:sldId id="298" r:id="rId13"/>
    <p:sldId id="336" r:id="rId14"/>
    <p:sldId id="337" r:id="rId15"/>
    <p:sldId id="300" r:id="rId16"/>
    <p:sldId id="301" r:id="rId17"/>
    <p:sldId id="302" r:id="rId18"/>
    <p:sldId id="360" r:id="rId19"/>
    <p:sldId id="361" r:id="rId20"/>
    <p:sldId id="307" r:id="rId21"/>
    <p:sldId id="270" r:id="rId22"/>
    <p:sldId id="287" r:id="rId23"/>
    <p:sldId id="276" r:id="rId24"/>
    <p:sldId id="271" r:id="rId25"/>
    <p:sldId id="277" r:id="rId26"/>
    <p:sldId id="343" r:id="rId27"/>
    <p:sldId id="321" r:id="rId28"/>
    <p:sldId id="322" r:id="rId29"/>
    <p:sldId id="326" r:id="rId30"/>
    <p:sldId id="325" r:id="rId31"/>
    <p:sldId id="310" r:id="rId32"/>
    <p:sldId id="311" r:id="rId33"/>
    <p:sldId id="312" r:id="rId34"/>
    <p:sldId id="320" r:id="rId35"/>
    <p:sldId id="333" r:id="rId36"/>
    <p:sldId id="334" r:id="rId37"/>
    <p:sldId id="283" r:id="rId38"/>
    <p:sldId id="284" r:id="rId39"/>
    <p:sldId id="286" r:id="rId40"/>
    <p:sldId id="335" r:id="rId41"/>
    <p:sldId id="330" r:id="rId42"/>
    <p:sldId id="347" r:id="rId43"/>
    <p:sldId id="349" r:id="rId44"/>
    <p:sldId id="348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  <a:srgbClr val="67C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7944" autoAdjust="0"/>
  </p:normalViewPr>
  <p:slideViewPr>
    <p:cSldViewPr>
      <p:cViewPr varScale="1">
        <p:scale>
          <a:sx n="77" d="100"/>
          <a:sy n="77" d="100"/>
        </p:scale>
        <p:origin x="106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66548D3-BADB-4654-BFD9-2B1AFA8066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mather.gsfc.nasa.gov/presentations/NobelTalk_GSFC_Nov21_2006.pp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mather.gsfc.nasa.gov/presentations/NobelTalk_GSFC_Nov21_2006.pdf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C5CC222-5775-4624-85F4-EAF0957A3C87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http://mather.gsfc.nasa.gov/presentations/</a:t>
            </a:r>
          </a:p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  <a:p>
            <a:pPr eaLnBrk="1" hangingPunct="1"/>
            <a:r>
              <a:rPr lang="en-US" altLang="en-US" b="1" smtClean="0">
                <a:latin typeface="Times" panose="02020603050405020304" pitchFamily="18" charset="0"/>
              </a:rPr>
              <a:t>21 تشرين الثاني/نوفمبر 2006</a:t>
            </a:r>
            <a:br>
              <a:rPr lang="en-US" altLang="en-US" b="1" smtClean="0">
                <a:latin typeface="Times" panose="02020603050405020304" pitchFamily="18" charset="0"/>
              </a:rPr>
            </a:br>
            <a:r>
              <a:rPr lang="en-US" altLang="en-US" b="1" smtClean="0">
                <a:latin typeface="Times" panose="02020603050405020304" pitchFamily="18" charset="0"/>
              </a:rPr>
              <a:t>من الانفجار الكبير إلى جائزه نوبل: مستكشف الخلفية الكونية (COBE) وما بعدها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يتحدث جون ماثثر في ندوه غودارد العلمية حول "ارث COBE" ، الذي تم إعطاؤه في مركز غودارد للطيران الفضائي. تنزيل نسخه: 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  <a:hlinkClick r:id="rId3" action="ppaction://hlinkpres?slideindex=1&amp;slidetitle="/>
              </a:rPr>
              <a:t>Powerpoint</a:t>
            </a:r>
            <a:r>
              <a:rPr lang="en-US" altLang="en-US" smtClean="0">
                <a:latin typeface="Times" panose="02020603050405020304" pitchFamily="18" charset="0"/>
              </a:rPr>
              <a:t> (3.4 ميغابايت)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  <a:hlinkClick r:id="rId4" action="ppaction://hlinkfile"/>
              </a:rPr>
              <a:t>Pdf</a:t>
            </a:r>
            <a:r>
              <a:rPr lang="en-US" altLang="en-US" smtClean="0">
                <a:latin typeface="Times" panose="02020603050405020304" pitchFamily="18" charset="0"/>
              </a:rPr>
              <a:t> (3.6 ميغابايت)</a:t>
            </a:r>
          </a:p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402144-63ED-47B7-8874-366BE0F2E623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DECE172-78AE-43DE-A49B-69D2EA8960E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075C4B4-A2A1-4546-8958-B0A59D461F14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EFF2D21-07BB-4611-B0CC-CFB9126329B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11FA4A8-496D-4C63-8388-E521D65CC63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B50CB86-C124-457C-B8BD-D41737392891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669EF97-0C90-4B7E-96BF-045E936AE66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D828E23-BEA4-4616-BB8A-A9627BD93C2D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437C24-7054-45D8-8555-0104A3E560EF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DC880BB-F4EE-4E1E-B6AC-42A5D002E9B8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9DC47C7-7BB8-4729-B340-ED3BEF47E20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20F5549-ED39-48F0-AF14-2977AF4DE8CF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6E31F8B-CB89-45BD-BFAC-75EA421E5508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52CB4B0-F064-4D3A-A118-29EF6C2A5B0B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7120B36-C005-4717-8372-68CDB0D6B595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80899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AD6C051-0E9A-404A-8473-262456F0361C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1132DEE-3D1C-43A6-B2B0-80313DE9E062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82947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EBF89C2-1A33-416E-84E0-87A956C07702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7A77394-8D55-4E74-A1F9-6CBF5D4E3E4A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8499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22EDEF4-463D-45E7-B8AA-9CB6C863EDF3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2F1D515-2B70-4861-B32C-AABCECD6EF31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0D645EF-A1AA-4AB5-93D1-169703701655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0419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1027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5907457-1114-41B3-9802-C05FF1C8C8C4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3B564AC-3F59-4D36-9F00-3C6F153F24D0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7294692-D22C-49CE-9FD5-ADF59DCAD7F1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4C454A3-B1C0-4142-9D8D-0BEE9520AFF2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E44CDDA-3ADE-44CB-821B-D19F0B3207A4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2E52523-0538-4BFF-8ED0-4E9A16FC491F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84DACBC-6CCA-4826-8281-C3F48C33052E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7422F16-498C-4793-A6C4-37198F0E5B8C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4CC9D8E-5610-41E2-8472-5E47F7D4CF89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FA7C9EC-ADA4-495D-96A2-AE4B44638C5A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1956B42-B20E-4490-BE41-20416E8AE5D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81400F6-BBE8-440D-8C33-A09F8DFA1084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5318F81-1F72-466E-ADEE-19E61CBADF0F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3CDEE02-2382-42D8-A132-A6FF8C6632C1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solidFill>
            <a:srgbClr val="FFFFFF"/>
          </a:solidFill>
          <a:ln/>
        </p:spPr>
      </p:sp>
      <p:sp>
        <p:nvSpPr>
          <p:cNvPr id="100356" name="Rectangle 3"/>
          <p:cNvSpPr>
            <a:spLocks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20D6736-7179-4245-BD20-FE0A61665E22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1AB4136-9CC5-4E10-885C-DEBAE12322B3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solidFill>
            <a:srgbClr val="FFFFFF"/>
          </a:solidFill>
          <a:ln/>
        </p:spPr>
      </p:sp>
      <p:sp>
        <p:nvSpPr>
          <p:cNvPr id="102404" name="Rectangle 3"/>
          <p:cNvSpPr>
            <a:spLocks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E33CBC3-AF32-41E0-B799-FAAA693A58FF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46C7BE8-4F40-4758-AFF0-E3AAEA883537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04900" y="652463"/>
            <a:ext cx="4646613" cy="3484562"/>
          </a:xfrm>
          <a:solidFill>
            <a:srgbClr val="FFFFFF"/>
          </a:solidFill>
          <a:ln/>
        </p:spPr>
      </p:sp>
      <p:sp>
        <p:nvSpPr>
          <p:cNvPr id="104452" name="Rectangle 3"/>
          <p:cNvSpPr>
            <a:spLocks noChangeArrowheads="1"/>
          </p:cNvSpPr>
          <p:nvPr>
            <p:ph type="body" idx="1"/>
          </p:nvPr>
        </p:nvSpPr>
        <p:spPr>
          <a:xfrm>
            <a:off x="928688" y="4354513"/>
            <a:ext cx="5000625" cy="41370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6493" tIns="43247" rIns="86493" bIns="43247"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BE16833-564B-4EB5-91FD-62FF5F4DAB0B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5F659B2-864C-40D7-8FE8-4EE837550E22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F6D6BFF-F55D-490F-AF3D-CF9EF41C3BAD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يمكنك أيضا الحصول علي بعض المواد هنا: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 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http://dl.dropbox.com/u/1145889/Olympiad%20Mather%202010.zip 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http://dl.dropbox.com/u/1145889/Frostburg%20Mather%202010.zip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http://dl.dropbox.com/u/1145889/Mather%20NSF%202010.zip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http://mather.gsfc.nasa.gov/presentations/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http://www.yale.edu/physics/special_events/Leigh-Page-Prize_Lectures/2009-Mather/Mather%20Yale%20Astronomy%202009.pdf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http://www.yale.edu/physics/special_events/Leigh-Page-Prize_Lectures/2009-Mather/Yale%20Fundamental%20Physics%20Mather%202009.pdf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http://videocast.nih.gov/Summary.asp?File=14167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http://nobelprize.org/nobel_prizes/physics/laureates/2006/mather-lecture.html</a:t>
            </a:r>
          </a:p>
          <a:p>
            <a:pPr eaLnBrk="1" hangingPunct="1"/>
            <a:r>
              <a:rPr lang="en-US" altLang="en-US" smtClean="0">
                <a:latin typeface="Times" panose="02020603050405020304" pitchFamily="18" charset="0"/>
              </a:rPr>
              <a:t>http://www.forth.gr/onassis/lectures/2008-06-30/programme.html </a:t>
            </a:r>
          </a:p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BE6F8E0-F7C5-4014-BFA8-E47E90D98DC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954B3BC-00A6-43F1-B882-A2CACBE697C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395E7E5-6021-4D64-B203-26980143E111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4515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9248B25-9E36-4C6F-8EFF-03D6CA2D9D9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489AFA9-8191-4281-9C3C-36D4956D2E19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CEEA7A-2469-4E4F-A116-153147CA6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01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52FC2-48BC-4067-8903-5EA018FD38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64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7AE6A-6FA4-4C8F-BC56-6337F6A65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988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4166AD-3225-4989-867F-10D309BA4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97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467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6584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19738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2888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676400"/>
            <a:ext cx="4052887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1186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774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25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9872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A2EAF0-24F9-45FF-A289-9A43F13C6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656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42811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3043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252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2263" y="831850"/>
            <a:ext cx="2070100" cy="5381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1850"/>
            <a:ext cx="6062663" cy="5381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9648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FCA29-84DD-4BE8-BB2E-D365F8F55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603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11EC91-86C5-4260-9E23-AB523B9FFE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381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4E68F-0417-462B-A921-FAA64C71B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927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33A42-D5EA-4907-BE53-39AA0B3B16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0892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221F4C-CB6F-46BC-999C-C61A6C5BA9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601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A4C78-8A91-4212-863B-17C78F911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74D4A-0191-4BCD-8F23-876730228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957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9B45D-3A19-4E4D-A345-7328FFB9F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908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43561C-7D6B-46AF-AFFB-EA457AD75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052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053A2-BF72-49CF-B879-502DE6871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864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E83980-834F-48B7-B45D-205B36697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244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D699F-340A-4F0A-9F21-BDEED1847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377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0C9C6-21A4-46FE-8D09-C886452FF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695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BFBE0-24B2-4A96-899F-35F40F78CC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899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DA0173-0B6B-4DA7-8D5A-D3844A53CA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969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3AA8D-3862-4AE5-9DCF-296B707BB4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584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9F9C6-AFC5-43AC-AA7B-349D3DFB4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93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2FA2D-5C7D-43C5-B139-486551B305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320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7A5A82-F22C-4AB1-8DEC-8953B239E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748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DB8AD-4E1C-457A-9530-58B3C766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252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BA2534-C0D1-4BAC-B115-0682C09D3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715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1E85C-4E4B-4D6C-A016-C969B961E4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3242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A4BD8-3F83-475A-A985-0C69D539BE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1497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063F9-DB6D-416A-A223-ED38B1927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395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2CE8E-81B3-474A-A42A-1E4997AFB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74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4BA5E-314F-40E0-97A0-3AE2A9D37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97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F9305-21C3-44F1-AE87-8D658B56CB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94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C2B88-B9C4-4EC9-8A4C-21EF7EF594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48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45F5E-2B68-44E8-BE37-038DB2E12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37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0B502-1FF4-40D9-B741-850F094521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54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B4EA725-E876-4A28-A082-AAC8008445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2581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831850"/>
            <a:ext cx="82756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084" name="Rectangle 1028"/>
          <p:cNvSpPr>
            <a:spLocks noChangeArrowheads="1"/>
          </p:cNvSpPr>
          <p:nvPr userDrawn="1"/>
        </p:nvSpPr>
        <p:spPr bwMode="auto">
          <a:xfrm>
            <a:off x="127000" y="6673850"/>
            <a:ext cx="18415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endParaRPr lang="en-US" sz="700">
              <a:solidFill>
                <a:srgbClr val="003399"/>
              </a:solidFill>
              <a:latin typeface="Arial" charset="0"/>
            </a:endParaRPr>
          </a:p>
        </p:txBody>
      </p:sp>
      <p:pic>
        <p:nvPicPr>
          <p:cNvPr id="2053" name="Picture 1029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28688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Rectangle 1030"/>
          <p:cNvSpPr>
            <a:spLocks noChangeArrowheads="1"/>
          </p:cNvSpPr>
          <p:nvPr userDrawn="1"/>
        </p:nvSpPr>
        <p:spPr bwMode="auto">
          <a:xfrm>
            <a:off x="8305800" y="6553200"/>
            <a:ext cx="401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48F42A3-38CE-4F68-9AF2-CFCD409534FD}" type="slidenum">
              <a:rPr lang="en-US" altLang="en-US" sz="140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‹#›</a:t>
            </a:fld>
            <a:endParaRPr lang="en-US" altLang="en-US" sz="1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00FF"/>
          </a:solidFill>
          <a:latin typeface="Impact" pitchFamily="1" charset="0"/>
        </a:defRPr>
      </a:lvl9pPr>
    </p:titleStyle>
    <p:bodyStyle>
      <a:lvl1pPr marL="234950" indent="-234950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anose="02020603050405020304" pitchFamily="18" charset="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anose="02020603050405020304" pitchFamily="18" charset="0"/>
        <a:buChar char="•"/>
        <a:defRPr sz="1900">
          <a:solidFill>
            <a:schemeClr val="tx1"/>
          </a:solidFill>
          <a:latin typeface="+mn-lt"/>
        </a:defRPr>
      </a:lvl2pPr>
      <a:lvl3pPr marL="969963" indent="-169863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anose="02020603050405020304" pitchFamily="18" charset="0"/>
        <a:buChar char="•"/>
        <a:defRPr sz="1900">
          <a:solidFill>
            <a:schemeClr val="tx1"/>
          </a:solidFill>
          <a:latin typeface="+mn-lt"/>
        </a:defRPr>
      </a:lvl3pPr>
      <a:lvl4pPr marL="1290638" indent="-2063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anose="02020603050405020304" pitchFamily="18" charset="0"/>
        <a:buChar char="•"/>
        <a:defRPr sz="1900">
          <a:solidFill>
            <a:schemeClr val="tx1"/>
          </a:solidFill>
          <a:latin typeface="+mn-lt"/>
        </a:defRPr>
      </a:lvl4pPr>
      <a:lvl5pPr marL="16367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anose="02020603050405020304" pitchFamily="18" charset="0"/>
        <a:buChar char="•"/>
        <a:defRPr sz="1900">
          <a:solidFill>
            <a:schemeClr val="tx1"/>
          </a:solidFill>
          <a:latin typeface="+mn-lt"/>
        </a:defRPr>
      </a:lvl5pPr>
      <a:lvl6pPr marL="20939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itchFamily="1" charset="0"/>
        <a:buChar char="•"/>
        <a:defRPr sz="1900">
          <a:solidFill>
            <a:schemeClr val="tx1"/>
          </a:solidFill>
          <a:latin typeface="+mn-lt"/>
        </a:defRPr>
      </a:lvl6pPr>
      <a:lvl7pPr marL="25511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itchFamily="1" charset="0"/>
        <a:buChar char="•"/>
        <a:defRPr sz="1900">
          <a:solidFill>
            <a:schemeClr val="tx1"/>
          </a:solidFill>
          <a:latin typeface="+mn-lt"/>
        </a:defRPr>
      </a:lvl7pPr>
      <a:lvl8pPr marL="30083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itchFamily="1" charset="0"/>
        <a:buChar char="•"/>
        <a:defRPr sz="1900">
          <a:solidFill>
            <a:schemeClr val="tx1"/>
          </a:solidFill>
          <a:latin typeface="+mn-lt"/>
        </a:defRPr>
      </a:lvl8pPr>
      <a:lvl9pPr marL="3465513" indent="-231775" algn="l" rtl="0" eaLnBrk="0" fontAlgn="base" hangingPunct="0">
        <a:spcBef>
          <a:spcPct val="0"/>
        </a:spcBef>
        <a:spcAft>
          <a:spcPct val="15000"/>
        </a:spcAft>
        <a:buClr>
          <a:srgbClr val="0B3D91"/>
        </a:buClr>
        <a:buFont typeface="Times" pitchFamily="1" charset="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03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4FAFE0E-C27F-4AD3-9923-8D74192688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Comic Sans MS" pitchFamily="1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296963D6-F2C2-42C1-A853-B40F8960A4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6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2.xml"/><Relationship Id="rId1" Type="http://schemas.openxmlformats.org/officeDocument/2006/relationships/themeOverride" Target="../theme/themeOverride2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7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7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7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2.xml"/><Relationship Id="rId4" Type="http://schemas.openxmlformats.org/officeDocument/2006/relationships/image" Target="../media/image7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7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34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9812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من الانفجار الكبير إلى جائزه نوبل: مستكشف الخلفية الكونية (COBE) وما بعدها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rtl="1" eaLnBrk="1" hangingPunct="1"/>
            <a:r>
              <a:rPr lang="en-US" altLang="en-US" smtClean="0"/>
              <a:t>محاضره مركز غودارد للطيران الفضائي</a:t>
            </a:r>
          </a:p>
          <a:p>
            <a:pPr algn="r" rtl="1" eaLnBrk="1" hangingPunct="1"/>
            <a:r>
              <a:rPr lang="en-US" altLang="en-US" smtClean="0"/>
              <a:t>جون مثر</a:t>
            </a:r>
          </a:p>
          <a:p>
            <a:pPr algn="r" rtl="1" eaLnBrk="1" hangingPunct="1"/>
            <a:r>
              <a:rPr lang="en-US" altLang="en-US" smtClean="0"/>
              <a:t>21 نوفمبر ، 2006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858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نبذه مختصره عن تاريخ COBE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49530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en-US" altLang="en-US" smtClean="0"/>
              <a:t>1965-بينزياس &amp; Wilson; Dicke ، بيبلز ، رول ، ويلكينسون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altLang="en-US" smtClean="0"/>
              <a:t>1974 المستكشفون ، ناسا AO للمستكشفين: ~ 150 مقترحات ، بما في ذلك: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en-US" altLang="en-US" smtClean="0"/>
              <a:t>اقتراح التفاوت الجيني (غولكيس ، جانسين...)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en-US" altLang="en-US" smtClean="0"/>
              <a:t>[ببيركلي] [انترومبي] اقتراح ([الفاريز], [سمووت]...)</a:t>
            </a:r>
          </a:p>
          <a:p>
            <a:pPr lvl="1" algn="r" rtl="1" eaLnBrk="1" hangingPunct="1">
              <a:lnSpc>
                <a:spcPct val="90000"/>
              </a:lnSpc>
            </a:pPr>
            <a:r>
              <a:rPr lang="en-US" altLang="en-US" smtClean="0"/>
              <a:t>[جودارد]/[مت]/[برينستون] [كوب] اقتراح ([هوسر], [مهثر], [رميهلنر], [سيلفربرغ], [ثديوس], [ويس], ويلكنسون)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تاريخ COBE (2)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5626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</a:pPr>
            <a:r>
              <a:rPr lang="en-US" altLang="en-US" sz="2800" smtClean="0"/>
              <a:t>1976 فريق العلوم المعني بتعريف البعثة الذي اختاره المقر (نانسي بوغويس ، عالم البرامج) ؛ اختيار PI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altLang="en-US" sz="2800" smtClean="0"/>
              <a:t>~ 1979 ، قرار بناء COBE في المنزل في GSFC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altLang="en-US" sz="2800" smtClean="0"/>
              <a:t>1982 ، الموافقة علي البناء للرحلة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altLang="en-US" sz="2800" smtClean="0"/>
              <a:t>1986 ، انفجار تشالنجر ، بدء أعاده تصميم COBE لإطلاق دلتا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altLang="en-US" sz="2800" smtClean="0"/>
              <a:t>1989 ، 18 نوفمبر ، إطلاق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altLang="en-US" sz="2800" smtClean="0"/>
              <a:t>1990 نتائج الطيف الاولي ؛ ينتهي الهيليوم في 10 مو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altLang="en-US" sz="2800" smtClean="0"/>
              <a:t>1992 ، النتائج الاوليه المتباينة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altLang="en-US" sz="2800" smtClean="0"/>
              <a:t>1994 العمليات النهائية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en-US" altLang="en-US" sz="2800" smtClean="0"/>
              <a:t>1998 ، نتائج خلفيه الاشعه تحت الحمراء الكونية الكبرى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بدء COBE</a:t>
            </a:r>
          </a:p>
        </p:txBody>
      </p:sp>
      <p:pic>
        <p:nvPicPr>
          <p:cNvPr id="16387" name="Picture 3" descr="Thaddeus_tr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1684338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OBE Weisswe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1444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 descr="Smo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16176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 descr="Gulkis Party for SWG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86200"/>
            <a:ext cx="30480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NASM John Jane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19200"/>
            <a:ext cx="19812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NASM Mike Deanna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2286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11"/>
          <p:cNvSpPr txBox="1">
            <a:spLocks noChangeArrowheads="1"/>
          </p:cNvSpPr>
          <p:nvPr/>
        </p:nvSpPr>
        <p:spPr bwMode="auto">
          <a:xfrm>
            <a:off x="381000" y="3352800"/>
            <a:ext cx="1835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/>
            <a:r>
              <a:rPr lang="en-US" altLang="en-US" u="sng"/>
              <a:t>بات</a:t>
            </a:r>
            <a:r>
              <a:rPr lang="en-US" altLang="en-US"/>
              <a:t> ثاديوس</a:t>
            </a: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2286000" y="31242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جون</a:t>
            </a:r>
            <a:r>
              <a:rPr lang="en-US" altLang="en-US"/>
              <a:t> وجين مثر </a:t>
            </a:r>
          </a:p>
        </p:txBody>
      </p:sp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4267200" y="30480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ديف</a:t>
            </a:r>
            <a:r>
              <a:rPr lang="en-US" altLang="en-US"/>
              <a:t> ويونيس ويلكنسون</a:t>
            </a:r>
          </a:p>
        </p:txBody>
      </p:sp>
      <p:sp>
        <p:nvSpPr>
          <p:cNvPr id="16396" name="Text Box 14"/>
          <p:cNvSpPr txBox="1">
            <a:spLocks noChangeArrowheads="1"/>
          </p:cNvSpPr>
          <p:nvPr/>
        </p:nvSpPr>
        <p:spPr bwMode="auto">
          <a:xfrm>
            <a:off x="6553200" y="2971800"/>
            <a:ext cx="2057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مايك</a:t>
            </a:r>
            <a:r>
              <a:rPr lang="en-US" altLang="en-US"/>
              <a:t> وديانا هاوزر</a:t>
            </a:r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304800" y="6035675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راي</a:t>
            </a:r>
            <a:r>
              <a:rPr lang="en-US" altLang="en-US"/>
              <a:t> وبيبيكي ويس</a:t>
            </a:r>
          </a:p>
        </p:txBody>
      </p:sp>
      <p:sp>
        <p:nvSpPr>
          <p:cNvPr id="16398" name="Text Box 16"/>
          <p:cNvSpPr txBox="1">
            <a:spLocks noChangeArrowheads="1"/>
          </p:cNvSpPr>
          <p:nvPr/>
        </p:nvSpPr>
        <p:spPr bwMode="auto">
          <a:xfrm>
            <a:off x="2895600" y="6096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جورج</a:t>
            </a:r>
            <a:r>
              <a:rPr lang="en-US" altLang="en-US"/>
              <a:t> سموت</a:t>
            </a:r>
          </a:p>
        </p:txBody>
      </p:sp>
      <p:sp>
        <p:nvSpPr>
          <p:cNvPr id="16399" name="Text Box 17"/>
          <p:cNvSpPr txBox="1">
            <a:spLocks noChangeArrowheads="1"/>
          </p:cNvSpPr>
          <p:nvPr/>
        </p:nvSpPr>
        <p:spPr bwMode="auto">
          <a:xfrm>
            <a:off x="4953000" y="6035675"/>
            <a:ext cx="320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سام</a:t>
            </a:r>
            <a:r>
              <a:rPr lang="en-US" altLang="en-US"/>
              <a:t> و مارجي جولكيس ، </a:t>
            </a:r>
            <a:r>
              <a:rPr lang="en-US" altLang="en-US" u="sng"/>
              <a:t>مايك</a:t>
            </a:r>
            <a:r>
              <a:rPr lang="en-US" altLang="en-US"/>
              <a:t> وساندي جانسين</a:t>
            </a:r>
          </a:p>
        </p:txBody>
      </p:sp>
      <p:pic>
        <p:nvPicPr>
          <p:cNvPr id="16400" name="Picture 18" descr="Dave Eunice Wilkins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233203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6172200" cy="4572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فريق العلوم COBE</a:t>
            </a:r>
          </a:p>
        </p:txBody>
      </p:sp>
      <p:pic>
        <p:nvPicPr>
          <p:cNvPr id="17411" name="Picture 1028" descr="NASM Bennett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19050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30" descr="NASM Kelsall Anne_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5146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31" descr="NASM Nancy Al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27100"/>
            <a:ext cx="2057400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34" descr="Renee Marlin Bennet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13985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035"/>
          <p:cNvSpPr txBox="1">
            <a:spLocks noChangeArrowheads="1"/>
          </p:cNvSpPr>
          <p:nvPr/>
        </p:nvSpPr>
        <p:spPr bwMode="auto">
          <a:xfrm>
            <a:off x="381000" y="2819400"/>
            <a:ext cx="2819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تشاك</a:t>
            </a:r>
            <a:r>
              <a:rPr lang="en-US" altLang="en-US"/>
              <a:t> و رينيه بينيت</a:t>
            </a:r>
          </a:p>
        </p:txBody>
      </p:sp>
      <p:sp>
        <p:nvSpPr>
          <p:cNvPr id="17416" name="Text Box 1036"/>
          <p:cNvSpPr txBox="1">
            <a:spLocks noChangeArrowheads="1"/>
          </p:cNvSpPr>
          <p:nvPr/>
        </p:nvSpPr>
        <p:spPr bwMode="auto">
          <a:xfrm>
            <a:off x="3581400" y="58674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توم</a:t>
            </a:r>
            <a:r>
              <a:rPr lang="en-US" altLang="en-US"/>
              <a:t> وان كيلسال</a:t>
            </a:r>
          </a:p>
        </p:txBody>
      </p:sp>
      <p:sp>
        <p:nvSpPr>
          <p:cNvPr id="17417" name="Text Box 1037"/>
          <p:cNvSpPr txBox="1">
            <a:spLocks noChangeArrowheads="1"/>
          </p:cNvSpPr>
          <p:nvPr/>
        </p:nvSpPr>
        <p:spPr bwMode="auto">
          <a:xfrm>
            <a:off x="3276600" y="28956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نانسي</a:t>
            </a:r>
            <a:r>
              <a:rPr lang="en-US" altLang="en-US"/>
              <a:t> و البوغزه</a:t>
            </a:r>
          </a:p>
        </p:txBody>
      </p:sp>
      <p:pic>
        <p:nvPicPr>
          <p:cNvPr id="17418" name="Picture 1042" descr="COBE Party Ed Che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1652588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043" descr="COBE Party Eli Flo Bob_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1498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1044"/>
          <p:cNvSpPr txBox="1">
            <a:spLocks noChangeArrowheads="1"/>
          </p:cNvSpPr>
          <p:nvPr/>
        </p:nvSpPr>
        <p:spPr bwMode="auto">
          <a:xfrm>
            <a:off x="685800" y="5715000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ايلي</a:t>
            </a:r>
            <a:r>
              <a:rPr lang="en-US" altLang="en-US"/>
              <a:t> وفلورنسا دويك</a:t>
            </a:r>
          </a:p>
        </p:txBody>
      </p:sp>
      <p:sp>
        <p:nvSpPr>
          <p:cNvPr id="17421" name="Text Box 1045"/>
          <p:cNvSpPr txBox="1">
            <a:spLocks noChangeArrowheads="1"/>
          </p:cNvSpPr>
          <p:nvPr/>
        </p:nvSpPr>
        <p:spPr bwMode="auto">
          <a:xfrm>
            <a:off x="5715000" y="2819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اد</a:t>
            </a:r>
            <a:r>
              <a:rPr lang="en-US" altLang="en-US"/>
              <a:t> و تامي تشنغ</a:t>
            </a:r>
          </a:p>
        </p:txBody>
      </p:sp>
      <p:pic>
        <p:nvPicPr>
          <p:cNvPr id="17422" name="Picture 1046" descr="Lubi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86200"/>
            <a:ext cx="1368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1047"/>
          <p:cNvSpPr txBox="1">
            <a:spLocks noChangeArrowheads="1"/>
          </p:cNvSpPr>
          <p:nvPr/>
        </p:nvSpPr>
        <p:spPr bwMode="auto">
          <a:xfrm>
            <a:off x="6324600" y="58674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فيليب</a:t>
            </a:r>
            <a:r>
              <a:rPr lang="en-US" altLang="en-US"/>
              <a:t> و georganne Lubin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فريق العلوم COBE</a:t>
            </a:r>
          </a:p>
        </p:txBody>
      </p:sp>
      <p:pic>
        <p:nvPicPr>
          <p:cNvPr id="18435" name="Picture 3" descr="COBE Mey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1481138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COBE Murd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15684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6324600" y="2971800"/>
            <a:ext cx="2438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توم</a:t>
            </a:r>
            <a:r>
              <a:rPr lang="en-US" altLang="en-US"/>
              <a:t> وجين ميردوك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6400800" y="5943600"/>
            <a:ext cx="1828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نيد</a:t>
            </a:r>
            <a:r>
              <a:rPr lang="en-US" altLang="en-US"/>
              <a:t> وبات رايت</a:t>
            </a: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381000" y="32004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ستيف</a:t>
            </a:r>
            <a:r>
              <a:rPr lang="en-US" altLang="en-US"/>
              <a:t> وشارون ماير</a:t>
            </a:r>
          </a:p>
        </p:txBody>
      </p:sp>
      <p:pic>
        <p:nvPicPr>
          <p:cNvPr id="18440" name="Picture 15" descr="NASM Silverberg Bob Bev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91000"/>
            <a:ext cx="28194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16"/>
          <p:cNvSpPr txBox="1">
            <a:spLocks noChangeArrowheads="1"/>
          </p:cNvSpPr>
          <p:nvPr/>
        </p:nvSpPr>
        <p:spPr bwMode="auto">
          <a:xfrm>
            <a:off x="2971800" y="6035675"/>
            <a:ext cx="2971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بوب</a:t>
            </a:r>
            <a:r>
              <a:rPr lang="en-US" altLang="en-US"/>
              <a:t> وبيفرلي سيلفربيرغ</a:t>
            </a:r>
          </a:p>
        </p:txBody>
      </p:sp>
      <p:pic>
        <p:nvPicPr>
          <p:cNvPr id="18442" name="Picture 17" descr="NASM Shafer Rick Gwen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19575"/>
            <a:ext cx="21336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8"/>
          <p:cNvSpPr txBox="1">
            <a:spLocks noChangeArrowheads="1"/>
          </p:cNvSpPr>
          <p:nvPr/>
        </p:nvSpPr>
        <p:spPr bwMode="auto">
          <a:xfrm>
            <a:off x="533400" y="6035675"/>
            <a:ext cx="2362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ريك</a:t>
            </a:r>
            <a:r>
              <a:rPr lang="en-US" altLang="en-US"/>
              <a:t> وغوين شافر</a:t>
            </a:r>
          </a:p>
        </p:txBody>
      </p:sp>
      <p:pic>
        <p:nvPicPr>
          <p:cNvPr id="18444" name="Picture 19" descr="NASM Harvey Sarah_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81113"/>
            <a:ext cx="28194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Text Box 20"/>
          <p:cNvSpPr txBox="1">
            <a:spLocks noChangeArrowheads="1"/>
          </p:cNvSpPr>
          <p:nvPr/>
        </p:nvSpPr>
        <p:spPr bwMode="auto">
          <a:xfrm>
            <a:off x="3200400" y="30480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u="sng"/>
              <a:t>هارفي</a:t>
            </a:r>
            <a:r>
              <a:rPr lang="en-US" altLang="en-US"/>
              <a:t> وساره موسلي</a:t>
            </a:r>
          </a:p>
        </p:txBody>
      </p:sp>
      <p:pic>
        <p:nvPicPr>
          <p:cNvPr id="18446" name="Picture 21" descr="Wright_200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962400"/>
            <a:ext cx="131445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القيادة الهندسية COBE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609600" y="4800600"/>
            <a:ext cx="7848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 sz="2000"/>
              <a:t>الصف الخلفي: بيل Hoggard ، عشب ميتلمان ، جو تورتيل ، بوب سانفورد</a:t>
            </a:r>
          </a:p>
          <a:p>
            <a:pPr algn="r" rtl="1">
              <a:spcBef>
                <a:spcPct val="50000"/>
              </a:spcBef>
            </a:pPr>
            <a:r>
              <a:rPr lang="en-US" altLang="en-US" sz="2000"/>
              <a:t>الصف الأوسط: دون كروسبي ، </a:t>
            </a:r>
            <a:r>
              <a:rPr lang="en-US" altLang="en-US" sz="2000" i="1"/>
              <a:t>روجر ماتسون</a:t>
            </a:r>
            <a:r>
              <a:rPr lang="en-US" altLang="en-US" sz="2000"/>
              <a:t>، ايرين فيربر ، مورين مينتون</a:t>
            </a:r>
          </a:p>
          <a:p>
            <a:pPr algn="r" rtl="1">
              <a:spcBef>
                <a:spcPct val="50000"/>
              </a:spcBef>
            </a:pPr>
            <a:r>
              <a:rPr lang="en-US" altLang="en-US" sz="2000"/>
              <a:t>الصف الامامي: جيف غريرفا ، ارني دوتريتش ، مدارس بوب ، مايك روبرتو</a:t>
            </a:r>
          </a:p>
        </p:txBody>
      </p:sp>
      <p:pic>
        <p:nvPicPr>
          <p:cNvPr id="19460" name="Picture 5" descr="COBE Eng Le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534400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القيادة الهندسية COBE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533400" y="4876800"/>
            <a:ext cx="80772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 sz="2000"/>
              <a:t>الصف الخلفي: </a:t>
            </a:r>
            <a:r>
              <a:rPr lang="en-US" altLang="en-US" sz="2000" i="1"/>
              <a:t>دينيس مكارثي</a:t>
            </a:r>
            <a:r>
              <a:rPr lang="en-US" altLang="en-US" sz="2000"/>
              <a:t>, Bob Maichle, لورين لينستروم, جاك بيدديلورد</a:t>
            </a:r>
          </a:p>
          <a:p>
            <a:pPr algn="r" rtl="1">
              <a:spcBef>
                <a:spcPct val="50000"/>
              </a:spcBef>
            </a:pPr>
            <a:r>
              <a:rPr lang="en-US" altLang="en-US" sz="2000"/>
              <a:t>الصف الأوسط: لي سميث ، ديف جيلمان ، ستيف ليتي ، توني Fragomeni</a:t>
            </a:r>
          </a:p>
          <a:p>
            <a:pPr algn="r" rtl="1">
              <a:spcBef>
                <a:spcPct val="50000"/>
              </a:spcBef>
            </a:pPr>
            <a:r>
              <a:rPr lang="en-US" altLang="en-US" sz="2000"/>
              <a:t>الصف الامامي: ايرل يونغ ، تشاك كاتز ، بيرني كلاين ، جون وولفغانغ</a:t>
            </a:r>
          </a:p>
        </p:txBody>
      </p:sp>
      <p:pic>
        <p:nvPicPr>
          <p:cNvPr id="20484" name="Picture 5" descr="COBE Eng 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629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OBE Labeled Trimm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953000" cy="914400"/>
          </a:xfrm>
        </p:spPr>
        <p:txBody>
          <a:bodyPr/>
          <a:lstStyle/>
          <a:p>
            <a:pPr algn="r" rtl="1" eaLnBrk="1" hangingPunct="1"/>
            <a:r>
              <a:rPr lang="en-US" altLang="en-US" sz="3200" smtClean="0">
                <a:solidFill>
                  <a:schemeClr val="bg1"/>
                </a:solidFill>
              </a:rPr>
              <a:t>COBE الأقمار الصناعية ، 1989-1994</a:t>
            </a:r>
            <a:endParaRPr lang="en-US" altLang="en-US" smtClean="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248400" y="2286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/>
              <a:t>COBE في المدار ، 1989-1994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886200" y="457200"/>
            <a:ext cx="487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 sz="2000" i="1">
                <a:latin typeface="Helvetica" panose="020B0604020202020204" pitchFamily="34" charset="0"/>
              </a:rPr>
              <a:t>الاشعه تحت الحمراء البعيدة الطيفي المطلق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6477000" y="1447800"/>
            <a:ext cx="2209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 i="1"/>
              <a:t>جون مثر</a:t>
            </a:r>
          </a:p>
          <a:p>
            <a:pPr algn="r" rtl="1">
              <a:spcBef>
                <a:spcPct val="50000"/>
              </a:spcBef>
            </a:pPr>
            <a:r>
              <a:rPr lang="en-US" altLang="en-US" i="1"/>
              <a:t>ريك شافر</a:t>
            </a:r>
          </a:p>
          <a:p>
            <a:pPr algn="r" rtl="1">
              <a:spcBef>
                <a:spcPct val="50000"/>
              </a:spcBef>
            </a:pPr>
            <a:r>
              <a:rPr lang="en-US" altLang="en-US" i="1"/>
              <a:t>بوب Maichle</a:t>
            </a:r>
          </a:p>
          <a:p>
            <a:pPr algn="r" rtl="1">
              <a:spcBef>
                <a:spcPct val="50000"/>
              </a:spcBef>
            </a:pPr>
            <a:r>
              <a:rPr lang="en-US" altLang="en-US" i="1"/>
              <a:t>مايك روبرتو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31" descr="FIRAS Xcal Horn Trimme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1028"/>
          <p:cNvSpPr txBox="1">
            <a:spLocks noChangeArrowheads="1"/>
          </p:cNvSpPr>
          <p:nvPr/>
        </p:nvSpPr>
        <p:spPr bwMode="auto">
          <a:xfrm>
            <a:off x="5562600" y="1066800"/>
            <a:ext cx="3352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معايره (Eccosorb) علي الذراع ، قبل العزل ، تعلق علي المكثف مكافئ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r" rtl="1" eaLnBrk="1" hangingPunct="1"/>
            <a:r>
              <a:rPr lang="en-US" altLang="en-US" b="1" smtClean="0">
                <a:solidFill>
                  <a:schemeClr val="accent2"/>
                </a:solidFill>
              </a:rPr>
              <a:t>البحث الفلكي عن الأصول</a:t>
            </a:r>
          </a:p>
        </p:txBody>
      </p:sp>
      <p:pic>
        <p:nvPicPr>
          <p:cNvPr id="6147" name="Picture 3" descr="COBE4YR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685800"/>
            <a:ext cx="28702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273800" y="2071688"/>
            <a:ext cx="1828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الانفجار الكبير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808413" y="1149350"/>
            <a:ext cx="1295400" cy="304800"/>
          </a:xfrm>
          <a:prstGeom prst="lef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50" name="Picture 6" descr="SKWearlygalax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21336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219200" y="19954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المجرات الاولي</a:t>
            </a:r>
          </a:p>
        </p:txBody>
      </p:sp>
      <p:pic>
        <p:nvPicPr>
          <p:cNvPr id="6152" name="Picture 8" descr="m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4638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228600" y="4281488"/>
            <a:ext cx="3124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المجرات تتطور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 rot="-2952321">
            <a:off x="1790700" y="2400300"/>
            <a:ext cx="228600" cy="304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155" name="Picture 11" descr="SKWprimordialdis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800600"/>
            <a:ext cx="22098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AutoShape 12"/>
          <p:cNvSpPr>
            <a:spLocks noChangeArrowheads="1"/>
          </p:cNvSpPr>
          <p:nvPr/>
        </p:nvSpPr>
        <p:spPr bwMode="auto">
          <a:xfrm rot="-9468354">
            <a:off x="1374775" y="4876800"/>
            <a:ext cx="1295400" cy="304800"/>
          </a:xfrm>
          <a:prstGeom prst="lef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209800" y="6324600"/>
            <a:ext cx="373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النجوم</a:t>
            </a:r>
          </a:p>
        </p:txBody>
      </p:sp>
      <p:pic>
        <p:nvPicPr>
          <p:cNvPr id="6158" name="Picture 14" descr="Satur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1336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AutoShape 15"/>
          <p:cNvSpPr>
            <a:spLocks noChangeArrowheads="1"/>
          </p:cNvSpPr>
          <p:nvPr/>
        </p:nvSpPr>
        <p:spPr bwMode="auto">
          <a:xfrm rot="9580876">
            <a:off x="5638800" y="51816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934200" y="5334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الكواكب</a:t>
            </a:r>
          </a:p>
        </p:txBody>
      </p:sp>
      <p:pic>
        <p:nvPicPr>
          <p:cNvPr id="6161" name="Picture 17" descr="tri_fu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52688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AutoShape 18"/>
          <p:cNvSpPr>
            <a:spLocks noChangeArrowheads="1"/>
          </p:cNvSpPr>
          <p:nvPr/>
        </p:nvSpPr>
        <p:spPr bwMode="auto">
          <a:xfrm rot="1228555">
            <a:off x="6172200" y="35052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3810000" y="4129088"/>
            <a:ext cx="2209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1800">
                <a:latin typeface="Arial" panose="020B0604020202020204" pitchFamily="34" charset="0"/>
              </a:rPr>
              <a:t>الحياه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219200" y="4876800"/>
            <a:ext cx="46482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/>
              <a:t>استنادا إلى 9 دقائق من البيانات</a:t>
            </a:r>
          </a:p>
          <a:p>
            <a:pPr algn="ctr" rtl="1">
              <a:spcBef>
                <a:spcPct val="50000"/>
              </a:spcBef>
            </a:pPr>
            <a:r>
              <a:rPr lang="en-US" altLang="en-US"/>
              <a:t>قدمت في العاص ، 1990 كانون الثاني/يناير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/>
          <p:cNvSpPr>
            <a:spLocks noChangeArrowheads="1"/>
          </p:cNvSpPr>
          <p:nvPr>
            <p:ph type="title"/>
          </p:nvPr>
        </p:nvSpPr>
        <p:spPr>
          <a:xfrm>
            <a:off x="1676400" y="914400"/>
            <a:ext cx="5791200" cy="1295400"/>
          </a:xfrm>
          <a:noFill/>
        </p:spPr>
        <p:txBody>
          <a:bodyPr/>
          <a:lstStyle/>
          <a:p>
            <a:pPr algn="r" rtl="1">
              <a:spcBef>
                <a:spcPct val="50000"/>
              </a:spcBef>
            </a:pPr>
            <a:r>
              <a:rPr lang="en-US" altLang="en-US" sz="2400" smtClean="0">
                <a:solidFill>
                  <a:schemeClr val="bg1"/>
                </a:solidFill>
              </a:rPr>
              <a:t>التقدير الحالي: T = 2.725 +/-0.001 K</a:t>
            </a:r>
            <a:br>
              <a:rPr lang="en-US" altLang="en-US" sz="2400" smtClean="0">
                <a:solidFill>
                  <a:schemeClr val="bg1"/>
                </a:solidFill>
              </a:rPr>
            </a:br>
            <a:r>
              <a:rPr lang="en-US" altLang="en-US" sz="2400" smtClean="0">
                <a:solidFill>
                  <a:schemeClr val="bg1"/>
                </a:solidFill>
              </a:rPr>
              <a:t/>
            </a:r>
            <a:br>
              <a:rPr lang="en-US" altLang="en-US" sz="2400" smtClean="0">
                <a:solidFill>
                  <a:schemeClr val="bg1"/>
                </a:solidFill>
              </a:rPr>
            </a:br>
            <a:r>
              <a:rPr lang="en-US" altLang="en-US" sz="2400" smtClean="0">
                <a:solidFill>
                  <a:schemeClr val="bg1"/>
                </a:solidFill>
              </a:rPr>
              <a:t>التكنولوجيا الجديدة يمكن ان تقلل من المخلفات 2 أوامر من حجم ؟</a:t>
            </a:r>
            <a:endParaRPr lang="en-US" altLang="en-US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5791200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057400" y="3048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تاكيد نظرية الانفجار الكبير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5181600"/>
            <a:ext cx="6553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 نظرية الانفجار الكبير الساخنة هي الحق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 لم يتم الإفراج عن اي طاقة اضافيه بعد السنه الاولي</a:t>
            </a:r>
          </a:p>
          <a:p>
            <a:pPr algn="r" rtl="1"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Arial" panose="020B0604020202020204" pitchFamily="34" charset="0"/>
              </a:rPr>
              <a:t> لا احداث غريبه مثل حركه مضطربة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5200" y="0"/>
            <a:ext cx="4572000" cy="6858000"/>
          </a:xfrm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362200" y="381000"/>
            <a:ext cx="441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 sz="2000" i="1">
                <a:solidFill>
                  <a:schemeClr val="bg2"/>
                </a:solidFill>
                <a:latin typeface="Helvetica" panose="020B0604020202020204" pitchFamily="34" charset="0"/>
              </a:rPr>
              <a:t>أجهزه قياس الإشعاع بالميكروويف التفاضلي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934200" y="1371600"/>
            <a:ext cx="19050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 i="1"/>
              <a:t>جورج سمووت</a:t>
            </a:r>
          </a:p>
          <a:p>
            <a:pPr algn="r" rtl="1">
              <a:spcBef>
                <a:spcPct val="50000"/>
              </a:spcBef>
            </a:pPr>
            <a:r>
              <a:rPr lang="en-US" altLang="en-US" i="1"/>
              <a:t>تشاك بينيت</a:t>
            </a:r>
          </a:p>
          <a:p>
            <a:pPr algn="r" rtl="1">
              <a:spcBef>
                <a:spcPct val="50000"/>
              </a:spcBef>
            </a:pPr>
            <a:r>
              <a:rPr lang="en-US" altLang="en-US" i="1"/>
              <a:t>بيرني كلاين</a:t>
            </a:r>
          </a:p>
          <a:p>
            <a:pPr algn="r" rtl="1">
              <a:spcBef>
                <a:spcPct val="50000"/>
              </a:spcBef>
            </a:pPr>
            <a:r>
              <a:rPr lang="en-US" altLang="en-US" i="1"/>
              <a:t>ستيف ليتي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DMR Receiver Trimmed 3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5105400" y="152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b="1" i="1">
                <a:latin typeface="Arial" panose="020B0604020202020204" pitchFamily="34" charset="0"/>
              </a:rPr>
              <a:t>31.4 جيجا هرتز</a:t>
            </a:r>
            <a:endParaRPr lang="en-US" altLang="en-US" i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867400" y="2438400"/>
            <a:ext cx="2895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/>
              <a:t>خريطة السماء من DMR ، 2.7 K +/-0.003 K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181600" y="39624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/>
              <a:t>أزاله تاثير دوبلر لحركه الأرض (v/c = 0.001)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257800" y="5486400"/>
            <a:ext cx="3657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/>
              <a:t>التغيرات في درجه الحرارة/الكثافة الكونية في 389,000 سنه ، +/-0.00003 K</a:t>
            </a:r>
          </a:p>
        </p:txBody>
      </p:sp>
      <p:pic>
        <p:nvPicPr>
          <p:cNvPr id="30725" name="Picture 6" descr="Phys To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04800"/>
            <a:ext cx="43561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001000" cy="11430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خريطة COBE لتقلبات CMB</a:t>
            </a:r>
            <a:br>
              <a:rPr lang="en-US" altLang="en-US" smtClean="0"/>
            </a:br>
            <a:r>
              <a:rPr lang="en-US" altLang="en-US" smtClean="0"/>
              <a:t>2.725 k +/-~ 30 μK rms ، 7</a:t>
            </a:r>
            <a:r>
              <a:rPr lang="en-US" altLang="en-US" baseline="30000" smtClean="0"/>
              <a:t>يا</a:t>
            </a:r>
            <a:r>
              <a:rPr lang="en-US" altLang="en-US" smtClean="0"/>
              <a:t> شعاع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821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en-US" altLang="en-US" smtClean="0"/>
              <a:t>DIRBE (تجربه خلفيه الاشعه تحت الحمراء منتشر)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en-US" altLang="en-US" smtClean="0"/>
              <a:t>خريطة السماء بأكملها في 10 العصابات من 1.2 إلى 240 μm</a:t>
            </a:r>
          </a:p>
          <a:p>
            <a:pPr algn="r" rtl="1" eaLnBrk="1" hangingPunct="1"/>
            <a:r>
              <a:rPr lang="en-US" altLang="en-US" smtClean="0"/>
              <a:t>قياس ، فهم ، وطرح لأرض البروج والمجرة الاماميه</a:t>
            </a:r>
          </a:p>
          <a:p>
            <a:pPr algn="r" rtl="1" eaLnBrk="1" hangingPunct="1"/>
            <a:r>
              <a:rPr lang="en-US" altLang="en-US" smtClean="0"/>
              <a:t>تحديد المتبقية الصغيرة من الكون في وقت مبكر ، والمجرات البدائية ، الخ.</a:t>
            </a:r>
          </a:p>
          <a:p>
            <a:pPr algn="r" rtl="1" eaLnBrk="1" hangingPunct="1"/>
            <a:r>
              <a:rPr lang="en-US" altLang="en-US" smtClean="0"/>
              <a:t>يتطلب معايره مطلقه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DIRBE Diagram Trimmed 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8575"/>
            <a:ext cx="9144000" cy="6886575"/>
          </a:xfrm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6934200" y="1447800"/>
            <a:ext cx="1981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 i="1">
                <a:solidFill>
                  <a:srgbClr val="040404"/>
                </a:solidFill>
              </a:rPr>
              <a:t>مايك هاوزر</a:t>
            </a:r>
          </a:p>
          <a:p>
            <a:pPr algn="r" rtl="1">
              <a:spcBef>
                <a:spcPct val="50000"/>
              </a:spcBef>
            </a:pPr>
            <a:r>
              <a:rPr lang="en-US" altLang="en-US" i="1">
                <a:solidFill>
                  <a:srgbClr val="040404"/>
                </a:solidFill>
              </a:rPr>
              <a:t>توم كيلسال</a:t>
            </a:r>
          </a:p>
          <a:p>
            <a:pPr algn="r" rtl="1">
              <a:spcBef>
                <a:spcPct val="50000"/>
              </a:spcBef>
            </a:pPr>
            <a:r>
              <a:rPr lang="en-US" altLang="en-US" i="1">
                <a:solidFill>
                  <a:srgbClr val="040404"/>
                </a:solidFill>
              </a:rPr>
              <a:t>دون كروسبي</a:t>
            </a:r>
          </a:p>
          <a:p>
            <a:pPr algn="r" rtl="1">
              <a:spcBef>
                <a:spcPct val="50000"/>
              </a:spcBef>
            </a:pPr>
            <a:r>
              <a:rPr lang="en-US" altLang="en-US" i="1">
                <a:solidFill>
                  <a:srgbClr val="040404"/>
                </a:solidFill>
              </a:rPr>
              <a:t>لورين لينستروم</a:t>
            </a:r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2209800" y="76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النظر إلى الوراء في الوقت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C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DIRBE Test Unit Trimmed 3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5425" y="0"/>
            <a:ext cx="6019800" cy="6858000"/>
          </a:xfrm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6200" y="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DIRBE وحده اختبار الاجهزه</a:t>
            </a:r>
            <a:endParaRPr lang="en-US" alt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9144000" cy="6094413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DIRBE Slide 23 Trimmed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61944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457200"/>
            <a:ext cx="2819400" cy="2133600"/>
          </a:xfrm>
        </p:spPr>
        <p:txBody>
          <a:bodyPr/>
          <a:lstStyle/>
          <a:p>
            <a:pPr algn="r" rtl="1" eaLnBrk="1" hangingPunct="1"/>
            <a:r>
              <a:rPr lang="en-US" altLang="en-US" sz="3600" smtClean="0"/>
              <a:t>DIRBE بعيدا الاشعه تحت الحمراء (100 ، 140 ، 240 μm) النمذجة السماء</a:t>
            </a:r>
            <a:endParaRPr lang="en-US" altLang="en-US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علم الكونيات COBE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800600"/>
          </a:xfrm>
        </p:spPr>
        <p:txBody>
          <a:bodyPr/>
          <a:lstStyle/>
          <a:p>
            <a:pPr algn="r" rtl="1" eaLnBrk="1" hangingPunct="1"/>
            <a:r>
              <a:rPr lang="en-US" altLang="en-US" sz="2400" smtClean="0"/>
              <a:t>يحتوي CMB علي طيف من الجسم الأسود ، </a:t>
            </a:r>
            <a:r>
              <a:rPr lang="en-US" altLang="en-US" sz="2400" smtClean="0">
                <a:sym typeface="Symbol" panose="05050102010706020507" pitchFamily="18" charset="2"/>
              </a:rPr>
              <a:t></a:t>
            </a:r>
            <a:r>
              <a:rPr lang="en-US" altLang="en-US" sz="2400" smtClean="0"/>
              <a:t>واو/واو</a:t>
            </a:r>
            <a:r>
              <a:rPr lang="en-US" altLang="en-US" sz="2400" baseline="-25000" smtClean="0"/>
              <a:t>ماكس</a:t>
            </a:r>
            <a:r>
              <a:rPr lang="en-US" altLang="en-US" sz="2400" smtClean="0"/>
              <a:t> &lt; 50 جزء في المليون. حدود قويه ، حوالي 0.01 ٪ ، علي تحويل الطاقة (من الاضطرابات ، والجزيئات غير المستقرة ، وما إلى ذلك) بعد t = 1 سنه. لا تفسير جيد إلى جانب الانفجار الكبير الساخن.</a:t>
            </a:r>
          </a:p>
          <a:p>
            <a:pPr algn="r" rtl="1" eaLnBrk="1" hangingPunct="1"/>
            <a:r>
              <a:rPr lang="en-US" altLang="en-US" sz="2400" smtClean="0"/>
              <a:t>CMB لديه بنيه مكانيه ، 0.001% علي الموازين &gt; 7</a:t>
            </a:r>
            <a:r>
              <a:rPr lang="en-US" altLang="en-US" sz="2400" baseline="30000" smtClean="0"/>
              <a:t>يا</a:t>
            </a:r>
            <a:r>
              <a:rPr lang="en-US" altLang="en-US" sz="2400" smtClean="0"/>
              <a:t>، بما يتسق مع التوقعات الثابتة والتضخم ، والمادة المظلمة والطاقة المظلمة أو </a:t>
            </a:r>
            <a:r>
              <a:rPr lang="en-US" altLang="en-US" sz="2400" smtClean="0">
                <a:sym typeface="Symbol" panose="05050102010706020507" pitchFamily="18" charset="2"/>
              </a:rPr>
              <a:t> </a:t>
            </a:r>
            <a:r>
              <a:rPr lang="en-US" altLang="en-US" sz="2400" smtClean="0"/>
              <a:t>ثابت ، وتشكيل المجرات والتكتلات حسب الجاذبية.</a:t>
            </a:r>
          </a:p>
          <a:p>
            <a:pPr algn="r" rtl="1" eaLnBrk="1" hangingPunct="1"/>
            <a:r>
              <a:rPr lang="en-US" altLang="en-US" sz="2400" smtClean="0"/>
              <a:t>CIBR لديها 2 أجزاء ، بالقرب (بضعة ميكرون) والآن (بضع مئات ميكرون) ، كل مع سطوع مماثله لمعان معروفه من المجرات IR مرئية القرب: L من الكون هو ~ القيمة المتوقعة مزدوجة.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2819400" cy="11430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[ومب]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365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6019800" y="304800"/>
            <a:ext cx="31242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/>
              <a:t>ويلكنسون الميكروويف المتباين المسبار</a:t>
            </a:r>
          </a:p>
          <a:p>
            <a:pPr algn="ctr" rtl="1">
              <a:spcBef>
                <a:spcPct val="50000"/>
              </a:spcBef>
            </a:pPr>
            <a:r>
              <a:rPr lang="en-US" altLang="en-US"/>
              <a:t>تشاك بينيت ، PI</a:t>
            </a:r>
          </a:p>
          <a:p>
            <a:pPr algn="ctr" rtl="1">
              <a:spcBef>
                <a:spcPct val="50000"/>
              </a:spcBef>
            </a:pPr>
            <a:r>
              <a:rPr lang="en-US" altLang="en-US"/>
              <a:t>[جودارد] و [برينستون] فريق</a:t>
            </a:r>
          </a:p>
          <a:p>
            <a:pPr algn="ctr" rtl="1">
              <a:spcBef>
                <a:spcPct val="50000"/>
              </a:spcBef>
            </a:pPr>
            <a:r>
              <a:rPr lang="en-US" altLang="en-US"/>
              <a:t>أطلق في 2001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118225" y="3805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57200" y="301625"/>
            <a:ext cx="82121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الكون في سن 389,000 سنه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2671763" y="6021388"/>
            <a:ext cx="3778250" cy="563562"/>
            <a:chOff x="1683" y="3679"/>
            <a:chExt cx="2380" cy="355"/>
          </a:xfrm>
        </p:grpSpPr>
        <p:pic>
          <p:nvPicPr>
            <p:cNvPr id="39943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3679"/>
              <a:ext cx="123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4" name="Rectangle 7"/>
            <p:cNvSpPr>
              <a:spLocks noChangeArrowheads="1"/>
            </p:cNvSpPr>
            <p:nvPr/>
          </p:nvSpPr>
          <p:spPr bwMode="auto">
            <a:xfrm>
              <a:off x="2245" y="3679"/>
              <a:ext cx="1238" cy="99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5" name="Rectangle 8"/>
            <p:cNvSpPr>
              <a:spLocks noChangeArrowheads="1"/>
            </p:cNvSpPr>
            <p:nvPr/>
          </p:nvSpPr>
          <p:spPr bwMode="auto">
            <a:xfrm>
              <a:off x="1683" y="3900"/>
              <a:ext cx="238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rtl="1"/>
              <a:r>
                <a:rPr lang="en-US" altLang="en-US" sz="1400">
                  <a:latin typeface="Arial" panose="020B0604020202020204" pitchFamily="34" charset="0"/>
                </a:rPr>
                <a:t>درجه الحرارة (μK) نسبه إلى المتوسط 2.725 K</a:t>
              </a:r>
            </a:p>
          </p:txBody>
        </p:sp>
        <p:sp>
          <p:nvSpPr>
            <p:cNvPr id="39946" name="Rectangle 9"/>
            <p:cNvSpPr>
              <a:spLocks noChangeArrowheads="1"/>
            </p:cNvSpPr>
            <p:nvPr/>
          </p:nvSpPr>
          <p:spPr bwMode="auto">
            <a:xfrm>
              <a:off x="3338" y="3819"/>
              <a:ext cx="21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rtl="1"/>
              <a:r>
                <a:rPr lang="en-US" altLang="en-US" sz="1200">
                  <a:latin typeface="Arial" panose="020B0604020202020204" pitchFamily="34" charset="0"/>
                </a:rPr>
                <a:t>+ 200</a:t>
              </a:r>
            </a:p>
          </p:txBody>
        </p:sp>
        <p:sp>
          <p:nvSpPr>
            <p:cNvPr id="39947" name="Rectangle 10"/>
            <p:cNvSpPr>
              <a:spLocks noChangeArrowheads="1"/>
            </p:cNvSpPr>
            <p:nvPr/>
          </p:nvSpPr>
          <p:spPr bwMode="auto">
            <a:xfrm>
              <a:off x="2179" y="3819"/>
              <a:ext cx="19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rtl="1"/>
              <a:r>
                <a:rPr lang="en-US" altLang="en-US" sz="1200">
                  <a:latin typeface="Arial" panose="020B0604020202020204" pitchFamily="34" charset="0"/>
                </a:rPr>
                <a:t>-200</a:t>
              </a:r>
            </a:p>
          </p:txBody>
        </p:sp>
      </p:grpSp>
      <p:sp>
        <p:nvSpPr>
          <p:cNvPr id="39942" name="Text Box 11"/>
          <p:cNvSpPr txBox="1">
            <a:spLocks noChangeArrowheads="1"/>
          </p:cNvSpPr>
          <p:nvPr/>
        </p:nvSpPr>
        <p:spPr bwMode="auto">
          <a:xfrm>
            <a:off x="1066800" y="32766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/>
            <a:r>
              <a:rPr lang="en-US" altLang="en-US" sz="1800">
                <a:latin typeface="Arial" panose="020B0604020202020204" pitchFamily="34" charset="0"/>
              </a:rPr>
              <a:t>طائره المجرة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496" y="595"/>
              <a:chExt cx="4716" cy="3238"/>
            </a:xfrm>
          </p:grpSpPr>
          <p:pic>
            <p:nvPicPr>
              <p:cNvPr id="40967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" y="595"/>
                <a:ext cx="4716" cy="3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0968" name="Group 5"/>
              <p:cNvGrpSpPr>
                <a:grpSpLocks/>
              </p:cNvGrpSpPr>
              <p:nvPr/>
            </p:nvGrpSpPr>
            <p:grpSpPr bwMode="auto">
              <a:xfrm>
                <a:off x="1168" y="1081"/>
                <a:ext cx="3984" cy="1970"/>
                <a:chOff x="1168" y="1081"/>
                <a:chExt cx="3984" cy="1970"/>
              </a:xfrm>
            </p:grpSpPr>
            <p:sp>
              <p:nvSpPr>
                <p:cNvPr id="4096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1168" y="1081"/>
                  <a:ext cx="505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r" rtl="1">
                    <a:spcBef>
                      <a:spcPct val="50000"/>
                    </a:spcBef>
                  </a:pPr>
                  <a:r>
                    <a:rPr lang="en-US" altLang="en-US" sz="4000">
                      <a:solidFill>
                        <a:srgbClr val="CC00FF"/>
                      </a:solidFill>
                      <a:latin typeface="Symbol" panose="05050102010706020507" pitchFamily="18" charset="2"/>
                    </a:rPr>
                    <a:t>ث</a:t>
                  </a:r>
                  <a:r>
                    <a:rPr lang="en-US" altLang="en-US" sz="1600" i="1">
                      <a:solidFill>
                        <a:srgbClr val="CC00FF"/>
                      </a:solidFill>
                      <a:latin typeface="Symbol" panose="05050102010706020507" pitchFamily="18" charset="2"/>
                    </a:rPr>
                    <a:t>L</a:t>
                  </a:r>
                </a:p>
              </p:txBody>
            </p:sp>
            <p:sp>
              <p:nvSpPr>
                <p:cNvPr id="4097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199" y="2720"/>
                  <a:ext cx="593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r" rtl="1">
                    <a:spcBef>
                      <a:spcPct val="50000"/>
                    </a:spcBef>
                  </a:pPr>
                  <a:r>
                    <a:rPr lang="en-US" altLang="en-US" sz="4000">
                      <a:solidFill>
                        <a:srgbClr val="71ED8E"/>
                      </a:solidFill>
                      <a:latin typeface="Symbol" panose="05050102010706020507" pitchFamily="18" charset="2"/>
                    </a:rPr>
                    <a:t>ث</a:t>
                  </a:r>
                  <a:r>
                    <a:rPr lang="en-US" altLang="en-US" sz="1600" i="1">
                      <a:solidFill>
                        <a:srgbClr val="71ED8E"/>
                      </a:solidFill>
                      <a:latin typeface="Arial" panose="020B0604020202020204" pitchFamily="34" charset="0"/>
                    </a:rPr>
                    <a:t>ج</a:t>
                  </a:r>
                  <a:endParaRPr lang="en-US" altLang="en-US" sz="2000" i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97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576" y="1992"/>
                  <a:ext cx="576" cy="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r" rtl="1">
                    <a:spcBef>
                      <a:spcPct val="50000"/>
                    </a:spcBef>
                  </a:pPr>
                  <a:r>
                    <a:rPr lang="en-US" altLang="en-US" sz="4000">
                      <a:solidFill>
                        <a:srgbClr val="FFC987"/>
                      </a:solidFill>
                      <a:latin typeface="Symbol" panose="05050102010706020507" pitchFamily="18" charset="2"/>
                    </a:rPr>
                    <a:t>ث</a:t>
                  </a:r>
                  <a:r>
                    <a:rPr lang="en-US" altLang="en-US" sz="1600" i="1">
                      <a:solidFill>
                        <a:srgbClr val="FFC987"/>
                      </a:solidFill>
                      <a:latin typeface="Arial" panose="020B0604020202020204" pitchFamily="34" charset="0"/>
                    </a:rPr>
                    <a:t>ب</a:t>
                  </a:r>
                  <a:endParaRPr lang="en-US" altLang="en-US" sz="2000" i="1"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0964" name="Text Box 9"/>
            <p:cNvSpPr txBox="1">
              <a:spLocks noChangeArrowheads="1"/>
            </p:cNvSpPr>
            <p:nvPr/>
          </p:nvSpPr>
          <p:spPr bwMode="auto">
            <a:xfrm>
              <a:off x="1008" y="3696"/>
              <a:ext cx="38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rtl="1">
                <a:spcBef>
                  <a:spcPct val="50000"/>
                </a:spcBef>
              </a:pP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ث</a:t>
              </a:r>
              <a:r>
                <a:rPr lang="en-US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م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=</a:t>
              </a: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ث</a:t>
              </a:r>
              <a:r>
                <a:rPr lang="en-US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ب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ث</a:t>
              </a:r>
              <a:r>
                <a:rPr lang="en-US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ج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=</a:t>
              </a: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27 ±</a:t>
              </a:r>
              <a:r>
                <a:rPr lang="en-US" altLang="en-US" sz="2000">
                  <a:solidFill>
                    <a:schemeClr val="bg1"/>
                  </a:solidFill>
                  <a:latin typeface="Symbol" panose="05050102010706020507" pitchFamily="18" charset="2"/>
                </a:rPr>
                <a:t> </a:t>
              </a: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4</a:t>
              </a:r>
            </a:p>
          </p:txBody>
        </p:sp>
        <p:sp>
          <p:nvSpPr>
            <p:cNvPr id="40965" name="Text Box 10"/>
            <p:cNvSpPr txBox="1">
              <a:spLocks noChangeArrowheads="1"/>
            </p:cNvSpPr>
            <p:nvPr/>
          </p:nvSpPr>
          <p:spPr bwMode="auto">
            <a:xfrm>
              <a:off x="1008" y="3408"/>
              <a:ext cx="384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rtl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ث</a:t>
              </a:r>
              <a:r>
                <a:rPr lang="en-US" altLang="en-US" sz="1600">
                  <a:solidFill>
                    <a:schemeClr val="bg1"/>
                  </a:solidFill>
                  <a:latin typeface="Arial" panose="020B0604020202020204" pitchFamily="34" charset="0"/>
                </a:rPr>
                <a:t>Tot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=</a:t>
              </a: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ث</a:t>
              </a:r>
              <a:r>
                <a:rPr lang="en-US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ب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ث</a:t>
              </a:r>
              <a:r>
                <a:rPr lang="en-US" altLang="en-US" sz="1600" i="1">
                  <a:solidFill>
                    <a:schemeClr val="bg1"/>
                  </a:solidFill>
                  <a:latin typeface="Arial" panose="020B0604020202020204" pitchFamily="34" charset="0"/>
                </a:rPr>
                <a:t>ج</a:t>
              </a:r>
              <a:r>
                <a:rPr lang="en-US" altLang="en-US" sz="3600">
                  <a:solidFill>
                    <a:schemeClr val="bg1"/>
                  </a:solidFill>
                  <a:latin typeface="Symbol" panose="05050102010706020507" pitchFamily="18" charset="2"/>
                </a:rPr>
                <a:t>+</a:t>
              </a:r>
              <a:r>
                <a:rPr lang="en-US" altLang="en-US" sz="4400">
                  <a:solidFill>
                    <a:schemeClr val="bg1"/>
                  </a:solidFill>
                  <a:latin typeface="Symbol" panose="05050102010706020507" pitchFamily="18" charset="2"/>
                </a:rPr>
                <a:t>ث</a:t>
              </a:r>
              <a:r>
                <a:rPr lang="en-US" altLang="en-US" sz="1600" i="1">
                  <a:solidFill>
                    <a:schemeClr val="bg1"/>
                  </a:solidFill>
                  <a:latin typeface="Symbol" panose="05050102010706020507" pitchFamily="18" charset="2"/>
                </a:rPr>
                <a:t>L</a:t>
              </a:r>
              <a:r>
                <a:rPr lang="en-US" altLang="en-US" sz="3600">
                  <a:solidFill>
                    <a:schemeClr val="bg1"/>
                  </a:solidFill>
                  <a:latin typeface="Arial" panose="020B0604020202020204" pitchFamily="34" charset="0"/>
                </a:rPr>
                <a:t>=</a:t>
              </a:r>
              <a:r>
                <a:rPr lang="en-US" altLang="en-US" sz="3200">
                  <a:solidFill>
                    <a:schemeClr val="bg1"/>
                  </a:solidFill>
                  <a:latin typeface="Arial" panose="020B0604020202020204" pitchFamily="34" charset="0"/>
                </a:rPr>
                <a:t>100 في المائة</a:t>
              </a:r>
            </a:p>
          </p:txBody>
        </p:sp>
        <p:sp>
          <p:nvSpPr>
            <p:cNvPr id="40966" name="Text Box 11"/>
            <p:cNvSpPr txBox="1">
              <a:spLocks noChangeArrowheads="1"/>
            </p:cNvSpPr>
            <p:nvPr/>
          </p:nvSpPr>
          <p:spPr bwMode="auto">
            <a:xfrm>
              <a:off x="384" y="144"/>
              <a:ext cx="491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 rtl="1">
                <a:spcBef>
                  <a:spcPct val="50000"/>
                </a:spcBef>
              </a:pPr>
              <a:r>
                <a:rPr lang="en-US" altLang="en-US" sz="2800" b="1">
                  <a:solidFill>
                    <a:schemeClr val="bg1"/>
                  </a:solidFill>
                  <a:latin typeface="Arial" panose="020B0604020202020204" pitchFamily="34" charset="0"/>
                </a:rPr>
                <a:t>الكونية المعلمات إلى دقه ~ في المئة</a:t>
              </a:r>
              <a:endParaRPr lang="en-US" altLang="en-US" sz="2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CMB الطيف الطاقة الزاوي</a:t>
            </a:r>
          </a:p>
        </p:txBody>
      </p:sp>
      <p:pic>
        <p:nvPicPr>
          <p:cNvPr id="41987" name="Picture 5" descr="PowerSpectrumExt20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22350"/>
            <a:ext cx="67818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Planck_Red_Trim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46038"/>
            <a:ext cx="9296400" cy="690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53400" cy="1219200"/>
          </a:xfrm>
        </p:spPr>
        <p:txBody>
          <a:bodyPr/>
          <a:lstStyle/>
          <a:p>
            <a:pPr algn="r" rtl="1" eaLnBrk="1" hangingPunct="1"/>
            <a:r>
              <a:rPr lang="en-US" altLang="en-US" sz="4000" smtClean="0">
                <a:solidFill>
                  <a:schemeClr val="bg1"/>
                </a:solidFill>
              </a:rPr>
              <a:t>بعثه بلانك-بقياده وكاله الفضاء الاوروبيه مع مساهمات ناسا ، لإطلاق 2008</a:t>
            </a:r>
            <a:endParaRPr lang="en-US" altLang="en-US" smtClean="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876800" y="1676400"/>
            <a:ext cx="3505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الدقة المكانية العالية والحساسية من WMAP ، مع أطوال موجية أقصر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11111111111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219200" y="304800"/>
            <a:ext cx="685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 eaLnBrk="1" hangingPunct="1"/>
            <a:r>
              <a:rPr lang="en-US" altLang="en-US" sz="3200">
                <a:solidFill>
                  <a:schemeClr val="bg1"/>
                </a:solidFill>
                <a:latin typeface="Impact" panose="020B0806030902050204" pitchFamily="34" charset="0"/>
              </a:rPr>
              <a:t>تلسكوب جيمس ويب الفضائي (JWST)</a:t>
            </a:r>
            <a:endParaRPr lang="en-US" altLang="en-US" sz="40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4036" name="Picture 4" descr="good one JWST_version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300"/>
            <a:ext cx="6629400" cy="648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533400"/>
            <a:ext cx="55689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3200400" y="76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قياس المسافة</a:t>
            </a:r>
          </a:p>
        </p:txBody>
      </p:sp>
      <p:pic>
        <p:nvPicPr>
          <p:cNvPr id="8196" name="Picture 1028" descr="lec14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3752850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1029"/>
          <p:cNvSpPr>
            <a:spLocks noChangeArrowheads="1"/>
          </p:cNvSpPr>
          <p:nvPr/>
        </p:nvSpPr>
        <p:spPr bwMode="auto">
          <a:xfrm>
            <a:off x="609600" y="3894138"/>
            <a:ext cx="3427413" cy="1200150"/>
          </a:xfrm>
          <a:prstGeom prst="rightArrowCallout">
            <a:avLst>
              <a:gd name="adj1" fmla="val 25000"/>
              <a:gd name="adj2" fmla="val 25000"/>
              <a:gd name="adj3" fmla="val 4759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/>
            <a:r>
              <a:rPr lang="en-US" altLang="en-US" sz="1800">
                <a:latin typeface="Comic Sans MS" panose="030F0702030302020204" pitchFamily="66" charset="0"/>
              </a:rPr>
              <a:t>هذه التقنية تمكن قياس مسافات هائله</a:t>
            </a:r>
          </a:p>
        </p:txBody>
      </p:sp>
      <p:sp>
        <p:nvSpPr>
          <p:cNvPr id="8198" name="Line 1030"/>
          <p:cNvSpPr>
            <a:spLocks noChangeShapeType="1"/>
          </p:cNvSpPr>
          <p:nvPr/>
        </p:nvSpPr>
        <p:spPr bwMode="auto">
          <a:xfrm>
            <a:off x="0" y="2971800"/>
            <a:ext cx="9220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en-US" altLang="en-US" smtClean="0"/>
              <a:t>ملخص عن JWST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algn="r" rtl="1"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تلسكوب الاشعه تحت الحمراء القابلة للنشر مع 6.5 متر قطرها مقسمه مراه الابتدائية قابله للتعديل</a:t>
            </a:r>
          </a:p>
          <a:p>
            <a:pPr lvl="1" algn="r" rtl="1"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تلسكوب درجه الحرارة المبردة و 4 أدوات لأداء الاشعه تحت الحمراء ، وتغطي 0.6 إلى 29 μm</a:t>
            </a:r>
          </a:p>
          <a:p>
            <a:pPr lvl="1" algn="r" rtl="1"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إطلاق 2013 يونيو/حزيران علي صاروخ آريان 5 الذي زودت به الايسا إلى الشمس-الأرض L2: علي بعد 1,500,000 كم في الفضاء السحيق (مطلوب للتبريد) </a:t>
            </a:r>
          </a:p>
          <a:p>
            <a:pPr lvl="1" algn="r" rtl="1">
              <a:spcAft>
                <a:spcPct val="300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بعثه علميه مدتها 5 سنوات (هدف لمده 10 سنوات)</a:t>
            </a:r>
            <a:endParaRPr lang="en-US" altLang="en-US" sz="1400" smtClean="0">
              <a:latin typeface="Arial Narrow" panose="020B0606020202030204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en-US" altLang="en-US" smtClean="0"/>
              <a:t>تلسكوب جيمس ويب الفضائي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1200" b="1" u="sng" smtClean="0">
              <a:solidFill>
                <a:srgbClr val="0052A4"/>
              </a:solidFill>
              <a:latin typeface="Times New Roman" panose="02020603050405020304" pitchFamily="18" charset="0"/>
            </a:endParaRPr>
          </a:p>
          <a:p>
            <a:pPr lvl="1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</a:rPr>
              <a:t>قياده البعثة: مركز غودارد للطيران الفضائي</a:t>
            </a:r>
          </a:p>
          <a:p>
            <a:pPr lvl="1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</a:rPr>
              <a:t>التعاون الدولي مع الايسا ووكالة الفضاء الكندية </a:t>
            </a:r>
          </a:p>
          <a:p>
            <a:pPr lvl="1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</a:rPr>
              <a:t>رئيس المقاولين: نورروب غرومان تكنولوجيا الفضاء</a:t>
            </a:r>
          </a:p>
          <a:p>
            <a:pPr lvl="1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</a:rPr>
              <a:t>الصكوك: </a:t>
            </a:r>
          </a:p>
          <a:p>
            <a:pPr lvl="2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كاميرا بالقرب من الاشعه تحت الحمراء (NIRCam) – جامعه اريزونا</a:t>
            </a:r>
          </a:p>
          <a:p>
            <a:pPr lvl="2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بالقرب من الاشعه تحت الحمراء الطيفية (NIRSpec)-الايسا</a:t>
            </a:r>
          </a:p>
          <a:p>
            <a:pPr lvl="2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أداه منتصف الاشعه تحت الحمراء (ميري) – JPL/ESA</a:t>
            </a:r>
          </a:p>
          <a:p>
            <a:pPr lvl="2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mtClean="0">
                <a:latin typeface="Times New Roman" panose="02020603050405020304" pitchFamily="18" charset="0"/>
              </a:rPr>
              <a:t>مستشعر التوجيه الدقيق (FGS) – CSA</a:t>
            </a:r>
          </a:p>
          <a:p>
            <a:pPr lvl="1"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smtClean="0">
                <a:latin typeface="Times New Roman" panose="02020603050405020304" pitchFamily="18" charset="0"/>
              </a:rPr>
              <a:t>العمليات: معهد علوم التلسكوب الفضائي</a:t>
            </a:r>
            <a:endParaRPr lang="en-US" altLang="en-US" sz="1200" smtClean="0">
              <a:latin typeface="Times New Roman" panose="02020603050405020304" pitchFamily="18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en-US" altLang="en-US" smtClean="0"/>
              <a:t>أربعه مواضيع علميه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en-US" altLang="en-US" smtClean="0"/>
              <a:t>الأجسام الاولي التي تشكلت بعد الانفجار الكبير</a:t>
            </a:r>
          </a:p>
          <a:p>
            <a:pPr lvl="1" algn="r" rtl="1" eaLnBrk="1" hangingPunct="1"/>
            <a:r>
              <a:rPr lang="en-US" altLang="en-US" smtClean="0"/>
              <a:t>النجوم الخارقة ؟</a:t>
            </a:r>
          </a:p>
          <a:p>
            <a:pPr lvl="1" algn="r" rtl="1" eaLnBrk="1" hangingPunct="1"/>
            <a:r>
              <a:rPr lang="en-US" altLang="en-US" smtClean="0"/>
              <a:t>سوبر سوبرنوفاي ؟</a:t>
            </a:r>
          </a:p>
          <a:p>
            <a:pPr lvl="1" algn="r" rtl="1" eaLnBrk="1" hangingPunct="1"/>
            <a:r>
              <a:rPr lang="en-US" altLang="en-US" smtClean="0"/>
              <a:t>ثقوب سوداء ؟</a:t>
            </a:r>
          </a:p>
          <a:p>
            <a:pPr algn="r" rtl="1" eaLnBrk="1" hangingPunct="1"/>
            <a:r>
              <a:rPr lang="en-US" altLang="en-US" smtClean="0"/>
              <a:t>جمعيه المجرات (من القطع الصغيرة ؟)</a:t>
            </a:r>
          </a:p>
          <a:p>
            <a:pPr algn="r" rtl="1" eaLnBrk="1" hangingPunct="1"/>
            <a:r>
              <a:rPr lang="en-US" altLang="en-US" smtClean="0"/>
              <a:t>تشكيل النجوم وأنظمه الكواكب</a:t>
            </a:r>
          </a:p>
          <a:p>
            <a:pPr lvl="1" algn="r" rtl="1" eaLnBrk="1" hangingPunct="1"/>
            <a:r>
              <a:rPr lang="en-US" altLang="en-US" smtClean="0"/>
              <a:t>مخباه في الغيوم الغبار</a:t>
            </a:r>
          </a:p>
          <a:p>
            <a:pPr algn="r" rtl="1" eaLnBrk="1" hangingPunct="1"/>
            <a:r>
              <a:rPr lang="en-US" altLang="en-US" smtClean="0"/>
              <a:t>النظم والظروف الكوكبية للحياة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istory_wedge"/>
          <p:cNvPicPr>
            <a:picLocks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685800"/>
            <a:ext cx="8077200" cy="5181600"/>
          </a:xfrm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877888" y="222250"/>
            <a:ext cx="7947025" cy="604838"/>
          </a:xfrm>
        </p:spPr>
        <p:txBody>
          <a:bodyPr/>
          <a:lstStyle/>
          <a:p>
            <a:pPr algn="r" rtl="1"/>
            <a:r>
              <a:rPr lang="en-US" altLang="en-US" sz="2800" b="1" smtClean="0"/>
              <a:t>أهداف JWST العلمية مقابل التاريخ الكوني</a:t>
            </a:r>
            <a:endParaRPr lang="en-US" altLang="en-US" smtClean="0"/>
          </a:p>
        </p:txBody>
      </p:sp>
      <p:sp>
        <p:nvSpPr>
          <p:cNvPr id="48132" name="Text Box 4"/>
          <p:cNvSpPr txBox="1">
            <a:spLocks noChangeAspect="1" noChangeArrowheads="1"/>
          </p:cNvSpPr>
          <p:nvPr/>
        </p:nvSpPr>
        <p:spPr bwMode="auto">
          <a:xfrm>
            <a:off x="8229600" y="3897313"/>
            <a:ext cx="863600" cy="4572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جمعيه البحث العلمي الهولنديه</a:t>
            </a:r>
          </a:p>
        </p:txBody>
      </p:sp>
      <p:sp>
        <p:nvSpPr>
          <p:cNvPr id="48133" name="Text Box 5"/>
          <p:cNvSpPr txBox="1">
            <a:spLocks noChangeAspect="1" noChangeArrowheads="1"/>
          </p:cNvSpPr>
          <p:nvPr/>
        </p:nvSpPr>
        <p:spPr bwMode="auto">
          <a:xfrm>
            <a:off x="533400" y="3248025"/>
            <a:ext cx="1235075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الانفجار الكبير</a:t>
            </a:r>
          </a:p>
        </p:txBody>
      </p:sp>
      <p:sp>
        <p:nvSpPr>
          <p:cNvPr id="48134" name="Text Box 6"/>
          <p:cNvSpPr txBox="1">
            <a:spLocks noChangeAspect="1" noChangeArrowheads="1"/>
          </p:cNvSpPr>
          <p:nvPr/>
        </p:nvSpPr>
        <p:spPr bwMode="auto">
          <a:xfrm>
            <a:off x="1676400" y="2286000"/>
            <a:ext cx="1365250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فيزياء الجسيمات</a:t>
            </a:r>
          </a:p>
        </p:txBody>
      </p:sp>
      <p:sp>
        <p:nvSpPr>
          <p:cNvPr id="48135" name="Text Box 7"/>
          <p:cNvSpPr txBox="1">
            <a:spLocks noChangeAspect="1" noChangeArrowheads="1"/>
          </p:cNvSpPr>
          <p:nvPr/>
        </p:nvSpPr>
        <p:spPr bwMode="auto">
          <a:xfrm>
            <a:off x="3124200" y="1295400"/>
            <a:ext cx="1524000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الذرات والإشعاع</a:t>
            </a:r>
          </a:p>
        </p:txBody>
      </p:sp>
      <p:sp>
        <p:nvSpPr>
          <p:cNvPr id="48136" name="Text Box 8"/>
          <p:cNvSpPr txBox="1">
            <a:spLocks noChangeAspect="1" noChangeArrowheads="1"/>
          </p:cNvSpPr>
          <p:nvPr/>
        </p:nvSpPr>
        <p:spPr bwMode="auto">
          <a:xfrm>
            <a:off x="7543800" y="762000"/>
            <a:ext cx="1600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تشكيل النجوم والكواكب</a:t>
            </a:r>
          </a:p>
        </p:txBody>
      </p:sp>
      <p:sp>
        <p:nvSpPr>
          <p:cNvPr id="48137" name="Text Box 9"/>
          <p:cNvSpPr txBox="1">
            <a:spLocks noChangeAspect="1" noChangeArrowheads="1"/>
          </p:cNvSpPr>
          <p:nvPr/>
        </p:nvSpPr>
        <p:spPr bwMode="auto">
          <a:xfrm>
            <a:off x="3055938" y="4635500"/>
            <a:ext cx="1365250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389,000 سنه</a:t>
            </a:r>
          </a:p>
        </p:txBody>
      </p:sp>
      <p:sp>
        <p:nvSpPr>
          <p:cNvPr id="48138" name="Text Box 10"/>
          <p:cNvSpPr txBox="1">
            <a:spLocks noChangeAspect="1" noChangeArrowheads="1"/>
          </p:cNvSpPr>
          <p:nvPr/>
        </p:nvSpPr>
        <p:spPr bwMode="auto">
          <a:xfrm>
            <a:off x="1524000" y="4038600"/>
            <a:ext cx="1517650" cy="4572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3 دقائق</a:t>
            </a:r>
          </a:p>
        </p:txBody>
      </p:sp>
      <p:sp>
        <p:nvSpPr>
          <p:cNvPr id="48139" name="Text Box 11"/>
          <p:cNvSpPr txBox="1">
            <a:spLocks noChangeAspect="1" noChangeArrowheads="1"/>
          </p:cNvSpPr>
          <p:nvPr/>
        </p:nvSpPr>
        <p:spPr bwMode="auto">
          <a:xfrm>
            <a:off x="5638800" y="5257800"/>
            <a:ext cx="1533525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1,000,000,000 سنه</a:t>
            </a:r>
          </a:p>
        </p:txBody>
      </p:sp>
      <p:sp>
        <p:nvSpPr>
          <p:cNvPr id="48140" name="Text Box 12"/>
          <p:cNvSpPr txBox="1">
            <a:spLocks noChangeAspect="1" noChangeArrowheads="1"/>
          </p:cNvSpPr>
          <p:nvPr/>
        </p:nvSpPr>
        <p:spPr bwMode="auto">
          <a:xfrm>
            <a:off x="7010400" y="5638800"/>
            <a:ext cx="1706563" cy="822325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13,700,000,000 سنه</a:t>
            </a:r>
          </a:p>
        </p:txBody>
      </p:sp>
      <p:sp>
        <p:nvSpPr>
          <p:cNvPr id="48141" name="Text Box 13"/>
          <p:cNvSpPr txBox="1">
            <a:spLocks noChangeAspect="1" noChangeArrowheads="1"/>
          </p:cNvSpPr>
          <p:nvPr/>
        </p:nvSpPr>
        <p:spPr bwMode="auto">
          <a:xfrm>
            <a:off x="4495800" y="4800600"/>
            <a:ext cx="1365250" cy="11874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200,000,000 سنه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U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"/>
            <a:ext cx="9144000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25438"/>
            <a:ext cx="8229600" cy="1122362"/>
          </a:xfrm>
        </p:spPr>
        <p:txBody>
          <a:bodyPr/>
          <a:lstStyle/>
          <a:p>
            <a:pPr algn="r" rtl="1" eaLnBrk="1" hangingPunct="1"/>
            <a:r>
              <a:rPr lang="en-US" altLang="en-US" smtClean="0">
                <a:solidFill>
                  <a:schemeClr val="accent2"/>
                </a:solidFill>
              </a:rPr>
              <a:t>نهاية العصور المظلمة: الضوء الأول ؟</a:t>
            </a:r>
            <a:endParaRPr lang="en-US" altLang="en-US" sz="400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810000" y="6019800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FFFF00"/>
                </a:solidFill>
                <a:latin typeface="Arial" panose="020B0604020202020204" pitchFamily="34" charset="0"/>
              </a:rPr>
              <a:t>سديم النسر كما يراها HST</a:t>
            </a:r>
          </a:p>
        </p:txBody>
      </p:sp>
      <p:pic>
        <p:nvPicPr>
          <p:cNvPr id="50179" name="Picture 3" descr="eagle_match_h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9342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800600" y="533400"/>
            <a:ext cx="3921125" cy="9461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سديم النسر</a:t>
            </a:r>
            <a:b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كما راينا مع هابل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eagle_match_v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104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191000" y="304800"/>
            <a:ext cx="3921125" cy="946150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سديم النسر</a:t>
            </a:r>
            <a:b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</a:br>
            <a:r>
              <a:rPr lang="en-US" altLang="en-US" sz="2800">
                <a:solidFill>
                  <a:srgbClr val="FFFF00"/>
                </a:solidFill>
                <a:latin typeface="Arial" panose="020B0604020202020204" pitchFamily="34" charset="0"/>
              </a:rPr>
              <a:t>كما راينا في الاشعه تحت الحمراء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850" y="403225"/>
            <a:ext cx="6838950" cy="1350963"/>
          </a:xfrm>
        </p:spPr>
        <p:txBody>
          <a:bodyPr/>
          <a:lstStyle/>
          <a:p>
            <a:pPr algn="r" rtl="1" eaLnBrk="1" hangingPunct="1"/>
            <a:r>
              <a:rPr lang="en-US" altLang="en-US" sz="4800" smtClean="0">
                <a:solidFill>
                  <a:schemeClr val="accent2"/>
                </a:solidFill>
              </a:rPr>
              <a:t>ولادة النجوم والانظمه الكوكبية</a:t>
            </a:r>
            <a:endParaRPr lang="en-US" altLang="en-US" sz="4000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905000" y="763588"/>
            <a:ext cx="617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نجوم في أقراص الغبار في اوريون</a:t>
            </a:r>
            <a:endParaRPr lang="en-US" altLang="en-US" sz="20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325438"/>
            <a:ext cx="6457950" cy="669925"/>
          </a:xfrm>
        </p:spPr>
        <p:txBody>
          <a:bodyPr/>
          <a:lstStyle/>
          <a:p>
            <a:pPr algn="r" rtl="1" eaLnBrk="1" hangingPunct="1"/>
            <a:r>
              <a:rPr lang="en-US" altLang="en-US" sz="3600" smtClean="0">
                <a:solidFill>
                  <a:schemeClr val="accent2"/>
                </a:solidFill>
              </a:rPr>
              <a:t>نظم الكواكب وأصول الحياة</a:t>
            </a:r>
            <a:endParaRPr lang="en-US" altLang="en-US" smtClean="0"/>
          </a:p>
        </p:txBody>
      </p:sp>
      <p:pic>
        <p:nvPicPr>
          <p:cNvPr id="53251" name="Picture 3" descr="fomalhaut_schema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Meatball_bla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43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25438"/>
            <a:ext cx="7391400" cy="1046162"/>
          </a:xfrm>
        </p:spPr>
        <p:txBody>
          <a:bodyPr/>
          <a:lstStyle/>
          <a:p>
            <a:pPr algn="r" rtl="1" eaLnBrk="1" hangingPunct="1"/>
            <a:r>
              <a:rPr lang="en-US" altLang="en-US" smtClean="0">
                <a:solidFill>
                  <a:schemeClr val="accent1"/>
                </a:solidFill>
              </a:rPr>
              <a:t>HST يميز الكواكب العابرة. لذلك سوف JWST</a:t>
            </a:r>
            <a:endParaRPr lang="en-US" altLang="en-US" smtClean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1219200" y="1524000"/>
            <a:ext cx="2301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/>
            <a:r>
              <a:rPr lang="en-US" altLang="en-US" b="1">
                <a:solidFill>
                  <a:srgbClr val="F8FF34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HST: كوكب العبور نجم</a:t>
            </a:r>
            <a:endParaRPr lang="en-US" altLang="en-US" sz="4000">
              <a:solidFill>
                <a:srgbClr val="F8FF34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4276" name="Picture 4" descr="Planet Transits Star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1300"/>
            <a:ext cx="76200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 descr="Meatball_bl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43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oppler2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600200"/>
            <a:ext cx="4038600" cy="1312863"/>
          </a:xfrm>
        </p:spPr>
      </p:pic>
      <p:pic>
        <p:nvPicPr>
          <p:cNvPr id="9219" name="Picture 3" descr="redshi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048000"/>
            <a:ext cx="46101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57200" y="1524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 eaLnBrk="1" hangingPunct="1"/>
            <a:r>
              <a:rPr lang="en-US" altLang="en-US">
                <a:solidFill>
                  <a:schemeClr val="folHlink"/>
                </a:solidFill>
                <a:latin typeface="Comic Sans MS" panose="030F0702030302020204" pitchFamily="66" charset="0"/>
              </a:rPr>
              <a:t>#2 الاداات الفلكية:</a:t>
            </a:r>
            <a:r>
              <a:rPr lang="en-US" altLang="en-US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en-US" altLang="en-US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en-US" altLang="en-US">
                <a:solidFill>
                  <a:schemeClr val="tx2"/>
                </a:solidFill>
                <a:latin typeface="Comic Sans MS" panose="030F0702030302020204" pitchFamily="66" charset="0"/>
              </a:rPr>
              <a:t>دوبلر التحول-الضوء</a:t>
            </a:r>
          </a:p>
        </p:txBody>
      </p:sp>
      <p:pic>
        <p:nvPicPr>
          <p:cNvPr id="9221" name="Picture 5" descr="j023286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413" y="152400"/>
            <a:ext cx="1060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65125" y="4637088"/>
            <a:ext cx="336867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/>
            <a:r>
              <a:rPr lang="en-US" altLang="en-US" sz="1600">
                <a:latin typeface="Comic Sans MS" panose="030F0702030302020204" pitchFamily="66" charset="0"/>
              </a:rPr>
              <a:t>الذرات تنبعث منها ضوء في موجات منفصلة التي يمكن ان ينظر اليها مع الطيف</a:t>
            </a:r>
          </a:p>
          <a:p>
            <a:pPr eaLnBrk="1" hangingPunct="1"/>
            <a:endParaRPr lang="en-US" altLang="en-US" sz="1600">
              <a:latin typeface="Comic Sans MS" panose="030F0702030302020204" pitchFamily="66" charset="0"/>
            </a:endParaRPr>
          </a:p>
          <a:p>
            <a:pPr algn="r" rtl="1" eaLnBrk="1" hangingPunct="1"/>
            <a:r>
              <a:rPr lang="en-US" altLang="en-US" sz="1600">
                <a:latin typeface="Comic Sans MS" panose="030F0702030302020204" pitchFamily="66" charset="0"/>
              </a:rPr>
              <a:t>هذا "الطيف الخط" يحدد الذرة وسرعهها</a:t>
            </a:r>
          </a:p>
        </p:txBody>
      </p:sp>
      <p:pic>
        <p:nvPicPr>
          <p:cNvPr id="9223" name="Picture 7" descr="lec07_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3667125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25438"/>
            <a:ext cx="7239000" cy="669925"/>
          </a:xfrm>
        </p:spPr>
        <p:txBody>
          <a:bodyPr/>
          <a:lstStyle/>
          <a:p>
            <a:pPr algn="r" rtl="1" eaLnBrk="1" hangingPunct="1"/>
            <a:r>
              <a:rPr lang="en-US" altLang="en-US" smtClean="0">
                <a:solidFill>
                  <a:schemeClr val="accent1"/>
                </a:solidFill>
              </a:rPr>
              <a:t>كيمياء الكواكب العابرة</a:t>
            </a:r>
            <a:endParaRPr lang="en-US" altLang="en-US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8825"/>
            <a:ext cx="91440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4" descr="Meatball_bl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1430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ubble_ultra_deep_field"/>
          <p:cNvPicPr>
            <a:picLocks noChangeAspect="1" noChangeArrowheads="1"/>
          </p:cNvPicPr>
          <p:nvPr>
            <p:ph/>
          </p:nvPr>
        </p:nvPicPr>
        <p:blipFill>
          <a:blip r:embed="rId3">
            <a:lum bright="-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200" y="-269875"/>
            <a:ext cx="9296400" cy="9261475"/>
          </a:xfrm>
        </p:spPr>
      </p:pic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42925" y="838200"/>
            <a:ext cx="7991475" cy="3657600"/>
          </a:xfrm>
          <a:prstGeom prst="rect">
            <a:avLst/>
          </a:prstGeom>
          <a:solidFill>
            <a:schemeClr val="tx1">
              <a:alpha val="73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60000"/>
              </a:spcBef>
              <a:defRPr/>
            </a:pPr>
            <a:endParaRPr lang="en-US" sz="2800" b="1" i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1" charset="0"/>
            </a:endParaRPr>
          </a:p>
          <a:p>
            <a:pPr algn="ctr" rtl="1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1" charset="0"/>
              </a:rPr>
              <a:t>ماذا حدث قبل الانفجار الكبير ؟</a:t>
            </a:r>
          </a:p>
          <a:p>
            <a:pPr algn="ctr" rtl="1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1" charset="0"/>
              </a:rPr>
              <a:t>ماذا يوجد في مركز الثقب الأسود ؟</a:t>
            </a:r>
          </a:p>
          <a:p>
            <a:pPr algn="ctr" rtl="1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1" charset="0"/>
              </a:rPr>
              <a:t>كيف وصلنا إلى هنا ؟</a:t>
            </a:r>
          </a:p>
          <a:p>
            <a:pPr algn="ctr" rtl="1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1" charset="0"/>
              </a:rPr>
              <a:t>ما هو مصيرنا الكوني ؟</a:t>
            </a:r>
          </a:p>
          <a:p>
            <a:pPr algn="ctr" rtl="1" eaLnBrk="1" hangingPunct="1">
              <a:lnSpc>
                <a:spcPct val="90000"/>
              </a:lnSpc>
              <a:spcBef>
                <a:spcPct val="60000"/>
              </a:spcBef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1" charset="0"/>
              </a:rPr>
              <a:t>ما هي المساحة والوقت ؟</a:t>
            </a:r>
          </a:p>
          <a:p>
            <a:pPr algn="ctr" eaLnBrk="1" hangingPunct="1">
              <a:lnSpc>
                <a:spcPct val="90000"/>
              </a:lnSpc>
              <a:spcBef>
                <a:spcPct val="60000"/>
              </a:spcBef>
              <a:defRPr/>
            </a:pPr>
            <a:endParaRPr lang="en-US" sz="2800" b="1" i="1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1" charset="0"/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39713" y="5362575"/>
            <a:ext cx="8610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... اسئله كبيره ، ناضجه للاجابه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1600"/>
            <a:ext cx="57150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66800" y="2286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 b="1">
                <a:solidFill>
                  <a:schemeClr val="accent2"/>
                </a:solidFill>
                <a:latin typeface="Comic Sans MS" panose="030F0702030302020204" pitchFamily="66" charset="0"/>
              </a:rPr>
              <a:t>المجرات تجذب بعضها البعض ، التالي فان التوسع يجب ان يتباطا--اليس كذلك ؟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52400" y="1905000"/>
            <a:ext cx="28956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 eaLnBrk="1" hangingPunct="1"/>
            <a:r>
              <a:rPr lang="en-US" altLang="en-US" sz="1800">
                <a:latin typeface="Comic Sans MS" panose="030F0702030302020204" pitchFamily="66" charset="0"/>
              </a:rPr>
              <a:t>لنقول ، نحن بحاجه إلى مقارنه السرعة التي نقيسها علي المجرات القريبة لتلك التي في ريدشيفت عاليه جدا.</a:t>
            </a:r>
          </a:p>
          <a:p>
            <a:pPr eaLnBrk="1" hangingPunct="1"/>
            <a:endParaRPr lang="en-US" altLang="en-US" sz="1800">
              <a:latin typeface="Comic Sans MS" panose="030F0702030302020204" pitchFamily="66" charset="0"/>
            </a:endParaRPr>
          </a:p>
          <a:p>
            <a:pPr algn="r" rtl="1" eaLnBrk="1" hangingPunct="1"/>
            <a:r>
              <a:rPr lang="en-US" altLang="en-US" sz="1800">
                <a:latin typeface="Comic Sans MS" panose="030F0702030302020204" pitchFamily="66" charset="0"/>
              </a:rPr>
              <a:t>وبعبارة أخرى ، نحن بحاجه إلى تمديد سرعه هابل مقابل مؤامرة المسافة إلى مسافات أكبر بكثير.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البيان الصحفي لجائزه نوبل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en-US" altLang="en-US" sz="2800" smtClean="0">
                <a:latin typeface="Verdana" panose="020B0604030504040204" pitchFamily="34" charset="0"/>
              </a:rPr>
              <a:t>وقد قررت الاكاديميه الملكية السويدية للعلوم لمنح جائزه نوبل في الفيزياء ل 2006 معا </a:t>
            </a:r>
            <a:r>
              <a:rPr lang="en-US" altLang="en-US" sz="2800" b="1" smtClean="0">
                <a:latin typeface="Arial" panose="020B0604020202020204" pitchFamily="34" charset="0"/>
              </a:rPr>
              <a:t>جون س. مثر, </a:t>
            </a:r>
            <a:r>
              <a:rPr lang="en-US" altLang="en-US" sz="2800" smtClean="0">
                <a:latin typeface="Verdana" panose="020B0604030504040204" pitchFamily="34" charset="0"/>
              </a:rPr>
              <a:t>ناسا مركز غودارد الفضاء الطيران ، الحزام الأمريكي ، MD ، الولايات الاميركيه ، و </a:t>
            </a:r>
            <a:r>
              <a:rPr lang="en-US" altLang="en-US" sz="2800" b="1" smtClean="0">
                <a:latin typeface="Arial" panose="020B0604020202020204" pitchFamily="34" charset="0"/>
              </a:rPr>
              <a:t>جورج ف. سمووت, </a:t>
            </a:r>
            <a:r>
              <a:rPr lang="en-US" altLang="en-US" sz="2800" smtClean="0">
                <a:latin typeface="Verdana" panose="020B0604030504040204" pitchFamily="34" charset="0"/>
              </a:rPr>
              <a:t>جامعه كاليفورنيا ، بيركلي ، كاليفورنيا ، الولايات الامريكيه </a:t>
            </a:r>
            <a:r>
              <a:rPr lang="en-US" altLang="en-US" sz="2800" i="1" smtClean="0">
                <a:latin typeface="Arial" panose="020B0604020202020204" pitchFamily="34" charset="0"/>
              </a:rPr>
              <a:t>"لاكتشافهم للشكل الأسود والمتباين للاشعه الكونية لأشعه الميكروويف"</a:t>
            </a:r>
            <a:r>
              <a:rPr lang="en-US" altLang="en-US" sz="2800" smtClean="0">
                <a:latin typeface="Verdana" panose="020B0604030504040204" pitchFamily="34" charset="0"/>
              </a:rPr>
              <a:t>.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906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قوه الفكر</a:t>
            </a:r>
          </a:p>
        </p:txBody>
      </p:sp>
      <p:pic>
        <p:nvPicPr>
          <p:cNvPr id="12291" name="Picture 3" descr="ga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6827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suny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14430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lemaitre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31242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Alpher Herman COBE Team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810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" y="5943600"/>
            <a:ext cx="4111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/>
            <a:r>
              <a:rPr lang="en-US" altLang="en-US"/>
              <a:t>روبرت هيرمان و رالف الفير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7200" y="3505200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/>
              <a:t>جورج ليمايري والبرت اينشتاين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248400" y="3429000"/>
            <a:ext cx="2122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/>
            <a:r>
              <a:rPr lang="en-US" altLang="en-US"/>
              <a:t>جورج غامو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724400" y="5943600"/>
            <a:ext cx="215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/>
            <a:r>
              <a:rPr lang="en-US" altLang="en-US"/>
              <a:t>رشيد سناييف</a:t>
            </a:r>
          </a:p>
        </p:txBody>
      </p:sp>
      <p:pic>
        <p:nvPicPr>
          <p:cNvPr id="12299" name="Picture 11" descr="Peebl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1930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858000" y="59436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/>
              <a:t>جيم بيبلز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066800"/>
          </a:xfrm>
        </p:spPr>
        <p:txBody>
          <a:bodyPr/>
          <a:lstStyle/>
          <a:p>
            <a:pPr algn="r" rtl="1" eaLnBrk="1" hangingPunct="1"/>
            <a:r>
              <a:rPr lang="en-US" altLang="en-US" smtClean="0"/>
              <a:t>قوه الاجهزه-CMB الطيف</a:t>
            </a:r>
          </a:p>
        </p:txBody>
      </p:sp>
      <p:pic>
        <p:nvPicPr>
          <p:cNvPr id="13315" name="Picture 4" descr="Boggess Low Luanch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17367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davew_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43000"/>
            <a:ext cx="15795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mikewerner_2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179228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990600" y="3124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/>
              <a:t>بول ريتشاردز</a:t>
            </a: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3886200" y="3124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/>
              <a:t>مايك ويرنر</a:t>
            </a:r>
          </a:p>
        </p:txBody>
      </p:sp>
      <p:sp>
        <p:nvSpPr>
          <p:cNvPr id="13320" name="Text Box 13"/>
          <p:cNvSpPr txBox="1">
            <a:spLocks noChangeArrowheads="1"/>
          </p:cNvSpPr>
          <p:nvPr/>
        </p:nvSpPr>
        <p:spPr bwMode="auto">
          <a:xfrm>
            <a:off x="1143000" y="601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/>
              <a:t>فرانك لوو</a:t>
            </a:r>
          </a:p>
        </p:txBody>
      </p:sp>
      <p:sp>
        <p:nvSpPr>
          <p:cNvPr id="13321" name="Text Box 14"/>
          <p:cNvSpPr txBox="1">
            <a:spLocks noChangeArrowheads="1"/>
          </p:cNvSpPr>
          <p:nvPr/>
        </p:nvSpPr>
        <p:spPr bwMode="auto">
          <a:xfrm>
            <a:off x="6781800" y="3200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/>
              <a:t>ديفيد وودي</a:t>
            </a:r>
          </a:p>
        </p:txBody>
      </p:sp>
      <p:pic>
        <p:nvPicPr>
          <p:cNvPr id="13322" name="Picture 15" descr="Herb Gu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1382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6"/>
          <p:cNvSpPr txBox="1">
            <a:spLocks noChangeArrowheads="1"/>
          </p:cNvSpPr>
          <p:nvPr/>
        </p:nvSpPr>
        <p:spPr bwMode="auto">
          <a:xfrm>
            <a:off x="4114800" y="5943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rtl="1">
              <a:spcBef>
                <a:spcPct val="50000"/>
              </a:spcBef>
            </a:pPr>
            <a:r>
              <a:rPr lang="en-US" altLang="en-US"/>
              <a:t>عشبه غوش</a:t>
            </a:r>
          </a:p>
        </p:txBody>
      </p:sp>
      <p:pic>
        <p:nvPicPr>
          <p:cNvPr id="13324" name="Picture 17" descr="Richards Dark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1828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8" descr="COBE Weisswe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14446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Text Box 19"/>
          <p:cNvSpPr txBox="1">
            <a:spLocks noChangeArrowheads="1"/>
          </p:cNvSpPr>
          <p:nvPr/>
        </p:nvSpPr>
        <p:spPr bwMode="auto">
          <a:xfrm>
            <a:off x="6705600" y="59436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en-US" altLang="en-US"/>
              <a:t>راي فايس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Enterprise">
  <a:themeElements>
    <a:clrScheme name="eEnterprise 2">
      <a:dk1>
        <a:srgbClr val="000000"/>
      </a:dk1>
      <a:lt1>
        <a:srgbClr val="FFFFFF"/>
      </a:lt1>
      <a:dk2>
        <a:srgbClr val="008FEE"/>
      </a:dk2>
      <a:lt2>
        <a:srgbClr val="868686"/>
      </a:lt2>
      <a:accent1>
        <a:srgbClr val="D4D400"/>
      </a:accent1>
      <a:accent2>
        <a:srgbClr val="000282"/>
      </a:accent2>
      <a:accent3>
        <a:srgbClr val="FFFFFF"/>
      </a:accent3>
      <a:accent4>
        <a:srgbClr val="000000"/>
      </a:accent4>
      <a:accent5>
        <a:srgbClr val="E6E6AA"/>
      </a:accent5>
      <a:accent6>
        <a:srgbClr val="000275"/>
      </a:accent6>
      <a:hlink>
        <a:srgbClr val="FF0017"/>
      </a:hlink>
      <a:folHlink>
        <a:srgbClr val="006100"/>
      </a:folHlink>
    </a:clrScheme>
    <a:fontScheme name="eEnterpris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eEnterprise 1">
        <a:dk1>
          <a:srgbClr val="FF00FF"/>
        </a:dk1>
        <a:lt1>
          <a:srgbClr val="FFFFFF"/>
        </a:lt1>
        <a:dk2>
          <a:srgbClr val="000000"/>
        </a:dk2>
        <a:lt2>
          <a:srgbClr val="0000FF"/>
        </a:lt2>
        <a:accent1>
          <a:srgbClr val="00B4FF"/>
        </a:accent1>
        <a:accent2>
          <a:srgbClr val="FEFF00"/>
        </a:accent2>
        <a:accent3>
          <a:srgbClr val="AAAAAA"/>
        </a:accent3>
        <a:accent4>
          <a:srgbClr val="DADADA"/>
        </a:accent4>
        <a:accent5>
          <a:srgbClr val="AAD6FF"/>
        </a:accent5>
        <a:accent6>
          <a:srgbClr val="E6E700"/>
        </a:accent6>
        <a:hlink>
          <a:srgbClr val="FF0000"/>
        </a:hlink>
        <a:folHlink>
          <a:srgbClr val="00FF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Enterprise 2">
        <a:dk1>
          <a:srgbClr val="000000"/>
        </a:dk1>
        <a:lt1>
          <a:srgbClr val="FFFFFF"/>
        </a:lt1>
        <a:dk2>
          <a:srgbClr val="008FEE"/>
        </a:dk2>
        <a:lt2>
          <a:srgbClr val="868686"/>
        </a:lt2>
        <a:accent1>
          <a:srgbClr val="D4D400"/>
        </a:accent1>
        <a:accent2>
          <a:srgbClr val="000282"/>
        </a:accent2>
        <a:accent3>
          <a:srgbClr val="FFFFFF"/>
        </a:accent3>
        <a:accent4>
          <a:srgbClr val="000000"/>
        </a:accent4>
        <a:accent5>
          <a:srgbClr val="E6E6AA"/>
        </a:accent5>
        <a:accent6>
          <a:srgbClr val="000275"/>
        </a:accent6>
        <a:hlink>
          <a:srgbClr val="FF0017"/>
        </a:hlink>
        <a:folHlink>
          <a:srgbClr val="006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0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1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3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4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15.xml><?xml version="1.0" encoding="utf-8"?>
<a:themeOverride xmlns:a="http://schemas.openxmlformats.org/drawingml/2006/main">
  <a:clrScheme name="Blank Presentatio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16.xml><?xml version="1.0" encoding="utf-8"?>
<a:themeOverride xmlns:a="http://schemas.openxmlformats.org/drawingml/2006/main">
  <a:clrScheme name="Blank Presentatio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17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8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19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0.xml><?xml version="1.0" encoding="utf-8"?>
<a:themeOverride xmlns:a="http://schemas.openxmlformats.org/drawingml/2006/main">
  <a:clrScheme name="Blank Presentatio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21.xml><?xml version="1.0" encoding="utf-8"?>
<a:themeOverride xmlns:a="http://schemas.openxmlformats.org/drawingml/2006/main">
  <a:clrScheme name="Blank Presentatio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22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3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4.xml><?xml version="1.0" encoding="utf-8"?>
<a:themeOverride xmlns:a="http://schemas.openxmlformats.org/drawingml/2006/main">
  <a:clrScheme name="Default 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</a:themeOverride>
</file>

<file path=ppt/theme/themeOverride25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6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7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8.xml><?xml version="1.0" encoding="utf-8"?>
<a:themeOverride xmlns:a="http://schemas.openxmlformats.org/drawingml/2006/main">
  <a:clrScheme name="Default Desig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29.xml><?xml version="1.0" encoding="utf-8"?>
<a:themeOverride xmlns:a="http://schemas.openxmlformats.org/drawingml/2006/main">
  <a:clrScheme name="eEnterprise 2">
    <a:dk1>
      <a:srgbClr val="000000"/>
    </a:dk1>
    <a:lt1>
      <a:srgbClr val="FFFFFF"/>
    </a:lt1>
    <a:dk2>
      <a:srgbClr val="008FEE"/>
    </a:dk2>
    <a:lt2>
      <a:srgbClr val="868686"/>
    </a:lt2>
    <a:accent1>
      <a:srgbClr val="D4D400"/>
    </a:accent1>
    <a:accent2>
      <a:srgbClr val="000282"/>
    </a:accent2>
    <a:accent3>
      <a:srgbClr val="FFFFFF"/>
    </a:accent3>
    <a:accent4>
      <a:srgbClr val="000000"/>
    </a:accent4>
    <a:accent5>
      <a:srgbClr val="E6E6AA"/>
    </a:accent5>
    <a:accent6>
      <a:srgbClr val="000275"/>
    </a:accent6>
    <a:hlink>
      <a:srgbClr val="FF0017"/>
    </a:hlink>
    <a:folHlink>
      <a:srgbClr val="006100"/>
    </a:folHlink>
  </a:clrScheme>
</a:themeOverride>
</file>

<file path=ppt/theme/themeOverride3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3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5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6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7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8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ppt/theme/themeOverride9.xml><?xml version="1.0" encoding="utf-8"?>
<a:themeOverride xmlns:a="http://schemas.openxmlformats.org/drawingml/2006/main">
  <a:clrScheme name="Blank Presentation 8">
    <a:dk1>
      <a:srgbClr val="003366"/>
    </a:dk1>
    <a:lt1>
      <a:srgbClr val="FFFFFF"/>
    </a:lt1>
    <a:dk2>
      <a:srgbClr val="000099"/>
    </a:dk2>
    <a:lt2>
      <a:srgbClr val="CCFFFF"/>
    </a:lt2>
    <a:accent1>
      <a:srgbClr val="3366CC"/>
    </a:accent1>
    <a:accent2>
      <a:srgbClr val="00B000"/>
    </a:accent2>
    <a:accent3>
      <a:srgbClr val="AAAACA"/>
    </a:accent3>
    <a:accent4>
      <a:srgbClr val="DADADA"/>
    </a:accent4>
    <a:accent5>
      <a:srgbClr val="ADB8E2"/>
    </a:accent5>
    <a:accent6>
      <a:srgbClr val="009F00"/>
    </a:accent6>
    <a:hlink>
      <a:srgbClr val="66CCFF"/>
    </a:hlink>
    <a:folHlink>
      <a:srgbClr val="FFE70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1349</Words>
  <Application>Microsoft Office PowerPoint</Application>
  <PresentationFormat>On-screen Show (4:3)</PresentationFormat>
  <Paragraphs>262</Paragraphs>
  <Slides>51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66" baseType="lpstr">
      <vt:lpstr>Times</vt:lpstr>
      <vt:lpstr>Arial</vt:lpstr>
      <vt:lpstr>Impact</vt:lpstr>
      <vt:lpstr>Arial Narrow</vt:lpstr>
      <vt:lpstr>Comic Sans MS</vt:lpstr>
      <vt:lpstr>ＭＳ Ｐゴシック</vt:lpstr>
      <vt:lpstr>Verdana</vt:lpstr>
      <vt:lpstr>Helvetica</vt:lpstr>
      <vt:lpstr>Symbol</vt:lpstr>
      <vt:lpstr>Times New Roman</vt:lpstr>
      <vt:lpstr>Wingdings</vt:lpstr>
      <vt:lpstr>Blank Presentation</vt:lpstr>
      <vt:lpstr>eEnterprise</vt:lpstr>
      <vt:lpstr>1_Default Design</vt:lpstr>
      <vt:lpstr>Default Design</vt:lpstr>
      <vt:lpstr>From the Big Bang to the Nobel Prize: Cosmic Background Explorer (COBE) and Beyond </vt:lpstr>
      <vt:lpstr>Astronomical Search For Origins</vt:lpstr>
      <vt:lpstr>PowerPoint Presentation</vt:lpstr>
      <vt:lpstr>PowerPoint Presentation</vt:lpstr>
      <vt:lpstr>PowerPoint Presentation</vt:lpstr>
      <vt:lpstr>PowerPoint Presentation</vt:lpstr>
      <vt:lpstr>Nobel Prize Press Release</vt:lpstr>
      <vt:lpstr>The Power of Thought</vt:lpstr>
      <vt:lpstr>Power of Hardware - CMB Spectrum</vt:lpstr>
      <vt:lpstr>Brief COBE History</vt:lpstr>
      <vt:lpstr>COBE History (2)</vt:lpstr>
      <vt:lpstr>Starting COBE</vt:lpstr>
      <vt:lpstr>COBE Science Team</vt:lpstr>
      <vt:lpstr>COBE Science Team</vt:lpstr>
      <vt:lpstr>COBE Engineering Leadership</vt:lpstr>
      <vt:lpstr>COBE Engineering Leadership</vt:lpstr>
      <vt:lpstr>COBE Satellite, 1989-1994</vt:lpstr>
      <vt:lpstr>PowerPoint Presentation</vt:lpstr>
      <vt:lpstr>PowerPoint Presentation</vt:lpstr>
      <vt:lpstr>PowerPoint Presentation</vt:lpstr>
      <vt:lpstr>Current estimate: T = 2.725 +/- 0.001 K  New technology could reduce residuals 2 orders of magnitude?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COBE Map of CMB Fluctuations 2.725 K +/- ~ 30 µK rms, 7o beam</vt:lpstr>
      <vt:lpstr>DIRBE (Diffuse Infrared Background Experiment)</vt:lpstr>
      <vt:lpstr>PowerPoint Presentation</vt:lpstr>
      <vt:lpstr>PowerPoint Presentation</vt:lpstr>
      <vt:lpstr>PowerPoint Presentation</vt:lpstr>
      <vt:lpstr>DIRBE far IR (100, 140, 240 µm) Sky Modeling</vt:lpstr>
      <vt:lpstr>COBE Cosmology</vt:lpstr>
      <vt:lpstr>WMAP</vt:lpstr>
      <vt:lpstr>PowerPoint Presentation</vt:lpstr>
      <vt:lpstr>PowerPoint Presentation</vt:lpstr>
      <vt:lpstr>CMB Angular Power Spectrum</vt:lpstr>
      <vt:lpstr>Planck Mission - ESA-led with NASA contributions, for 2008 launch</vt:lpstr>
      <vt:lpstr>PowerPoint Presentation</vt:lpstr>
      <vt:lpstr>Summary of JWST</vt:lpstr>
      <vt:lpstr>James Webb Space Telescope</vt:lpstr>
      <vt:lpstr>Four Scientific Themes</vt:lpstr>
      <vt:lpstr>JWST Science Objectives versus Cosmic History</vt:lpstr>
      <vt:lpstr>End of the dark ages: first light?</vt:lpstr>
      <vt:lpstr>PowerPoint Presentation</vt:lpstr>
      <vt:lpstr>PowerPoint Presentation</vt:lpstr>
      <vt:lpstr>Birth of stars and protoplanetary systems</vt:lpstr>
      <vt:lpstr>Planetary systems and the origins of life</vt:lpstr>
      <vt:lpstr>HST characterizes transiting planets; so will JWST</vt:lpstr>
      <vt:lpstr>Chemistry of Transiting Planets</vt:lpstr>
      <vt:lpstr>PowerPoint Presentation</vt:lpstr>
    </vt:vector>
  </TitlesOfParts>
  <Company>NASA GSFC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Big Bang to the Nobel Prize: Cosmic Background Explorer (COBE) and Beyond</dc:title>
  <dc:creator>John Mather</dc:creator>
  <cp:lastModifiedBy>Evgueni Choubnikov</cp:lastModifiedBy>
  <cp:revision>37</cp:revision>
  <dcterms:modified xsi:type="dcterms:W3CDTF">2019-05-22T15:02:26Z</dcterms:modified>
</cp:coreProperties>
</file>