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13"/>
  </p:notesMasterIdLst>
  <p:sldIdLst>
    <p:sldId id="326" r:id="rId2"/>
    <p:sldId id="323" r:id="rId3"/>
    <p:sldId id="325" r:id="rId4"/>
    <p:sldId id="310" r:id="rId5"/>
    <p:sldId id="289" r:id="rId6"/>
    <p:sldId id="261" r:id="rId7"/>
    <p:sldId id="315" r:id="rId8"/>
    <p:sldId id="288" r:id="rId9"/>
    <p:sldId id="274" r:id="rId10"/>
    <p:sldId id="259" r:id="rId11"/>
    <p:sldId id="31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94660"/>
  </p:normalViewPr>
  <p:slideViewPr>
    <p:cSldViewPr>
      <p:cViewPr varScale="1">
        <p:scale>
          <a:sx n="70" d="100"/>
          <a:sy n="70" d="100"/>
        </p:scale>
        <p:origin x="128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3AB2AC-33E9-4763-ADBB-99559993B376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</dgm:pt>
    <dgm:pt modelId="{66D340B2-9FCF-4F18-8425-B6CF20A715B0}">
      <dgm:prSet phldrT="[Text]"/>
      <dgm:spPr/>
      <dgm:t>
        <a:bodyPr/>
        <a:lstStyle/>
        <a:p>
          <a:r>
            <a:rPr lang="en-US" dirty="0" smtClean="0"/>
            <a:t>International commitments and agreements (treaties, charters, declarations, meeting documents, etc.)</a:t>
          </a:r>
          <a:endParaRPr lang="en-US" dirty="0"/>
        </a:p>
      </dgm:t>
    </dgm:pt>
    <dgm:pt modelId="{5A584FBB-8CA8-4C59-81BB-0F77B96B6A81}" type="parTrans" cxnId="{9BCC8AE8-2F6F-4144-86F6-26421DFF2BB7}">
      <dgm:prSet/>
      <dgm:spPr/>
      <dgm:t>
        <a:bodyPr/>
        <a:lstStyle/>
        <a:p>
          <a:endParaRPr lang="en-US"/>
        </a:p>
      </dgm:t>
    </dgm:pt>
    <dgm:pt modelId="{B883E484-1671-466D-B93E-95636D7BBD52}" type="sibTrans" cxnId="{9BCC8AE8-2F6F-4144-86F6-26421DFF2BB7}">
      <dgm:prSet/>
      <dgm:spPr/>
      <dgm:t>
        <a:bodyPr/>
        <a:lstStyle/>
        <a:p>
          <a:endParaRPr lang="en-US"/>
        </a:p>
      </dgm:t>
    </dgm:pt>
    <dgm:pt modelId="{B78D395D-8CBE-4338-97D6-A819F3DE23A0}">
      <dgm:prSet phldrT="[Text]"/>
      <dgm:spPr/>
      <dgm:t>
        <a:bodyPr/>
        <a:lstStyle/>
        <a:p>
          <a:r>
            <a:rPr lang="en-US" dirty="0" smtClean="0"/>
            <a:t>National constitutions</a:t>
          </a:r>
          <a:endParaRPr lang="en-US" dirty="0"/>
        </a:p>
      </dgm:t>
    </dgm:pt>
    <dgm:pt modelId="{23723E6F-2BE0-483E-A64E-C88A04ED128E}" type="parTrans" cxnId="{A40BA3A0-F147-45BA-ABCC-243154CF2E05}">
      <dgm:prSet/>
      <dgm:spPr/>
      <dgm:t>
        <a:bodyPr/>
        <a:lstStyle/>
        <a:p>
          <a:endParaRPr lang="en-US"/>
        </a:p>
      </dgm:t>
    </dgm:pt>
    <dgm:pt modelId="{76A61F48-A08E-43E4-9FE4-36F6C803E715}" type="sibTrans" cxnId="{A40BA3A0-F147-45BA-ABCC-243154CF2E05}">
      <dgm:prSet/>
      <dgm:spPr/>
      <dgm:t>
        <a:bodyPr/>
        <a:lstStyle/>
        <a:p>
          <a:endParaRPr lang="en-US"/>
        </a:p>
      </dgm:t>
    </dgm:pt>
    <dgm:pt modelId="{1C554CA2-533E-4672-B98A-52D296CA7206}">
      <dgm:prSet phldrT="[Text]"/>
      <dgm:spPr/>
      <dgm:t>
        <a:bodyPr/>
        <a:lstStyle/>
        <a:p>
          <a:r>
            <a:rPr lang="en-US" smtClean="0"/>
            <a:t>National Policies &amp; Public health laws and policies</a:t>
          </a:r>
          <a:endParaRPr lang="en-US" dirty="0"/>
        </a:p>
      </dgm:t>
    </dgm:pt>
    <dgm:pt modelId="{3931BBDC-D384-451F-9013-43236923D80D}" type="parTrans" cxnId="{56AD8EA8-D975-4623-A34E-51228EC72B97}">
      <dgm:prSet/>
      <dgm:spPr/>
      <dgm:t>
        <a:bodyPr/>
        <a:lstStyle/>
        <a:p>
          <a:endParaRPr lang="en-US"/>
        </a:p>
      </dgm:t>
    </dgm:pt>
    <dgm:pt modelId="{1591B310-B2DF-4390-A911-6A4C28E8FC38}" type="sibTrans" cxnId="{56AD8EA8-D975-4623-A34E-51228EC72B97}">
      <dgm:prSet/>
      <dgm:spPr/>
      <dgm:t>
        <a:bodyPr/>
        <a:lstStyle/>
        <a:p>
          <a:endParaRPr lang="en-US"/>
        </a:p>
      </dgm:t>
    </dgm:pt>
    <dgm:pt modelId="{9136D98B-5138-4406-A7DA-C1E0D36DA66A}">
      <dgm:prSet phldrT="[Text]"/>
      <dgm:spPr/>
      <dgm:t>
        <a:bodyPr/>
        <a:lstStyle/>
        <a:p>
          <a:r>
            <a:rPr lang="en-US" smtClean="0"/>
            <a:t>Rules and regulations</a:t>
          </a:r>
          <a:endParaRPr lang="en-US" dirty="0"/>
        </a:p>
      </dgm:t>
    </dgm:pt>
    <dgm:pt modelId="{50A31EA0-FA10-4E53-A55C-F1462B1A17BE}" type="parTrans" cxnId="{4219EC1F-C3D4-4295-81BC-B9B3F978C294}">
      <dgm:prSet/>
      <dgm:spPr/>
      <dgm:t>
        <a:bodyPr/>
        <a:lstStyle/>
        <a:p>
          <a:endParaRPr lang="en-US"/>
        </a:p>
      </dgm:t>
    </dgm:pt>
    <dgm:pt modelId="{F997E0EA-5962-4169-9ED8-A5B8BF0D5F48}" type="sibTrans" cxnId="{4219EC1F-C3D4-4295-81BC-B9B3F978C294}">
      <dgm:prSet/>
      <dgm:spPr/>
      <dgm:t>
        <a:bodyPr/>
        <a:lstStyle/>
        <a:p>
          <a:endParaRPr lang="en-US"/>
        </a:p>
      </dgm:t>
    </dgm:pt>
    <dgm:pt modelId="{30D11913-57A1-4434-97EA-BFC631900C99}">
      <dgm:prSet phldrT="[Text]"/>
      <dgm:spPr/>
      <dgm:t>
        <a:bodyPr/>
        <a:lstStyle/>
        <a:p>
          <a:r>
            <a:rPr lang="en-US" dirty="0" smtClean="0"/>
            <a:t>Implementation and health outcomes</a:t>
          </a:r>
          <a:endParaRPr lang="en-US" dirty="0"/>
        </a:p>
      </dgm:t>
    </dgm:pt>
    <dgm:pt modelId="{E2868212-BA65-4737-99E5-2F41E7560FBF}" type="parTrans" cxnId="{22B8E4C1-FD5F-4729-90AE-19F1BC157EBD}">
      <dgm:prSet/>
      <dgm:spPr/>
      <dgm:t>
        <a:bodyPr/>
        <a:lstStyle/>
        <a:p>
          <a:endParaRPr lang="en-US"/>
        </a:p>
      </dgm:t>
    </dgm:pt>
    <dgm:pt modelId="{5B9AE9F7-CAED-4DBA-96F7-4821FB586C7D}" type="sibTrans" cxnId="{22B8E4C1-FD5F-4729-90AE-19F1BC157EBD}">
      <dgm:prSet/>
      <dgm:spPr/>
      <dgm:t>
        <a:bodyPr/>
        <a:lstStyle/>
        <a:p>
          <a:endParaRPr lang="en-US"/>
        </a:p>
      </dgm:t>
    </dgm:pt>
    <dgm:pt modelId="{C38183DF-5FAC-4256-8CD5-0E8354D31B32}">
      <dgm:prSet phldrT="[Text]"/>
      <dgm:spPr/>
      <dgm:t>
        <a:bodyPr/>
        <a:lstStyle/>
        <a:p>
          <a:r>
            <a:rPr lang="en-US" dirty="0" smtClean="0"/>
            <a:t>Public health response monitoring &amp; evaluation</a:t>
          </a:r>
          <a:endParaRPr lang="en-US" dirty="0"/>
        </a:p>
      </dgm:t>
    </dgm:pt>
    <dgm:pt modelId="{6FF370B0-8FCC-4580-BED5-4C412593287F}" type="parTrans" cxnId="{FC0B9796-D97D-4EBB-A0B4-9232BE2C840C}">
      <dgm:prSet/>
      <dgm:spPr/>
      <dgm:t>
        <a:bodyPr/>
        <a:lstStyle/>
        <a:p>
          <a:endParaRPr lang="en-US"/>
        </a:p>
      </dgm:t>
    </dgm:pt>
    <dgm:pt modelId="{3FA45F22-3429-4940-BD9A-776F7A5A3482}" type="sibTrans" cxnId="{FC0B9796-D97D-4EBB-A0B4-9232BE2C840C}">
      <dgm:prSet/>
      <dgm:spPr/>
      <dgm:t>
        <a:bodyPr/>
        <a:lstStyle/>
        <a:p>
          <a:endParaRPr lang="en-US"/>
        </a:p>
      </dgm:t>
    </dgm:pt>
    <dgm:pt modelId="{96B5C4AE-5727-4CB6-843F-780BB48408D0}" type="pres">
      <dgm:prSet presAssocID="{D33AB2AC-33E9-4763-ADBB-99559993B376}" presName="Name0" presStyleCnt="0">
        <dgm:presLayoutVars>
          <dgm:dir/>
          <dgm:animLvl val="lvl"/>
          <dgm:resizeHandles val="exact"/>
        </dgm:presLayoutVars>
      </dgm:prSet>
      <dgm:spPr/>
    </dgm:pt>
    <dgm:pt modelId="{8517C1A1-D8D2-4AF3-A5AF-84559BD4A561}" type="pres">
      <dgm:prSet presAssocID="{66D340B2-9FCF-4F18-8425-B6CF20A715B0}" presName="linNode" presStyleCnt="0"/>
      <dgm:spPr/>
    </dgm:pt>
    <dgm:pt modelId="{E86D41FC-39D5-4357-BFAE-3F9D4272D76D}" type="pres">
      <dgm:prSet presAssocID="{66D340B2-9FCF-4F18-8425-B6CF20A715B0}" presName="parentText" presStyleLbl="node1" presStyleIdx="0" presStyleCnt="6" custScaleX="17045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4D2A94-8042-4C30-96C4-CC80313FE154}" type="pres">
      <dgm:prSet presAssocID="{B883E484-1671-466D-B93E-95636D7BBD52}" presName="sp" presStyleCnt="0"/>
      <dgm:spPr/>
    </dgm:pt>
    <dgm:pt modelId="{12E0F615-7814-4C0E-862D-6172AF13ED62}" type="pres">
      <dgm:prSet presAssocID="{B78D395D-8CBE-4338-97D6-A819F3DE23A0}" presName="linNode" presStyleCnt="0"/>
      <dgm:spPr/>
    </dgm:pt>
    <dgm:pt modelId="{59E7FE3A-8926-4612-95F7-75FC9AA5FDBC}" type="pres">
      <dgm:prSet presAssocID="{B78D395D-8CBE-4338-97D6-A819F3DE23A0}" presName="parentText" presStyleLbl="node1" presStyleIdx="1" presStyleCnt="6" custScaleX="17146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406F44-59DF-4AD8-84B2-49D8F4A2BD60}" type="pres">
      <dgm:prSet presAssocID="{76A61F48-A08E-43E4-9FE4-36F6C803E715}" presName="sp" presStyleCnt="0"/>
      <dgm:spPr/>
    </dgm:pt>
    <dgm:pt modelId="{F24103C1-8931-49CD-B514-2FA5876550D1}" type="pres">
      <dgm:prSet presAssocID="{1C554CA2-533E-4672-B98A-52D296CA7206}" presName="linNode" presStyleCnt="0"/>
      <dgm:spPr/>
    </dgm:pt>
    <dgm:pt modelId="{AE25B191-4F3C-483C-A1E7-394EE9914742}" type="pres">
      <dgm:prSet presAssocID="{1C554CA2-533E-4672-B98A-52D296CA7206}" presName="parentText" presStyleLbl="node1" presStyleIdx="2" presStyleCnt="6" custScaleX="17045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AD66DA-294F-4D90-A71A-949B6A4C7C7F}" type="pres">
      <dgm:prSet presAssocID="{1591B310-B2DF-4390-A911-6A4C28E8FC38}" presName="sp" presStyleCnt="0"/>
      <dgm:spPr/>
    </dgm:pt>
    <dgm:pt modelId="{68168468-21CF-499D-BCF2-EC0BE6E0E7AB}" type="pres">
      <dgm:prSet presAssocID="{9136D98B-5138-4406-A7DA-C1E0D36DA66A}" presName="linNode" presStyleCnt="0"/>
      <dgm:spPr/>
    </dgm:pt>
    <dgm:pt modelId="{47106151-E2FF-48A0-81F0-671BB7D8E1AC}" type="pres">
      <dgm:prSet presAssocID="{9136D98B-5138-4406-A7DA-C1E0D36DA66A}" presName="parentText" presStyleLbl="node1" presStyleIdx="3" presStyleCnt="6" custScaleX="17146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D3B34F-9477-4BCE-9756-0AC8422FE12D}" type="pres">
      <dgm:prSet presAssocID="{F997E0EA-5962-4169-9ED8-A5B8BF0D5F48}" presName="sp" presStyleCnt="0"/>
      <dgm:spPr/>
    </dgm:pt>
    <dgm:pt modelId="{41362228-0143-4FC4-9971-0B311EE0E185}" type="pres">
      <dgm:prSet presAssocID="{30D11913-57A1-4434-97EA-BFC631900C99}" presName="linNode" presStyleCnt="0"/>
      <dgm:spPr/>
    </dgm:pt>
    <dgm:pt modelId="{E0537342-27C8-4C49-8F91-79757BC2EFA1}" type="pres">
      <dgm:prSet presAssocID="{30D11913-57A1-4434-97EA-BFC631900C99}" presName="parentText" presStyleLbl="node1" presStyleIdx="4" presStyleCnt="6" custScaleX="17247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D7F38D-F229-4197-BE5D-9D2683312EC1}" type="pres">
      <dgm:prSet presAssocID="{5B9AE9F7-CAED-4DBA-96F7-4821FB586C7D}" presName="sp" presStyleCnt="0"/>
      <dgm:spPr/>
    </dgm:pt>
    <dgm:pt modelId="{8B5B5DC2-CF64-4CFB-AA19-BA95D48F11D5}" type="pres">
      <dgm:prSet presAssocID="{C38183DF-5FAC-4256-8CD5-0E8354D31B32}" presName="linNode" presStyleCnt="0"/>
      <dgm:spPr/>
    </dgm:pt>
    <dgm:pt modelId="{4555C5AE-1BFE-4F84-8798-FAF4CFF3ABBC}" type="pres">
      <dgm:prSet presAssocID="{C38183DF-5FAC-4256-8CD5-0E8354D31B32}" presName="parentText" presStyleLbl="node1" presStyleIdx="5" presStyleCnt="6" custScaleX="17247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74E8B7-2A19-4EE1-898F-DFB80D51B1FD}" type="presOf" srcId="{C38183DF-5FAC-4256-8CD5-0E8354D31B32}" destId="{4555C5AE-1BFE-4F84-8798-FAF4CFF3ABBC}" srcOrd="0" destOrd="0" presId="urn:microsoft.com/office/officeart/2005/8/layout/vList5"/>
    <dgm:cxn modelId="{A3883DCA-BC10-43C3-A3E6-8185D6F1F45D}" type="presOf" srcId="{1C554CA2-533E-4672-B98A-52D296CA7206}" destId="{AE25B191-4F3C-483C-A1E7-394EE9914742}" srcOrd="0" destOrd="0" presId="urn:microsoft.com/office/officeart/2005/8/layout/vList5"/>
    <dgm:cxn modelId="{7415D569-5D73-434D-8A2F-9FF371162D8F}" type="presOf" srcId="{D33AB2AC-33E9-4763-ADBB-99559993B376}" destId="{96B5C4AE-5727-4CB6-843F-780BB48408D0}" srcOrd="0" destOrd="0" presId="urn:microsoft.com/office/officeart/2005/8/layout/vList5"/>
    <dgm:cxn modelId="{A40BA3A0-F147-45BA-ABCC-243154CF2E05}" srcId="{D33AB2AC-33E9-4763-ADBB-99559993B376}" destId="{B78D395D-8CBE-4338-97D6-A819F3DE23A0}" srcOrd="1" destOrd="0" parTransId="{23723E6F-2BE0-483E-A64E-C88A04ED128E}" sibTransId="{76A61F48-A08E-43E4-9FE4-36F6C803E715}"/>
    <dgm:cxn modelId="{725E8442-D8DA-4CE9-AA14-D2B18C7781C8}" type="presOf" srcId="{9136D98B-5138-4406-A7DA-C1E0D36DA66A}" destId="{47106151-E2FF-48A0-81F0-671BB7D8E1AC}" srcOrd="0" destOrd="0" presId="urn:microsoft.com/office/officeart/2005/8/layout/vList5"/>
    <dgm:cxn modelId="{22B8E4C1-FD5F-4729-90AE-19F1BC157EBD}" srcId="{D33AB2AC-33E9-4763-ADBB-99559993B376}" destId="{30D11913-57A1-4434-97EA-BFC631900C99}" srcOrd="4" destOrd="0" parTransId="{E2868212-BA65-4737-99E5-2F41E7560FBF}" sibTransId="{5B9AE9F7-CAED-4DBA-96F7-4821FB586C7D}"/>
    <dgm:cxn modelId="{56AD8EA8-D975-4623-A34E-51228EC72B97}" srcId="{D33AB2AC-33E9-4763-ADBB-99559993B376}" destId="{1C554CA2-533E-4672-B98A-52D296CA7206}" srcOrd="2" destOrd="0" parTransId="{3931BBDC-D384-451F-9013-43236923D80D}" sibTransId="{1591B310-B2DF-4390-A911-6A4C28E8FC38}"/>
    <dgm:cxn modelId="{9BCC8AE8-2F6F-4144-86F6-26421DFF2BB7}" srcId="{D33AB2AC-33E9-4763-ADBB-99559993B376}" destId="{66D340B2-9FCF-4F18-8425-B6CF20A715B0}" srcOrd="0" destOrd="0" parTransId="{5A584FBB-8CA8-4C59-81BB-0F77B96B6A81}" sibTransId="{B883E484-1671-466D-B93E-95636D7BBD52}"/>
    <dgm:cxn modelId="{DB5B2754-FB74-47F3-B4FA-CC2665524D15}" type="presOf" srcId="{B78D395D-8CBE-4338-97D6-A819F3DE23A0}" destId="{59E7FE3A-8926-4612-95F7-75FC9AA5FDBC}" srcOrd="0" destOrd="0" presId="urn:microsoft.com/office/officeart/2005/8/layout/vList5"/>
    <dgm:cxn modelId="{50D8087E-5D50-42FB-8F54-981331E99A09}" type="presOf" srcId="{30D11913-57A1-4434-97EA-BFC631900C99}" destId="{E0537342-27C8-4C49-8F91-79757BC2EFA1}" srcOrd="0" destOrd="0" presId="urn:microsoft.com/office/officeart/2005/8/layout/vList5"/>
    <dgm:cxn modelId="{FC0B9796-D97D-4EBB-A0B4-9232BE2C840C}" srcId="{D33AB2AC-33E9-4763-ADBB-99559993B376}" destId="{C38183DF-5FAC-4256-8CD5-0E8354D31B32}" srcOrd="5" destOrd="0" parTransId="{6FF370B0-8FCC-4580-BED5-4C412593287F}" sibTransId="{3FA45F22-3429-4940-BD9A-776F7A5A3482}"/>
    <dgm:cxn modelId="{FD318F77-6C57-49D7-8682-DBDA1DD89385}" type="presOf" srcId="{66D340B2-9FCF-4F18-8425-B6CF20A715B0}" destId="{E86D41FC-39D5-4357-BFAE-3F9D4272D76D}" srcOrd="0" destOrd="0" presId="urn:microsoft.com/office/officeart/2005/8/layout/vList5"/>
    <dgm:cxn modelId="{4219EC1F-C3D4-4295-81BC-B9B3F978C294}" srcId="{D33AB2AC-33E9-4763-ADBB-99559993B376}" destId="{9136D98B-5138-4406-A7DA-C1E0D36DA66A}" srcOrd="3" destOrd="0" parTransId="{50A31EA0-FA10-4E53-A55C-F1462B1A17BE}" sibTransId="{F997E0EA-5962-4169-9ED8-A5B8BF0D5F48}"/>
    <dgm:cxn modelId="{24F201E9-E832-4D37-BDD3-694027CCCC85}" type="presParOf" srcId="{96B5C4AE-5727-4CB6-843F-780BB48408D0}" destId="{8517C1A1-D8D2-4AF3-A5AF-84559BD4A561}" srcOrd="0" destOrd="0" presId="urn:microsoft.com/office/officeart/2005/8/layout/vList5"/>
    <dgm:cxn modelId="{37A8AD99-AC9C-457C-BBCC-EB93440CAAD6}" type="presParOf" srcId="{8517C1A1-D8D2-4AF3-A5AF-84559BD4A561}" destId="{E86D41FC-39D5-4357-BFAE-3F9D4272D76D}" srcOrd="0" destOrd="0" presId="urn:microsoft.com/office/officeart/2005/8/layout/vList5"/>
    <dgm:cxn modelId="{7E8B10CF-1CD1-43D5-AAFD-798730FAC47D}" type="presParOf" srcId="{96B5C4AE-5727-4CB6-843F-780BB48408D0}" destId="{8B4D2A94-8042-4C30-96C4-CC80313FE154}" srcOrd="1" destOrd="0" presId="urn:microsoft.com/office/officeart/2005/8/layout/vList5"/>
    <dgm:cxn modelId="{2F46DCF5-55D4-416B-8962-DC57D4267700}" type="presParOf" srcId="{96B5C4AE-5727-4CB6-843F-780BB48408D0}" destId="{12E0F615-7814-4C0E-862D-6172AF13ED62}" srcOrd="2" destOrd="0" presId="urn:microsoft.com/office/officeart/2005/8/layout/vList5"/>
    <dgm:cxn modelId="{328E70A1-AB4D-49AC-87C0-0E39B4084145}" type="presParOf" srcId="{12E0F615-7814-4C0E-862D-6172AF13ED62}" destId="{59E7FE3A-8926-4612-95F7-75FC9AA5FDBC}" srcOrd="0" destOrd="0" presId="urn:microsoft.com/office/officeart/2005/8/layout/vList5"/>
    <dgm:cxn modelId="{56E0CF9E-9C87-42FB-AF8C-4142EFABF179}" type="presParOf" srcId="{96B5C4AE-5727-4CB6-843F-780BB48408D0}" destId="{BF406F44-59DF-4AD8-84B2-49D8F4A2BD60}" srcOrd="3" destOrd="0" presId="urn:microsoft.com/office/officeart/2005/8/layout/vList5"/>
    <dgm:cxn modelId="{DF9AD090-E321-4A20-B754-FD46EA2D0167}" type="presParOf" srcId="{96B5C4AE-5727-4CB6-843F-780BB48408D0}" destId="{F24103C1-8931-49CD-B514-2FA5876550D1}" srcOrd="4" destOrd="0" presId="urn:microsoft.com/office/officeart/2005/8/layout/vList5"/>
    <dgm:cxn modelId="{6A29CA2A-0403-491E-92BC-D18CB15927B5}" type="presParOf" srcId="{F24103C1-8931-49CD-B514-2FA5876550D1}" destId="{AE25B191-4F3C-483C-A1E7-394EE9914742}" srcOrd="0" destOrd="0" presId="urn:microsoft.com/office/officeart/2005/8/layout/vList5"/>
    <dgm:cxn modelId="{A7CB227E-568C-407A-BF0F-E4BD31E6E879}" type="presParOf" srcId="{96B5C4AE-5727-4CB6-843F-780BB48408D0}" destId="{94AD66DA-294F-4D90-A71A-949B6A4C7C7F}" srcOrd="5" destOrd="0" presId="urn:microsoft.com/office/officeart/2005/8/layout/vList5"/>
    <dgm:cxn modelId="{5C18595F-1E2A-40CC-9F1D-7FA51EB469A5}" type="presParOf" srcId="{96B5C4AE-5727-4CB6-843F-780BB48408D0}" destId="{68168468-21CF-499D-BCF2-EC0BE6E0E7AB}" srcOrd="6" destOrd="0" presId="urn:microsoft.com/office/officeart/2005/8/layout/vList5"/>
    <dgm:cxn modelId="{1546BED3-F0A0-4DB4-8835-FA24AB25AD70}" type="presParOf" srcId="{68168468-21CF-499D-BCF2-EC0BE6E0E7AB}" destId="{47106151-E2FF-48A0-81F0-671BB7D8E1AC}" srcOrd="0" destOrd="0" presId="urn:microsoft.com/office/officeart/2005/8/layout/vList5"/>
    <dgm:cxn modelId="{47CF11AB-6AB9-4319-8270-99F520C79BF0}" type="presParOf" srcId="{96B5C4AE-5727-4CB6-843F-780BB48408D0}" destId="{42D3B34F-9477-4BCE-9756-0AC8422FE12D}" srcOrd="7" destOrd="0" presId="urn:microsoft.com/office/officeart/2005/8/layout/vList5"/>
    <dgm:cxn modelId="{1497FBBD-995F-404D-B698-5E0B895DCA48}" type="presParOf" srcId="{96B5C4AE-5727-4CB6-843F-780BB48408D0}" destId="{41362228-0143-4FC4-9971-0B311EE0E185}" srcOrd="8" destOrd="0" presId="urn:microsoft.com/office/officeart/2005/8/layout/vList5"/>
    <dgm:cxn modelId="{D7FA2584-E7E9-4E2E-B4E9-3F7397D8076E}" type="presParOf" srcId="{41362228-0143-4FC4-9971-0B311EE0E185}" destId="{E0537342-27C8-4C49-8F91-79757BC2EFA1}" srcOrd="0" destOrd="0" presId="urn:microsoft.com/office/officeart/2005/8/layout/vList5"/>
    <dgm:cxn modelId="{827E86AC-3F1F-42DA-A58D-6A965F056BCA}" type="presParOf" srcId="{96B5C4AE-5727-4CB6-843F-780BB48408D0}" destId="{A5D7F38D-F229-4197-BE5D-9D2683312EC1}" srcOrd="9" destOrd="0" presId="urn:microsoft.com/office/officeart/2005/8/layout/vList5"/>
    <dgm:cxn modelId="{CAC0B8D3-A583-4D3F-803B-0294F9C89156}" type="presParOf" srcId="{96B5C4AE-5727-4CB6-843F-780BB48408D0}" destId="{8B5B5DC2-CF64-4CFB-AA19-BA95D48F11D5}" srcOrd="10" destOrd="0" presId="urn:microsoft.com/office/officeart/2005/8/layout/vList5"/>
    <dgm:cxn modelId="{CB215432-C2B2-4767-B08B-6A46CFA45911}" type="presParOf" srcId="{8B5B5DC2-CF64-4CFB-AA19-BA95D48F11D5}" destId="{4555C5AE-1BFE-4F84-8798-FAF4CFF3ABB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6F5E8C-D270-4689-97BD-23F75C2D5AF8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E1CD6D1D-CECF-47F0-A99A-852EC80B16A0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bg1"/>
              </a:solidFill>
            </a:rPr>
            <a:t>The Right to Health </a:t>
          </a:r>
        </a:p>
        <a:p>
          <a:r>
            <a:rPr lang="en-US" sz="1600" b="1" dirty="0" smtClean="0">
              <a:solidFill>
                <a:schemeClr val="bg1"/>
              </a:solidFill>
            </a:rPr>
            <a:t>principles and elements</a:t>
          </a:r>
        </a:p>
        <a:p>
          <a:r>
            <a:rPr lang="en-US" sz="1600" b="1" dirty="0" smtClean="0">
              <a:solidFill>
                <a:schemeClr val="bg1"/>
              </a:solidFill>
            </a:rPr>
            <a:t>in combination with HRBA</a:t>
          </a:r>
        </a:p>
        <a:p>
          <a:r>
            <a:rPr lang="en-US" sz="1600" b="1" dirty="0" smtClean="0">
              <a:solidFill>
                <a:schemeClr val="bg1"/>
              </a:solidFill>
            </a:rPr>
            <a:t>principles</a:t>
          </a:r>
          <a:endParaRPr lang="en-US" sz="1600" b="1" dirty="0">
            <a:solidFill>
              <a:schemeClr val="bg1"/>
            </a:solidFill>
          </a:endParaRPr>
        </a:p>
      </dgm:t>
    </dgm:pt>
    <dgm:pt modelId="{E6E20ABC-42EF-4C0D-8916-D4177EC46C1B}" type="parTrans" cxnId="{E87BA50C-B9C5-4F71-8C12-05647019C1BA}">
      <dgm:prSet/>
      <dgm:spPr/>
      <dgm:t>
        <a:bodyPr/>
        <a:lstStyle/>
        <a:p>
          <a:endParaRPr lang="en-US"/>
        </a:p>
      </dgm:t>
    </dgm:pt>
    <dgm:pt modelId="{80661E3A-0A29-40D5-A25D-653C83B89576}" type="sibTrans" cxnId="{E87BA50C-B9C5-4F71-8C12-05647019C1BA}">
      <dgm:prSet/>
      <dgm:spPr/>
      <dgm:t>
        <a:bodyPr/>
        <a:lstStyle/>
        <a:p>
          <a:endParaRPr lang="en-US"/>
        </a:p>
      </dgm:t>
    </dgm:pt>
    <dgm:pt modelId="{F174EA6A-CB18-4B75-8DB4-89DD5F1A6001}" type="pres">
      <dgm:prSet presAssocID="{C96F5E8C-D270-4689-97BD-23F75C2D5AF8}" presName="Name0" presStyleCnt="0">
        <dgm:presLayoutVars>
          <dgm:dir/>
          <dgm:animLvl val="lvl"/>
          <dgm:resizeHandles val="exact"/>
        </dgm:presLayoutVars>
      </dgm:prSet>
      <dgm:spPr/>
    </dgm:pt>
    <dgm:pt modelId="{B523314C-E968-40D8-BCF3-2346C51C056D}" type="pres">
      <dgm:prSet presAssocID="{C96F5E8C-D270-4689-97BD-23F75C2D5AF8}" presName="dummy" presStyleCnt="0"/>
      <dgm:spPr/>
    </dgm:pt>
    <dgm:pt modelId="{2B8200DC-38D5-4F7A-B809-6148D0FFA185}" type="pres">
      <dgm:prSet presAssocID="{C96F5E8C-D270-4689-97BD-23F75C2D5AF8}" presName="linH" presStyleCnt="0"/>
      <dgm:spPr/>
    </dgm:pt>
    <dgm:pt modelId="{6BE3C4D9-BD1A-4018-9B21-F4C7B0DF06DF}" type="pres">
      <dgm:prSet presAssocID="{C96F5E8C-D270-4689-97BD-23F75C2D5AF8}" presName="padding1" presStyleCnt="0"/>
      <dgm:spPr/>
    </dgm:pt>
    <dgm:pt modelId="{A304EA4B-45B7-4897-852D-F7D6C4D4030C}" type="pres">
      <dgm:prSet presAssocID="{E1CD6D1D-CECF-47F0-A99A-852EC80B16A0}" presName="linV" presStyleCnt="0"/>
      <dgm:spPr/>
    </dgm:pt>
    <dgm:pt modelId="{F2109A07-A90D-491F-9227-6F850D105CFE}" type="pres">
      <dgm:prSet presAssocID="{E1CD6D1D-CECF-47F0-A99A-852EC80B16A0}" presName="spVertical1" presStyleCnt="0"/>
      <dgm:spPr/>
    </dgm:pt>
    <dgm:pt modelId="{F4D68A94-AD14-454A-A680-88F57853BE96}" type="pres">
      <dgm:prSet presAssocID="{E1CD6D1D-CECF-47F0-A99A-852EC80B16A0}" presName="parTx" presStyleLbl="revTx" presStyleIdx="0" presStyleCnt="1" custScaleY="519511" custLinFactY="290" custLinFactNeighborX="-2606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E862D1-6967-462A-85F1-B6C932464E90}" type="pres">
      <dgm:prSet presAssocID="{E1CD6D1D-CECF-47F0-A99A-852EC80B16A0}" presName="spVertical2" presStyleCnt="0"/>
      <dgm:spPr/>
    </dgm:pt>
    <dgm:pt modelId="{0430B4E0-F8C4-4CEA-B074-8F2BFAA12A1B}" type="pres">
      <dgm:prSet presAssocID="{E1CD6D1D-CECF-47F0-A99A-852EC80B16A0}" presName="spVertical3" presStyleCnt="0"/>
      <dgm:spPr/>
    </dgm:pt>
    <dgm:pt modelId="{0A11CE21-2066-4CD7-9161-AD38FFDF3C7E}" type="pres">
      <dgm:prSet presAssocID="{C96F5E8C-D270-4689-97BD-23F75C2D5AF8}" presName="padding2" presStyleCnt="0"/>
      <dgm:spPr/>
    </dgm:pt>
    <dgm:pt modelId="{EC90C30A-7745-40E0-9266-9E2016AF1FB3}" type="pres">
      <dgm:prSet presAssocID="{C96F5E8C-D270-4689-97BD-23F75C2D5AF8}" presName="negArrow" presStyleCnt="0"/>
      <dgm:spPr/>
    </dgm:pt>
    <dgm:pt modelId="{B37F09F0-51BB-4B5D-9E76-CD131E7294FC}" type="pres">
      <dgm:prSet presAssocID="{C96F5E8C-D270-4689-97BD-23F75C2D5AF8}" presName="backgroundArrow" presStyleLbl="node1" presStyleIdx="0" presStyleCnt="1" custScaleY="505555" custLinFactNeighborX="36324"/>
      <dgm:spPr/>
      <dgm:t>
        <a:bodyPr/>
        <a:lstStyle/>
        <a:p>
          <a:endParaRPr lang="en-US"/>
        </a:p>
      </dgm:t>
    </dgm:pt>
  </dgm:ptLst>
  <dgm:cxnLst>
    <dgm:cxn modelId="{E87BA50C-B9C5-4F71-8C12-05647019C1BA}" srcId="{C96F5E8C-D270-4689-97BD-23F75C2D5AF8}" destId="{E1CD6D1D-CECF-47F0-A99A-852EC80B16A0}" srcOrd="0" destOrd="0" parTransId="{E6E20ABC-42EF-4C0D-8916-D4177EC46C1B}" sibTransId="{80661E3A-0A29-40D5-A25D-653C83B89576}"/>
    <dgm:cxn modelId="{289A054A-79E1-45D0-A285-40B0AE66AA5C}" type="presOf" srcId="{E1CD6D1D-CECF-47F0-A99A-852EC80B16A0}" destId="{F4D68A94-AD14-454A-A680-88F57853BE96}" srcOrd="0" destOrd="0" presId="urn:microsoft.com/office/officeart/2005/8/layout/hProcess3"/>
    <dgm:cxn modelId="{838B9114-A2C8-4665-9843-0BD0B7BCCF2F}" type="presOf" srcId="{C96F5E8C-D270-4689-97BD-23F75C2D5AF8}" destId="{F174EA6A-CB18-4B75-8DB4-89DD5F1A6001}" srcOrd="0" destOrd="0" presId="urn:microsoft.com/office/officeart/2005/8/layout/hProcess3"/>
    <dgm:cxn modelId="{689E5245-D548-418C-B322-098F99B981E6}" type="presParOf" srcId="{F174EA6A-CB18-4B75-8DB4-89DD5F1A6001}" destId="{B523314C-E968-40D8-BCF3-2346C51C056D}" srcOrd="0" destOrd="0" presId="urn:microsoft.com/office/officeart/2005/8/layout/hProcess3"/>
    <dgm:cxn modelId="{096CF99E-E835-49AC-92BF-612F6FB846AF}" type="presParOf" srcId="{F174EA6A-CB18-4B75-8DB4-89DD5F1A6001}" destId="{2B8200DC-38D5-4F7A-B809-6148D0FFA185}" srcOrd="1" destOrd="0" presId="urn:microsoft.com/office/officeart/2005/8/layout/hProcess3"/>
    <dgm:cxn modelId="{58D2738C-707D-4C7C-8061-4A443C75B4D2}" type="presParOf" srcId="{2B8200DC-38D5-4F7A-B809-6148D0FFA185}" destId="{6BE3C4D9-BD1A-4018-9B21-F4C7B0DF06DF}" srcOrd="0" destOrd="0" presId="urn:microsoft.com/office/officeart/2005/8/layout/hProcess3"/>
    <dgm:cxn modelId="{7D50C4D6-E43F-4086-98A6-49706D540F24}" type="presParOf" srcId="{2B8200DC-38D5-4F7A-B809-6148D0FFA185}" destId="{A304EA4B-45B7-4897-852D-F7D6C4D4030C}" srcOrd="1" destOrd="0" presId="urn:microsoft.com/office/officeart/2005/8/layout/hProcess3"/>
    <dgm:cxn modelId="{EDD765DD-CE06-429A-9F36-C271E8775B8C}" type="presParOf" srcId="{A304EA4B-45B7-4897-852D-F7D6C4D4030C}" destId="{F2109A07-A90D-491F-9227-6F850D105CFE}" srcOrd="0" destOrd="0" presId="urn:microsoft.com/office/officeart/2005/8/layout/hProcess3"/>
    <dgm:cxn modelId="{6257FC4E-2B20-485D-9E08-B3834CC57C85}" type="presParOf" srcId="{A304EA4B-45B7-4897-852D-F7D6C4D4030C}" destId="{F4D68A94-AD14-454A-A680-88F57853BE96}" srcOrd="1" destOrd="0" presId="urn:microsoft.com/office/officeart/2005/8/layout/hProcess3"/>
    <dgm:cxn modelId="{17573603-CEE9-4287-8FC1-43F5405D4450}" type="presParOf" srcId="{A304EA4B-45B7-4897-852D-F7D6C4D4030C}" destId="{31E862D1-6967-462A-85F1-B6C932464E90}" srcOrd="2" destOrd="0" presId="urn:microsoft.com/office/officeart/2005/8/layout/hProcess3"/>
    <dgm:cxn modelId="{8EF32D60-F04B-4644-A7D0-91F0F1DD72C9}" type="presParOf" srcId="{A304EA4B-45B7-4897-852D-F7D6C4D4030C}" destId="{0430B4E0-F8C4-4CEA-B074-8F2BFAA12A1B}" srcOrd="3" destOrd="0" presId="urn:microsoft.com/office/officeart/2005/8/layout/hProcess3"/>
    <dgm:cxn modelId="{CC89E88C-A561-42DB-BC49-1542C93B39E1}" type="presParOf" srcId="{2B8200DC-38D5-4F7A-B809-6148D0FFA185}" destId="{0A11CE21-2066-4CD7-9161-AD38FFDF3C7E}" srcOrd="2" destOrd="0" presId="urn:microsoft.com/office/officeart/2005/8/layout/hProcess3"/>
    <dgm:cxn modelId="{14950E85-D034-4B32-9ED8-3ECC90B5B705}" type="presParOf" srcId="{2B8200DC-38D5-4F7A-B809-6148D0FFA185}" destId="{EC90C30A-7745-40E0-9266-9E2016AF1FB3}" srcOrd="3" destOrd="0" presId="urn:microsoft.com/office/officeart/2005/8/layout/hProcess3"/>
    <dgm:cxn modelId="{10C05BCF-97D8-4683-86FF-67D9BDD0A725}" type="presParOf" srcId="{2B8200DC-38D5-4F7A-B809-6148D0FFA185}" destId="{B37F09F0-51BB-4B5D-9E76-CD131E7294FC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3AB2AC-33E9-4763-ADBB-99559993B376}" type="doc">
      <dgm:prSet loTypeId="urn:microsoft.com/office/officeart/2005/8/layout/vList5" loCatId="list" qsTypeId="urn:microsoft.com/office/officeart/2005/8/quickstyle/simple1" qsCatId="simple" csTypeId="urn:microsoft.com/office/officeart/2005/8/colors/colorful1#1" csCatId="colorful" phldr="1"/>
      <dgm:spPr/>
    </dgm:pt>
    <dgm:pt modelId="{96B5C4AE-5727-4CB6-843F-780BB48408D0}" type="pres">
      <dgm:prSet presAssocID="{D33AB2AC-33E9-4763-ADBB-99559993B376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F6E092CA-CB79-45A0-B44E-28CFFD218C57}" type="presOf" srcId="{D33AB2AC-33E9-4763-ADBB-99559993B376}" destId="{96B5C4AE-5727-4CB6-843F-780BB48408D0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33AB2AC-33E9-4763-ADBB-99559993B376}" type="doc">
      <dgm:prSet loTypeId="urn:microsoft.com/office/officeart/2005/8/layout/vList5" loCatId="list" qsTypeId="urn:microsoft.com/office/officeart/2005/8/quickstyle/simple1" qsCatId="simple" csTypeId="urn:microsoft.com/office/officeart/2005/8/colors/colorful1#2" csCatId="colorful" phldr="1"/>
      <dgm:spPr/>
    </dgm:pt>
    <dgm:pt modelId="{B78D395D-8CBE-4338-97D6-A819F3DE23A0}">
      <dgm:prSet phldrT="[Text]"/>
      <dgm:spPr>
        <a:effectLst>
          <a:glow rad="101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dirty="0" smtClean="0"/>
            <a:t>Leadership/Governance (multisectoral)</a:t>
          </a:r>
          <a:endParaRPr lang="en-US" dirty="0"/>
        </a:p>
      </dgm:t>
    </dgm:pt>
    <dgm:pt modelId="{23723E6F-2BE0-483E-A64E-C88A04ED128E}" type="parTrans" cxnId="{A40BA3A0-F147-45BA-ABCC-243154CF2E05}">
      <dgm:prSet/>
      <dgm:spPr/>
      <dgm:t>
        <a:bodyPr/>
        <a:lstStyle/>
        <a:p>
          <a:endParaRPr lang="en-US"/>
        </a:p>
      </dgm:t>
    </dgm:pt>
    <dgm:pt modelId="{76A61F48-A08E-43E4-9FE4-36F6C803E715}" type="sibTrans" cxnId="{A40BA3A0-F147-45BA-ABCC-243154CF2E05}">
      <dgm:prSet/>
      <dgm:spPr/>
      <dgm:t>
        <a:bodyPr/>
        <a:lstStyle/>
        <a:p>
          <a:endParaRPr lang="en-US"/>
        </a:p>
      </dgm:t>
    </dgm:pt>
    <dgm:pt modelId="{9136D98B-5138-4406-A7DA-C1E0D36DA66A}">
      <dgm:prSet phldrT="[Text]"/>
      <dgm:spPr>
        <a:effectLst>
          <a:glow rad="101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dirty="0" smtClean="0"/>
            <a:t>Medical products, vaccines and technologies</a:t>
          </a:r>
          <a:endParaRPr lang="en-US" dirty="0"/>
        </a:p>
      </dgm:t>
    </dgm:pt>
    <dgm:pt modelId="{50A31EA0-FA10-4E53-A55C-F1462B1A17BE}" type="parTrans" cxnId="{4219EC1F-C3D4-4295-81BC-B9B3F978C294}">
      <dgm:prSet/>
      <dgm:spPr/>
      <dgm:t>
        <a:bodyPr/>
        <a:lstStyle/>
        <a:p>
          <a:endParaRPr lang="en-US"/>
        </a:p>
      </dgm:t>
    </dgm:pt>
    <dgm:pt modelId="{F997E0EA-5962-4169-9ED8-A5B8BF0D5F48}" type="sibTrans" cxnId="{4219EC1F-C3D4-4295-81BC-B9B3F978C294}">
      <dgm:prSet/>
      <dgm:spPr/>
      <dgm:t>
        <a:bodyPr/>
        <a:lstStyle/>
        <a:p>
          <a:endParaRPr lang="en-US"/>
        </a:p>
      </dgm:t>
    </dgm:pt>
    <dgm:pt modelId="{B3E00621-5152-4B01-B1AE-7D021C491E07}">
      <dgm:prSet phldrT="[Text]"/>
      <dgm:spPr>
        <a:effectLst>
          <a:glow rad="101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dirty="0" smtClean="0"/>
            <a:t>Care delivery</a:t>
          </a:r>
          <a:endParaRPr lang="en-US" dirty="0"/>
        </a:p>
      </dgm:t>
    </dgm:pt>
    <dgm:pt modelId="{98FA9CFC-EEC5-4BFF-A085-F03EF0030CD2}" type="parTrans" cxnId="{AF606875-0281-4664-AA9E-3EE9A27FB9B1}">
      <dgm:prSet/>
      <dgm:spPr/>
      <dgm:t>
        <a:bodyPr/>
        <a:lstStyle/>
        <a:p>
          <a:endParaRPr lang="en-US"/>
        </a:p>
      </dgm:t>
    </dgm:pt>
    <dgm:pt modelId="{1DC43B7E-B4B1-495B-981B-2E424A535F0F}" type="sibTrans" cxnId="{AF606875-0281-4664-AA9E-3EE9A27FB9B1}">
      <dgm:prSet/>
      <dgm:spPr/>
      <dgm:t>
        <a:bodyPr/>
        <a:lstStyle/>
        <a:p>
          <a:endParaRPr lang="en-US"/>
        </a:p>
      </dgm:t>
    </dgm:pt>
    <dgm:pt modelId="{F6F90268-9A15-4920-9D7B-D57C34136F0C}">
      <dgm:prSet phldrT="[Text]"/>
      <dgm:spPr>
        <a:effectLst>
          <a:glow rad="101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dirty="0" smtClean="0"/>
            <a:t>Health workforce</a:t>
          </a:r>
          <a:endParaRPr lang="en-US" dirty="0"/>
        </a:p>
      </dgm:t>
    </dgm:pt>
    <dgm:pt modelId="{991E3D12-B0CC-45FE-ADFC-91F8A3400B24}" type="parTrans" cxnId="{24C54C73-3038-4C28-982E-66751A7E5BD7}">
      <dgm:prSet/>
      <dgm:spPr/>
      <dgm:t>
        <a:bodyPr/>
        <a:lstStyle/>
        <a:p>
          <a:endParaRPr lang="en-US"/>
        </a:p>
      </dgm:t>
    </dgm:pt>
    <dgm:pt modelId="{8B422421-9EBE-4B4F-9C2B-31A253575B73}" type="sibTrans" cxnId="{24C54C73-3038-4C28-982E-66751A7E5BD7}">
      <dgm:prSet/>
      <dgm:spPr/>
      <dgm:t>
        <a:bodyPr/>
        <a:lstStyle/>
        <a:p>
          <a:endParaRPr lang="en-US"/>
        </a:p>
      </dgm:t>
    </dgm:pt>
    <dgm:pt modelId="{EDF1EEC4-A7E0-47D0-ADF7-BBFB8E10771D}">
      <dgm:prSet phldrT="[Text]"/>
      <dgm:spPr>
        <a:effectLst>
          <a:glow rad="101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dirty="0" smtClean="0"/>
            <a:t>Financing</a:t>
          </a:r>
          <a:endParaRPr lang="en-US" dirty="0"/>
        </a:p>
      </dgm:t>
    </dgm:pt>
    <dgm:pt modelId="{CDD319BD-4474-4302-8B2C-C2B042FA3951}" type="parTrans" cxnId="{6B1E263A-9E3C-4A3E-B561-0489329DFC50}">
      <dgm:prSet/>
      <dgm:spPr/>
      <dgm:t>
        <a:bodyPr/>
        <a:lstStyle/>
        <a:p>
          <a:endParaRPr lang="en-US"/>
        </a:p>
      </dgm:t>
    </dgm:pt>
    <dgm:pt modelId="{27AA3819-B19A-4243-825C-FE21E4D2D5B1}" type="sibTrans" cxnId="{6B1E263A-9E3C-4A3E-B561-0489329DFC50}">
      <dgm:prSet/>
      <dgm:spPr/>
      <dgm:t>
        <a:bodyPr/>
        <a:lstStyle/>
        <a:p>
          <a:endParaRPr lang="en-US"/>
        </a:p>
      </dgm:t>
    </dgm:pt>
    <dgm:pt modelId="{96B5C4AE-5727-4CB6-843F-780BB48408D0}" type="pres">
      <dgm:prSet presAssocID="{D33AB2AC-33E9-4763-ADBB-99559993B376}" presName="Name0" presStyleCnt="0">
        <dgm:presLayoutVars>
          <dgm:dir/>
          <dgm:animLvl val="lvl"/>
          <dgm:resizeHandles val="exact"/>
        </dgm:presLayoutVars>
      </dgm:prSet>
      <dgm:spPr/>
    </dgm:pt>
    <dgm:pt modelId="{12E0F615-7814-4C0E-862D-6172AF13ED62}" type="pres">
      <dgm:prSet presAssocID="{B78D395D-8CBE-4338-97D6-A819F3DE23A0}" presName="linNode" presStyleCnt="0"/>
      <dgm:spPr/>
    </dgm:pt>
    <dgm:pt modelId="{59E7FE3A-8926-4612-95F7-75FC9AA5FDBC}" type="pres">
      <dgm:prSet presAssocID="{B78D395D-8CBE-4338-97D6-A819F3DE23A0}" presName="parentText" presStyleLbl="node1" presStyleIdx="0" presStyleCnt="5" custScaleX="17146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406F44-59DF-4AD8-84B2-49D8F4A2BD60}" type="pres">
      <dgm:prSet presAssocID="{76A61F48-A08E-43E4-9FE4-36F6C803E715}" presName="sp" presStyleCnt="0"/>
      <dgm:spPr/>
    </dgm:pt>
    <dgm:pt modelId="{5B0B3D6C-6607-4259-A071-C6DD723392C6}" type="pres">
      <dgm:prSet presAssocID="{EDF1EEC4-A7E0-47D0-ADF7-BBFB8E10771D}" presName="linNode" presStyleCnt="0"/>
      <dgm:spPr/>
    </dgm:pt>
    <dgm:pt modelId="{76B376BC-9103-4AF4-AC6B-62DA55A90CDE}" type="pres">
      <dgm:prSet presAssocID="{EDF1EEC4-A7E0-47D0-ADF7-BBFB8E10771D}" presName="parentText" presStyleLbl="node1" presStyleIdx="1" presStyleCnt="5" custScaleX="17247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3115B9-9F8F-4891-A03D-CAB8665F82AF}" type="pres">
      <dgm:prSet presAssocID="{27AA3819-B19A-4243-825C-FE21E4D2D5B1}" presName="sp" presStyleCnt="0"/>
      <dgm:spPr/>
    </dgm:pt>
    <dgm:pt modelId="{BDF54E92-8BAA-4DAA-A007-2D8ADFAB4614}" type="pres">
      <dgm:prSet presAssocID="{F6F90268-9A15-4920-9D7B-D57C34136F0C}" presName="linNode" presStyleCnt="0"/>
      <dgm:spPr/>
    </dgm:pt>
    <dgm:pt modelId="{2BBE3A92-EB83-4540-BE13-A30184CAD198}" type="pres">
      <dgm:prSet presAssocID="{F6F90268-9A15-4920-9D7B-D57C34136F0C}" presName="parentText" presStyleLbl="node1" presStyleIdx="2" presStyleCnt="5" custScaleX="17247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2EF6DD-1A26-4D94-97C7-3D5BD0AB02D7}" type="pres">
      <dgm:prSet presAssocID="{8B422421-9EBE-4B4F-9C2B-31A253575B73}" presName="sp" presStyleCnt="0"/>
      <dgm:spPr/>
    </dgm:pt>
    <dgm:pt modelId="{68168468-21CF-499D-BCF2-EC0BE6E0E7AB}" type="pres">
      <dgm:prSet presAssocID="{9136D98B-5138-4406-A7DA-C1E0D36DA66A}" presName="linNode" presStyleCnt="0"/>
      <dgm:spPr/>
    </dgm:pt>
    <dgm:pt modelId="{47106151-E2FF-48A0-81F0-671BB7D8E1AC}" type="pres">
      <dgm:prSet presAssocID="{9136D98B-5138-4406-A7DA-C1E0D36DA66A}" presName="parentText" presStyleLbl="node1" presStyleIdx="3" presStyleCnt="5" custScaleX="17146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D3B34F-9477-4BCE-9756-0AC8422FE12D}" type="pres">
      <dgm:prSet presAssocID="{F997E0EA-5962-4169-9ED8-A5B8BF0D5F48}" presName="sp" presStyleCnt="0"/>
      <dgm:spPr/>
    </dgm:pt>
    <dgm:pt modelId="{D94D51B0-BE76-4757-AC50-09D181A3FF4C}" type="pres">
      <dgm:prSet presAssocID="{B3E00621-5152-4B01-B1AE-7D021C491E07}" presName="linNode" presStyleCnt="0"/>
      <dgm:spPr/>
    </dgm:pt>
    <dgm:pt modelId="{A06ED4C5-BDC6-4FA2-8228-EB533298C83F}" type="pres">
      <dgm:prSet presAssocID="{B3E00621-5152-4B01-B1AE-7D021C491E07}" presName="parentText" presStyleLbl="node1" presStyleIdx="4" presStyleCnt="5" custScaleX="170455" custLinFactNeighborX="-838" custLinFactNeighborY="-17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1DA0CF-56C9-4A15-AA1C-4472A2B38D13}" type="presOf" srcId="{F6F90268-9A15-4920-9D7B-D57C34136F0C}" destId="{2BBE3A92-EB83-4540-BE13-A30184CAD198}" srcOrd="0" destOrd="0" presId="urn:microsoft.com/office/officeart/2005/8/layout/vList5"/>
    <dgm:cxn modelId="{514CEA30-B23D-48CB-A29C-2E1EC43EAC4A}" type="presOf" srcId="{B78D395D-8CBE-4338-97D6-A819F3DE23A0}" destId="{59E7FE3A-8926-4612-95F7-75FC9AA5FDBC}" srcOrd="0" destOrd="0" presId="urn:microsoft.com/office/officeart/2005/8/layout/vList5"/>
    <dgm:cxn modelId="{AF606875-0281-4664-AA9E-3EE9A27FB9B1}" srcId="{D33AB2AC-33E9-4763-ADBB-99559993B376}" destId="{B3E00621-5152-4B01-B1AE-7D021C491E07}" srcOrd="4" destOrd="0" parTransId="{98FA9CFC-EEC5-4BFF-A085-F03EF0030CD2}" sibTransId="{1DC43B7E-B4B1-495B-981B-2E424A535F0F}"/>
    <dgm:cxn modelId="{89047AE1-821E-4FBD-ACFB-6AA0CF652244}" type="presOf" srcId="{9136D98B-5138-4406-A7DA-C1E0D36DA66A}" destId="{47106151-E2FF-48A0-81F0-671BB7D8E1AC}" srcOrd="0" destOrd="0" presId="urn:microsoft.com/office/officeart/2005/8/layout/vList5"/>
    <dgm:cxn modelId="{6B1E263A-9E3C-4A3E-B561-0489329DFC50}" srcId="{D33AB2AC-33E9-4763-ADBB-99559993B376}" destId="{EDF1EEC4-A7E0-47D0-ADF7-BBFB8E10771D}" srcOrd="1" destOrd="0" parTransId="{CDD319BD-4474-4302-8B2C-C2B042FA3951}" sibTransId="{27AA3819-B19A-4243-825C-FE21E4D2D5B1}"/>
    <dgm:cxn modelId="{C2E27C0F-FB90-42D7-A8D3-955E1EF12431}" type="presOf" srcId="{B3E00621-5152-4B01-B1AE-7D021C491E07}" destId="{A06ED4C5-BDC6-4FA2-8228-EB533298C83F}" srcOrd="0" destOrd="0" presId="urn:microsoft.com/office/officeart/2005/8/layout/vList5"/>
    <dgm:cxn modelId="{C94F1B7A-D6AA-4EB8-A24D-2D4955D0A039}" type="presOf" srcId="{D33AB2AC-33E9-4763-ADBB-99559993B376}" destId="{96B5C4AE-5727-4CB6-843F-780BB48408D0}" srcOrd="0" destOrd="0" presId="urn:microsoft.com/office/officeart/2005/8/layout/vList5"/>
    <dgm:cxn modelId="{A40BA3A0-F147-45BA-ABCC-243154CF2E05}" srcId="{D33AB2AC-33E9-4763-ADBB-99559993B376}" destId="{B78D395D-8CBE-4338-97D6-A819F3DE23A0}" srcOrd="0" destOrd="0" parTransId="{23723E6F-2BE0-483E-A64E-C88A04ED128E}" sibTransId="{76A61F48-A08E-43E4-9FE4-36F6C803E715}"/>
    <dgm:cxn modelId="{24C54C73-3038-4C28-982E-66751A7E5BD7}" srcId="{D33AB2AC-33E9-4763-ADBB-99559993B376}" destId="{F6F90268-9A15-4920-9D7B-D57C34136F0C}" srcOrd="2" destOrd="0" parTransId="{991E3D12-B0CC-45FE-ADFC-91F8A3400B24}" sibTransId="{8B422421-9EBE-4B4F-9C2B-31A253575B73}"/>
    <dgm:cxn modelId="{4219EC1F-C3D4-4295-81BC-B9B3F978C294}" srcId="{D33AB2AC-33E9-4763-ADBB-99559993B376}" destId="{9136D98B-5138-4406-A7DA-C1E0D36DA66A}" srcOrd="3" destOrd="0" parTransId="{50A31EA0-FA10-4E53-A55C-F1462B1A17BE}" sibTransId="{F997E0EA-5962-4169-9ED8-A5B8BF0D5F48}"/>
    <dgm:cxn modelId="{C2525511-F84B-4F1D-BD1C-4C603CDFAEF7}" type="presOf" srcId="{EDF1EEC4-A7E0-47D0-ADF7-BBFB8E10771D}" destId="{76B376BC-9103-4AF4-AC6B-62DA55A90CDE}" srcOrd="0" destOrd="0" presId="urn:microsoft.com/office/officeart/2005/8/layout/vList5"/>
    <dgm:cxn modelId="{1D801925-C044-4271-94FC-939159FCC54D}" type="presParOf" srcId="{96B5C4AE-5727-4CB6-843F-780BB48408D0}" destId="{12E0F615-7814-4C0E-862D-6172AF13ED62}" srcOrd="0" destOrd="0" presId="urn:microsoft.com/office/officeart/2005/8/layout/vList5"/>
    <dgm:cxn modelId="{28FE5EF9-B8EB-4733-96C8-2066CF3A16A7}" type="presParOf" srcId="{12E0F615-7814-4C0E-862D-6172AF13ED62}" destId="{59E7FE3A-8926-4612-95F7-75FC9AA5FDBC}" srcOrd="0" destOrd="0" presId="urn:microsoft.com/office/officeart/2005/8/layout/vList5"/>
    <dgm:cxn modelId="{1EF5C179-BB2C-49BF-8533-47CF7DCF2FAB}" type="presParOf" srcId="{96B5C4AE-5727-4CB6-843F-780BB48408D0}" destId="{BF406F44-59DF-4AD8-84B2-49D8F4A2BD60}" srcOrd="1" destOrd="0" presId="urn:microsoft.com/office/officeart/2005/8/layout/vList5"/>
    <dgm:cxn modelId="{6312295D-F942-474F-ABE9-CE76D3BAAC31}" type="presParOf" srcId="{96B5C4AE-5727-4CB6-843F-780BB48408D0}" destId="{5B0B3D6C-6607-4259-A071-C6DD723392C6}" srcOrd="2" destOrd="0" presId="urn:microsoft.com/office/officeart/2005/8/layout/vList5"/>
    <dgm:cxn modelId="{DF10E3EA-0398-49F6-B24F-EBD798724507}" type="presParOf" srcId="{5B0B3D6C-6607-4259-A071-C6DD723392C6}" destId="{76B376BC-9103-4AF4-AC6B-62DA55A90CDE}" srcOrd="0" destOrd="0" presId="urn:microsoft.com/office/officeart/2005/8/layout/vList5"/>
    <dgm:cxn modelId="{F921F8E5-8D80-4F49-A78D-69DB89277CE8}" type="presParOf" srcId="{96B5C4AE-5727-4CB6-843F-780BB48408D0}" destId="{2B3115B9-9F8F-4891-A03D-CAB8665F82AF}" srcOrd="3" destOrd="0" presId="urn:microsoft.com/office/officeart/2005/8/layout/vList5"/>
    <dgm:cxn modelId="{26015218-F00C-4B06-A350-816CE7957275}" type="presParOf" srcId="{96B5C4AE-5727-4CB6-843F-780BB48408D0}" destId="{BDF54E92-8BAA-4DAA-A007-2D8ADFAB4614}" srcOrd="4" destOrd="0" presId="urn:microsoft.com/office/officeart/2005/8/layout/vList5"/>
    <dgm:cxn modelId="{2C367D68-E0B5-438B-8B83-6B14853565E0}" type="presParOf" srcId="{BDF54E92-8BAA-4DAA-A007-2D8ADFAB4614}" destId="{2BBE3A92-EB83-4540-BE13-A30184CAD198}" srcOrd="0" destOrd="0" presId="urn:microsoft.com/office/officeart/2005/8/layout/vList5"/>
    <dgm:cxn modelId="{2C149F1C-C667-4244-8FFB-F4A8C0FFA1F0}" type="presParOf" srcId="{96B5C4AE-5727-4CB6-843F-780BB48408D0}" destId="{422EF6DD-1A26-4D94-97C7-3D5BD0AB02D7}" srcOrd="5" destOrd="0" presId="urn:microsoft.com/office/officeart/2005/8/layout/vList5"/>
    <dgm:cxn modelId="{259A064E-10FA-48FF-89A9-EF7662E6E9E8}" type="presParOf" srcId="{96B5C4AE-5727-4CB6-843F-780BB48408D0}" destId="{68168468-21CF-499D-BCF2-EC0BE6E0E7AB}" srcOrd="6" destOrd="0" presId="urn:microsoft.com/office/officeart/2005/8/layout/vList5"/>
    <dgm:cxn modelId="{8CDE9307-E44C-432A-9A0D-D8F93AE4E1E0}" type="presParOf" srcId="{68168468-21CF-499D-BCF2-EC0BE6E0E7AB}" destId="{47106151-E2FF-48A0-81F0-671BB7D8E1AC}" srcOrd="0" destOrd="0" presId="urn:microsoft.com/office/officeart/2005/8/layout/vList5"/>
    <dgm:cxn modelId="{4A05E13D-D499-40BA-B2AB-85487E023963}" type="presParOf" srcId="{96B5C4AE-5727-4CB6-843F-780BB48408D0}" destId="{42D3B34F-9477-4BCE-9756-0AC8422FE12D}" srcOrd="7" destOrd="0" presId="urn:microsoft.com/office/officeart/2005/8/layout/vList5"/>
    <dgm:cxn modelId="{F53E6859-112C-4294-AE23-DFACA463913D}" type="presParOf" srcId="{96B5C4AE-5727-4CB6-843F-780BB48408D0}" destId="{D94D51B0-BE76-4757-AC50-09D181A3FF4C}" srcOrd="8" destOrd="0" presId="urn:microsoft.com/office/officeart/2005/8/layout/vList5"/>
    <dgm:cxn modelId="{679EFDAD-6603-48B2-9CDA-B57BA97D210A}" type="presParOf" srcId="{D94D51B0-BE76-4757-AC50-09D181A3FF4C}" destId="{A06ED4C5-BDC6-4FA2-8228-EB533298C83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6D41FC-39D5-4357-BFAE-3F9D4272D76D}">
      <dsp:nvSpPr>
        <dsp:cNvPr id="0" name=""/>
        <dsp:cNvSpPr/>
      </dsp:nvSpPr>
      <dsp:spPr>
        <a:xfrm>
          <a:off x="1271000" y="1234"/>
          <a:ext cx="4114810" cy="71893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International commitments and agreements (treaties, charters, declarations, meeting documents, etc.)</a:t>
          </a:r>
          <a:endParaRPr lang="en-US" sz="1500" kern="1200" dirty="0"/>
        </a:p>
      </dsp:txBody>
      <dsp:txXfrm>
        <a:off x="1306095" y="36329"/>
        <a:ext cx="4044620" cy="648742"/>
      </dsp:txXfrm>
    </dsp:sp>
    <dsp:sp modelId="{59E7FE3A-8926-4612-95F7-75FC9AA5FDBC}">
      <dsp:nvSpPr>
        <dsp:cNvPr id="0" name=""/>
        <dsp:cNvSpPr/>
      </dsp:nvSpPr>
      <dsp:spPr>
        <a:xfrm>
          <a:off x="1271000" y="756114"/>
          <a:ext cx="4139192" cy="718932"/>
        </a:xfrm>
        <a:prstGeom prst="roundRect">
          <a:avLst/>
        </a:prstGeom>
        <a:solidFill>
          <a:schemeClr val="accent2">
            <a:hueOff val="549268"/>
            <a:satOff val="-9762"/>
            <a:lumOff val="31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National constitutions</a:t>
          </a:r>
          <a:endParaRPr lang="en-US" sz="1500" kern="1200" dirty="0"/>
        </a:p>
      </dsp:txBody>
      <dsp:txXfrm>
        <a:off x="1306095" y="791209"/>
        <a:ext cx="4069002" cy="648742"/>
      </dsp:txXfrm>
    </dsp:sp>
    <dsp:sp modelId="{AE25B191-4F3C-483C-A1E7-394EE9914742}">
      <dsp:nvSpPr>
        <dsp:cNvPr id="0" name=""/>
        <dsp:cNvSpPr/>
      </dsp:nvSpPr>
      <dsp:spPr>
        <a:xfrm>
          <a:off x="1271000" y="1510993"/>
          <a:ext cx="4114810" cy="718932"/>
        </a:xfrm>
        <a:prstGeom prst="roundRect">
          <a:avLst/>
        </a:prstGeom>
        <a:solidFill>
          <a:schemeClr val="accent2">
            <a:hueOff val="1098536"/>
            <a:satOff val="-19523"/>
            <a:lumOff val="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National Policies &amp; Public health laws and policies</a:t>
          </a:r>
          <a:endParaRPr lang="en-US" sz="1500" kern="1200" dirty="0"/>
        </a:p>
      </dsp:txBody>
      <dsp:txXfrm>
        <a:off x="1306095" y="1546088"/>
        <a:ext cx="4044620" cy="648742"/>
      </dsp:txXfrm>
    </dsp:sp>
    <dsp:sp modelId="{47106151-E2FF-48A0-81F0-671BB7D8E1AC}">
      <dsp:nvSpPr>
        <dsp:cNvPr id="0" name=""/>
        <dsp:cNvSpPr/>
      </dsp:nvSpPr>
      <dsp:spPr>
        <a:xfrm>
          <a:off x="1271000" y="2265873"/>
          <a:ext cx="4139192" cy="718932"/>
        </a:xfrm>
        <a:prstGeom prst="roundRect">
          <a:avLst/>
        </a:prstGeom>
        <a:solidFill>
          <a:schemeClr val="accent2">
            <a:hueOff val="1647804"/>
            <a:satOff val="-29285"/>
            <a:lumOff val="94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Rules and regulations</a:t>
          </a:r>
          <a:endParaRPr lang="en-US" sz="1500" kern="1200" dirty="0"/>
        </a:p>
      </dsp:txBody>
      <dsp:txXfrm>
        <a:off x="1306095" y="2300968"/>
        <a:ext cx="4069002" cy="648742"/>
      </dsp:txXfrm>
    </dsp:sp>
    <dsp:sp modelId="{E0537342-27C8-4C49-8F91-79757BC2EFA1}">
      <dsp:nvSpPr>
        <dsp:cNvPr id="0" name=""/>
        <dsp:cNvSpPr/>
      </dsp:nvSpPr>
      <dsp:spPr>
        <a:xfrm>
          <a:off x="1271000" y="3020752"/>
          <a:ext cx="4163598" cy="718932"/>
        </a:xfrm>
        <a:prstGeom prst="roundRect">
          <a:avLst/>
        </a:prstGeom>
        <a:solidFill>
          <a:schemeClr val="accent2">
            <a:hueOff val="2197072"/>
            <a:satOff val="-39046"/>
            <a:lumOff val="125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Implementation and health outcomes</a:t>
          </a:r>
          <a:endParaRPr lang="en-US" sz="1500" kern="1200" dirty="0"/>
        </a:p>
      </dsp:txBody>
      <dsp:txXfrm>
        <a:off x="1306095" y="3055847"/>
        <a:ext cx="4093408" cy="648742"/>
      </dsp:txXfrm>
    </dsp:sp>
    <dsp:sp modelId="{4555C5AE-1BFE-4F84-8798-FAF4CFF3ABBC}">
      <dsp:nvSpPr>
        <dsp:cNvPr id="0" name=""/>
        <dsp:cNvSpPr/>
      </dsp:nvSpPr>
      <dsp:spPr>
        <a:xfrm>
          <a:off x="1271000" y="3775632"/>
          <a:ext cx="4163598" cy="718932"/>
        </a:xfrm>
        <a:prstGeom prst="roundRect">
          <a:avLst/>
        </a:prstGeom>
        <a:solidFill>
          <a:schemeClr val="accent2">
            <a:hueOff val="2746340"/>
            <a:satOff val="-48808"/>
            <a:lumOff val="15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Public health response monitoring &amp; evaluation</a:t>
          </a:r>
          <a:endParaRPr lang="en-US" sz="1500" kern="1200" dirty="0"/>
        </a:p>
      </dsp:txBody>
      <dsp:txXfrm>
        <a:off x="1306095" y="3810727"/>
        <a:ext cx="4093408" cy="6487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7F09F0-51BB-4B5D-9E76-CD131E7294FC}">
      <dsp:nvSpPr>
        <dsp:cNvPr id="0" name=""/>
        <dsp:cNvSpPr/>
      </dsp:nvSpPr>
      <dsp:spPr>
        <a:xfrm>
          <a:off x="7359" y="0"/>
          <a:ext cx="2507240" cy="47752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D68A94-AD14-454A-A680-88F57853BE96}">
      <dsp:nvSpPr>
        <dsp:cNvPr id="0" name=""/>
        <dsp:cNvSpPr/>
      </dsp:nvSpPr>
      <dsp:spPr>
        <a:xfrm>
          <a:off x="152389" y="457001"/>
          <a:ext cx="2054271" cy="43181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2560" rIns="0" bIns="1625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The Right to Health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principles and elements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in combination with HRBA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principles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152389" y="457001"/>
        <a:ext cx="2054271" cy="43181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E7FE3A-8926-4612-95F7-75FC9AA5FDBC}">
      <dsp:nvSpPr>
        <dsp:cNvPr id="0" name=""/>
        <dsp:cNvSpPr/>
      </dsp:nvSpPr>
      <dsp:spPr>
        <a:xfrm>
          <a:off x="837705" y="1975"/>
          <a:ext cx="2728104" cy="86381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016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Leadership/Governance (multisectoral)</a:t>
          </a:r>
          <a:endParaRPr lang="en-US" sz="1600" kern="1200" dirty="0"/>
        </a:p>
      </dsp:txBody>
      <dsp:txXfrm>
        <a:off x="879873" y="44143"/>
        <a:ext cx="2643768" cy="779481"/>
      </dsp:txXfrm>
    </dsp:sp>
    <dsp:sp modelId="{76B376BC-9103-4AF4-AC6B-62DA55A90CDE}">
      <dsp:nvSpPr>
        <dsp:cNvPr id="0" name=""/>
        <dsp:cNvSpPr/>
      </dsp:nvSpPr>
      <dsp:spPr>
        <a:xfrm>
          <a:off x="837705" y="908983"/>
          <a:ext cx="2744189" cy="86381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016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Financing</a:t>
          </a:r>
          <a:endParaRPr lang="en-US" sz="1600" kern="1200" dirty="0"/>
        </a:p>
      </dsp:txBody>
      <dsp:txXfrm>
        <a:off x="879873" y="951151"/>
        <a:ext cx="2659853" cy="779481"/>
      </dsp:txXfrm>
    </dsp:sp>
    <dsp:sp modelId="{2BBE3A92-EB83-4540-BE13-A30184CAD198}">
      <dsp:nvSpPr>
        <dsp:cNvPr id="0" name=""/>
        <dsp:cNvSpPr/>
      </dsp:nvSpPr>
      <dsp:spPr>
        <a:xfrm>
          <a:off x="837705" y="1815991"/>
          <a:ext cx="2744189" cy="86381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016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Health workforce</a:t>
          </a:r>
          <a:endParaRPr lang="en-US" sz="1600" kern="1200" dirty="0"/>
        </a:p>
      </dsp:txBody>
      <dsp:txXfrm>
        <a:off x="879873" y="1858159"/>
        <a:ext cx="2659853" cy="779481"/>
      </dsp:txXfrm>
    </dsp:sp>
    <dsp:sp modelId="{47106151-E2FF-48A0-81F0-671BB7D8E1AC}">
      <dsp:nvSpPr>
        <dsp:cNvPr id="0" name=""/>
        <dsp:cNvSpPr/>
      </dsp:nvSpPr>
      <dsp:spPr>
        <a:xfrm>
          <a:off x="837705" y="2722999"/>
          <a:ext cx="2728104" cy="86381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016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Medical products, vaccines and technologies</a:t>
          </a:r>
          <a:endParaRPr lang="en-US" sz="1500" kern="1200" dirty="0"/>
        </a:p>
      </dsp:txBody>
      <dsp:txXfrm>
        <a:off x="879873" y="2765167"/>
        <a:ext cx="2643768" cy="779481"/>
      </dsp:txXfrm>
    </dsp:sp>
    <dsp:sp modelId="{A06ED4C5-BDC6-4FA2-8228-EB533298C83F}">
      <dsp:nvSpPr>
        <dsp:cNvPr id="0" name=""/>
        <dsp:cNvSpPr/>
      </dsp:nvSpPr>
      <dsp:spPr>
        <a:xfrm>
          <a:off x="824372" y="3628521"/>
          <a:ext cx="2712034" cy="863817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016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Care delivery</a:t>
          </a:r>
          <a:endParaRPr lang="en-US" sz="1500" kern="1200" dirty="0"/>
        </a:p>
      </dsp:txBody>
      <dsp:txXfrm>
        <a:off x="866540" y="3670689"/>
        <a:ext cx="2627698" cy="7794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C4661-0DF0-4222-80DC-2B43BC1386EC}" type="datetimeFigureOut">
              <a:rPr lang="ru-RU" smtClean="0"/>
              <a:t>08.04.2023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F6DA92-177E-4CAC-BCC4-61FA467D3A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242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6DA92-177E-4CAC-BCC4-61FA467D3AC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192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6DA92-177E-4CAC-BCC4-61FA467D3AC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044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6C9C4D8-623B-41CC-9D6C-0E78F2C77C61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35AFB2-ABB1-48FD-9515-B4F4EB4AB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C4D8-623B-41CC-9D6C-0E78F2C77C61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5AFB2-ABB1-48FD-9515-B4F4EB4AB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6C9C4D8-623B-41CC-9D6C-0E78F2C77C61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035AFB2-ABB1-48FD-9515-B4F4EB4AB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C4D8-623B-41CC-9D6C-0E78F2C77C61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35AFB2-ABB1-48FD-9515-B4F4EB4ABB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C4D8-623B-41CC-9D6C-0E78F2C77C61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035AFB2-ABB1-48FD-9515-B4F4EB4ABB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6C9C4D8-623B-41CC-9D6C-0E78F2C77C61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035AFB2-ABB1-48FD-9515-B4F4EB4ABB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6C9C4D8-623B-41CC-9D6C-0E78F2C77C61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035AFB2-ABB1-48FD-9515-B4F4EB4ABB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C4D8-623B-41CC-9D6C-0E78F2C77C61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35AFB2-ABB1-48FD-9515-B4F4EB4AB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C4D8-623B-41CC-9D6C-0E78F2C77C61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35AFB2-ABB1-48FD-9515-B4F4EB4AB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C4D8-623B-41CC-9D6C-0E78F2C77C61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35AFB2-ABB1-48FD-9515-B4F4EB4ABB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6C9C4D8-623B-41CC-9D6C-0E78F2C77C61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035AFB2-ABB1-48FD-9515-B4F4EB4ABB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C9C4D8-623B-41CC-9D6C-0E78F2C77C61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035AFB2-ABB1-48FD-9515-B4F4EB4ABB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30480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cap="all" dirty="0">
                <a:solidFill>
                  <a:prstClr val="white"/>
                </a:solidFill>
              </a:rPr>
              <a:t>HUMAN RIGHTS AND HEALTH EQUITY:</a:t>
            </a:r>
            <a:br>
              <a:rPr lang="en-US" sz="2000" cap="all" dirty="0">
                <a:solidFill>
                  <a:prstClr val="white"/>
                </a:solidFill>
              </a:rPr>
            </a:br>
            <a:r>
              <a:rPr lang="en-US" sz="2000" cap="all" dirty="0">
                <a:solidFill>
                  <a:prstClr val="white"/>
                </a:solidFill>
              </a:rPr>
              <a:t>IMPLICATIONS FOR ADVOCACY, </a:t>
            </a:r>
            <a:r>
              <a:rPr lang="en-US" sz="2000" cap="all" dirty="0" smtClean="0">
                <a:solidFill>
                  <a:prstClr val="white"/>
                </a:solidFill>
              </a:rPr>
              <a:t>ACTION </a:t>
            </a:r>
            <a:r>
              <a:rPr lang="en-US" sz="2000" cap="all" dirty="0">
                <a:solidFill>
                  <a:prstClr val="white"/>
                </a:solidFill>
              </a:rPr>
              <a:t>AND GOVERNANCE</a:t>
            </a:r>
          </a:p>
        </p:txBody>
      </p:sp>
      <p:sp>
        <p:nvSpPr>
          <p:cNvPr id="7" name="Title 3"/>
          <p:cNvSpPr>
            <a:spLocks noGrp="1"/>
          </p:cNvSpPr>
          <p:nvPr>
            <p:ph type="ctrTitle"/>
          </p:nvPr>
        </p:nvSpPr>
        <p:spPr>
          <a:xfrm>
            <a:off x="1600200" y="2514600"/>
            <a:ext cx="6477000" cy="1828800"/>
          </a:xfrm>
        </p:spPr>
        <p:txBody>
          <a:bodyPr>
            <a:normAutofit fontScale="90000"/>
          </a:bodyPr>
          <a:lstStyle/>
          <a:p>
            <a:r>
              <a:rPr lang="en-US" smtClean="0">
                <a:solidFill>
                  <a:schemeClr val="tx1"/>
                </a:solidFill>
              </a:rPr>
              <a:t>Session 4: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Human rights Based approach to health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ubtitle 6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n-US" sz="2800" dirty="0">
                <a:solidFill>
                  <a:schemeClr val="bg2">
                    <a:lumMod val="75000"/>
                  </a:schemeClr>
                </a:solidFill>
              </a:rPr>
              <a:t>Abdul Rehman Pirzado</a:t>
            </a:r>
            <a:br>
              <a:rPr lang="en-US" sz="2800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MBBS,DCH.MSPH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606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Added value of the rights-based approach to public health response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330066"/>
              </a:buClr>
              <a:buSzPct val="70000"/>
              <a:buFont typeface="Arial" pitchFamily="34" charset="0"/>
              <a:buChar char="•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r>
              <a:rPr lang="en-US" sz="1900" dirty="0" smtClean="0"/>
              <a:t>Promoting the Right </a:t>
            </a:r>
            <a:r>
              <a:rPr lang="en-US" sz="1900" dirty="0"/>
              <a:t>to Health principles and elements are vital to improving the performance of public health sector response</a:t>
            </a:r>
          </a:p>
          <a:p>
            <a:pPr>
              <a:buClr>
                <a:srgbClr val="330066"/>
              </a:buClr>
              <a:buSzPct val="70000"/>
              <a:buFont typeface="Arial" pitchFamily="34" charset="0"/>
              <a:buChar char="•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r>
              <a:rPr lang="en-US" sz="1900" dirty="0" smtClean="0"/>
              <a:t>The approach focuses </a:t>
            </a:r>
            <a:r>
              <a:rPr lang="en-US" sz="1900" dirty="0"/>
              <a:t>on actual outcomes and analyzes all general policy declarations and health system commitments from the perspective of “what people actually receive in terms of real entitlements and state </a:t>
            </a:r>
            <a:r>
              <a:rPr lang="en-US" sz="1900" dirty="0" smtClean="0"/>
              <a:t>obligations”</a:t>
            </a:r>
            <a:endParaRPr lang="en-US" sz="1900" dirty="0"/>
          </a:p>
          <a:p>
            <a:pPr>
              <a:buClr>
                <a:srgbClr val="330066"/>
              </a:buClr>
              <a:buSzPct val="70000"/>
              <a:buFont typeface="Arial" pitchFamily="34" charset="0"/>
              <a:buChar char="•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r>
              <a:rPr lang="en-US" sz="1900" dirty="0" smtClean="0"/>
              <a:t>The </a:t>
            </a:r>
            <a:r>
              <a:rPr lang="en-US" sz="1900" dirty="0"/>
              <a:t>approach puts the most disadvantaged and vulnerable communities at the center of health sector </a:t>
            </a:r>
            <a:r>
              <a:rPr lang="en-US" sz="1900" dirty="0" smtClean="0"/>
              <a:t>response;</a:t>
            </a:r>
          </a:p>
          <a:p>
            <a:pPr>
              <a:buClr>
                <a:srgbClr val="330066"/>
              </a:buClr>
              <a:buSzPct val="70000"/>
              <a:buFont typeface="Arial" pitchFamily="34" charset="0"/>
              <a:buChar char="•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r>
              <a:rPr lang="en-US" sz="1900" dirty="0" smtClean="0"/>
              <a:t>Rights-based </a:t>
            </a:r>
            <a:r>
              <a:rPr lang="en-US" sz="1900" dirty="0"/>
              <a:t>approach is crucial to improve health sector performance through promotion of availability, accessibility, acceptability and good quality of the </a:t>
            </a:r>
            <a:r>
              <a:rPr lang="en-US" sz="1900" dirty="0" smtClean="0"/>
              <a:t>services with people centered focus;</a:t>
            </a:r>
          </a:p>
          <a:p>
            <a:pPr>
              <a:buClr>
                <a:srgbClr val="330066"/>
              </a:buClr>
              <a:buSzPct val="70000"/>
              <a:buFont typeface="Arial" pitchFamily="34" charset="0"/>
              <a:buChar char="•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r>
              <a:rPr lang="en-US" sz="1900" dirty="0" smtClean="0"/>
              <a:t>Furthermore</a:t>
            </a:r>
            <a:r>
              <a:rPr lang="en-US" sz="1900" dirty="0"/>
              <a:t>, promoting right-based approach principles in health system functions (accountability, transparency, effective participation, respect, equity and ethics) with priority being given to disadvantaged, marginalized and vulnerable populations is a prerequisite towards achieving universal health coverage, securing social protection in line with international, regional and national commitments.</a:t>
            </a:r>
          </a:p>
          <a:p>
            <a:pPr lvl="0"/>
            <a:endParaRPr lang="en-US" sz="2000" dirty="0"/>
          </a:p>
          <a:p>
            <a:pPr>
              <a:buClr>
                <a:srgbClr val="330066"/>
              </a:buClr>
              <a:buSzPct val="70000"/>
              <a:buFont typeface="Arial" pitchFamily="34" charset="0"/>
              <a:buChar char="•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en-US" sz="2000" dirty="0" smtClean="0"/>
          </a:p>
          <a:p>
            <a:pPr>
              <a:buClr>
                <a:srgbClr val="330066"/>
              </a:buClr>
              <a:buSzPct val="70000"/>
              <a:buFont typeface="Arial" pitchFamily="34" charset="0"/>
              <a:buChar char="•"/>
              <a:tabLst>
                <a:tab pos="334963" algn="l"/>
                <a:tab pos="447675" algn="l"/>
                <a:tab pos="904875" algn="l"/>
                <a:tab pos="1362075" algn="l"/>
                <a:tab pos="1819275" algn="l"/>
                <a:tab pos="2276475" algn="l"/>
                <a:tab pos="2733675" algn="l"/>
                <a:tab pos="3190875" algn="l"/>
                <a:tab pos="3648075" algn="l"/>
                <a:tab pos="4105275" algn="l"/>
                <a:tab pos="4562475" algn="l"/>
                <a:tab pos="5019675" algn="l"/>
                <a:tab pos="5476875" algn="l"/>
                <a:tab pos="5934075" algn="l"/>
                <a:tab pos="6391275" algn="l"/>
                <a:tab pos="6848475" algn="l"/>
                <a:tab pos="7305675" algn="l"/>
                <a:tab pos="7762875" algn="l"/>
                <a:tab pos="8220075" algn="l"/>
                <a:tab pos="8677275" algn="l"/>
                <a:tab pos="9134475" algn="l"/>
              </a:tabLst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32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bg1"/>
          </a:fgClr>
          <a:bgClr>
            <a:schemeClr val="bg1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ATTENTION!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76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2616200"/>
            <a:ext cx="8037513" cy="3962400"/>
          </a:xfrm>
        </p:spPr>
        <p:txBody>
          <a:bodyPr>
            <a:normAutofit/>
          </a:bodyPr>
          <a:lstStyle/>
          <a:p>
            <a:r>
              <a:rPr lang="en-US" dirty="0" smtClean="0"/>
              <a:t>Application of earlier sessions to the following public health conditions: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/>
              <a:t>Maternal Mortality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/>
              <a:t>Infant and child health (Polio)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/>
              <a:t>Malnutrition 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/>
              <a:t>Disability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/>
              <a:t>Hepatitis C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514350" indent="-514350">
              <a:buFont typeface="Wingdings" pitchFamily="2" charset="2"/>
              <a:buChar char="§"/>
            </a:pPr>
            <a:endParaRPr lang="en-US" dirty="0" smtClean="0"/>
          </a:p>
          <a:p>
            <a:pPr marL="514350" indent="-514350"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1143000"/>
            <a:ext cx="76200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Application of HRBA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22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62000" y="2895600"/>
            <a:ext cx="8037513" cy="39624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Wingdings" pitchFamily="2" charset="2"/>
              <a:buChar char="§"/>
            </a:pPr>
            <a:r>
              <a:rPr lang="en-US" dirty="0" smtClean="0"/>
              <a:t>What are the health related human rights violations involved?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/>
              <a:t>Who is the most vulnerable and marginalized groups?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/>
              <a:t>Who is responsible for the identified rights?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/>
              <a:t>What are the main right to health related barriers and issues? Think of global governance, social position and proximate determinants 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dirty="0" smtClean="0"/>
              <a:t>How could those barriers be addressed (individual role)?</a:t>
            </a:r>
          </a:p>
          <a:p>
            <a:endParaRPr lang="en-US" dirty="0" smtClean="0"/>
          </a:p>
          <a:p>
            <a:pPr marL="514350" indent="-514350"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1600" y="1295400"/>
            <a:ext cx="76200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Questions for reflection: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66621" y="463034"/>
            <a:ext cx="70090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Right </a:t>
            </a:r>
            <a:r>
              <a:rPr lang="en-US" sz="3600" dirty="0" smtClean="0"/>
              <a:t>to health</a:t>
            </a:r>
            <a:r>
              <a:rPr lang="en-US" sz="3600" dirty="0"/>
              <a:t>: principles and values </a:t>
            </a:r>
          </a:p>
        </p:txBody>
      </p:sp>
    </p:spTree>
    <p:extLst>
      <p:ext uri="{BB962C8B-B14F-4D97-AF65-F5344CB8AC3E}">
        <p14:creationId xmlns:p14="http://schemas.microsoft.com/office/powerpoint/2010/main" val="78154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Right to health principles </a:t>
            </a:r>
            <a:r>
              <a:rPr lang="en-US" dirty="0"/>
              <a:t>and values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accent2"/>
                </a:solidFill>
              </a:rPr>
              <a:t>Effective </a:t>
            </a:r>
            <a:r>
              <a:rPr lang="en-US" sz="3200" dirty="0">
                <a:solidFill>
                  <a:schemeClr val="accent2"/>
                </a:solidFill>
              </a:rPr>
              <a:t>participation and inclusion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>
                <a:solidFill>
                  <a:schemeClr val="accent2"/>
                </a:solidFill>
              </a:rPr>
              <a:t>Equality and non-discrimination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>
                <a:solidFill>
                  <a:schemeClr val="accent2"/>
                </a:solidFill>
              </a:rPr>
              <a:t>Equity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>
                <a:solidFill>
                  <a:schemeClr val="accent2"/>
                </a:solidFill>
              </a:rPr>
              <a:t>Transparency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>
                <a:solidFill>
                  <a:schemeClr val="accent2"/>
                </a:solidFill>
              </a:rPr>
              <a:t>Accountability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>
                <a:solidFill>
                  <a:schemeClr val="accent2"/>
                </a:solidFill>
              </a:rPr>
              <a:t>Rule of law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>
                <a:solidFill>
                  <a:schemeClr val="accent2"/>
                </a:solidFill>
              </a:rPr>
              <a:t>Dignity and respect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70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Comprehensive concept of the right to health: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28600" y="1764101"/>
            <a:ext cx="1143000" cy="481497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dirty="0" smtClean="0">
                <a:solidFill>
                  <a:schemeClr val="bg1"/>
                </a:solidFill>
              </a:rPr>
              <a:t>Right to health principles and values:</a:t>
            </a:r>
          </a:p>
          <a:p>
            <a:endParaRPr lang="en-US" sz="1050" dirty="0" smtClean="0">
              <a:solidFill>
                <a:schemeClr val="bg1"/>
              </a:solidFill>
            </a:endParaRPr>
          </a:p>
          <a:p>
            <a:r>
              <a:rPr lang="en-US" sz="1200" dirty="0" smtClean="0">
                <a:solidFill>
                  <a:schemeClr val="bg1"/>
                </a:solidFill>
              </a:rPr>
              <a:t>Effective participation </a:t>
            </a:r>
            <a:r>
              <a:rPr lang="en-US" sz="1200" dirty="0">
                <a:solidFill>
                  <a:schemeClr val="bg1"/>
                </a:solidFill>
              </a:rPr>
              <a:t>and inclusion</a:t>
            </a:r>
          </a:p>
          <a:p>
            <a:r>
              <a:rPr lang="en-US" sz="1200" dirty="0">
                <a:solidFill>
                  <a:schemeClr val="bg1"/>
                </a:solidFill>
              </a:rPr>
              <a:t>Equality and non-discrimination</a:t>
            </a:r>
          </a:p>
          <a:p>
            <a:r>
              <a:rPr lang="en-US" sz="1200" dirty="0">
                <a:solidFill>
                  <a:schemeClr val="bg1"/>
                </a:solidFill>
              </a:rPr>
              <a:t>Equity</a:t>
            </a:r>
          </a:p>
          <a:p>
            <a:r>
              <a:rPr lang="en-US" sz="1200" dirty="0">
                <a:solidFill>
                  <a:schemeClr val="bg1"/>
                </a:solidFill>
              </a:rPr>
              <a:t>Transparency</a:t>
            </a:r>
          </a:p>
          <a:p>
            <a:r>
              <a:rPr lang="en-US" sz="1200" dirty="0">
                <a:solidFill>
                  <a:schemeClr val="bg1"/>
                </a:solidFill>
              </a:rPr>
              <a:t>Accountability</a:t>
            </a:r>
          </a:p>
          <a:p>
            <a:r>
              <a:rPr lang="en-US" sz="1200" dirty="0">
                <a:solidFill>
                  <a:schemeClr val="bg1"/>
                </a:solidFill>
              </a:rPr>
              <a:t>Rule of law</a:t>
            </a:r>
          </a:p>
          <a:p>
            <a:r>
              <a:rPr lang="en-US" sz="1200" dirty="0">
                <a:solidFill>
                  <a:schemeClr val="bg1"/>
                </a:solidFill>
              </a:rPr>
              <a:t>Dignity and </a:t>
            </a:r>
            <a:r>
              <a:rPr lang="en-US" sz="1200" dirty="0" smtClean="0">
                <a:solidFill>
                  <a:schemeClr val="bg1"/>
                </a:solidFill>
              </a:rPr>
              <a:t>respect</a:t>
            </a:r>
          </a:p>
          <a:p>
            <a:endParaRPr lang="en-US" sz="1050" dirty="0">
              <a:solidFill>
                <a:schemeClr val="bg1"/>
              </a:solidFill>
            </a:endParaRPr>
          </a:p>
          <a:p>
            <a:pPr algn="ctr"/>
            <a:r>
              <a:rPr lang="en-US" sz="1050" dirty="0" smtClean="0"/>
              <a:t> </a:t>
            </a:r>
            <a:endParaRPr lang="en-US" sz="1050" dirty="0"/>
          </a:p>
        </p:txBody>
      </p:sp>
      <p:sp>
        <p:nvSpPr>
          <p:cNvPr id="6" name="Rounded Rectangle 5"/>
          <p:cNvSpPr/>
          <p:nvPr/>
        </p:nvSpPr>
        <p:spPr>
          <a:xfrm>
            <a:off x="2098375" y="1764102"/>
            <a:ext cx="2198298" cy="20458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6 building blocks of a health system: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Leadership/governance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Financing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Health workforce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Information and evidence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Medical products, vaccines and technologies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Care delivery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130612" y="4419599"/>
            <a:ext cx="5293025" cy="215947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/>
              <a:t>Underlying determinants of health</a:t>
            </a:r>
            <a:r>
              <a:rPr lang="en-US" sz="1400" dirty="0" smtClean="0"/>
              <a:t>:</a:t>
            </a:r>
          </a:p>
          <a:p>
            <a:endParaRPr lang="en-US" sz="1400" dirty="0"/>
          </a:p>
          <a:p>
            <a:r>
              <a:rPr lang="en-US" sz="1200" dirty="0" smtClean="0"/>
              <a:t>Access to minimum essential food, which is nutritionally adequate and safe, basic shelter/housing, safe and potable drinking water, adequate sanitation, education and access to information concerning the main health problems in the community, including methods of preventing and controlling them, address socio-cultural barriers and gender norms</a:t>
            </a:r>
            <a:endParaRPr lang="en-US" sz="1200" dirty="0"/>
          </a:p>
        </p:txBody>
      </p:sp>
      <p:sp>
        <p:nvSpPr>
          <p:cNvPr id="8" name="Right Arrow 7"/>
          <p:cNvSpPr/>
          <p:nvPr/>
        </p:nvSpPr>
        <p:spPr>
          <a:xfrm>
            <a:off x="1508185" y="2476500"/>
            <a:ext cx="4572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1508185" y="5067300"/>
            <a:ext cx="4572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>
            <a:off x="2589362" y="3913517"/>
            <a:ext cx="4572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3292415" y="3913517"/>
            <a:ext cx="457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5029200" y="1752600"/>
            <a:ext cx="2362200" cy="20574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Availability</a:t>
            </a:r>
          </a:p>
          <a:p>
            <a:pPr algn="ctr"/>
            <a:r>
              <a:rPr lang="en-US" sz="1400" dirty="0" smtClean="0"/>
              <a:t>Accessibility </a:t>
            </a:r>
          </a:p>
          <a:p>
            <a:pPr algn="ctr"/>
            <a:r>
              <a:rPr lang="en-US" sz="1400" dirty="0" smtClean="0"/>
              <a:t>(incl. affordability)</a:t>
            </a:r>
          </a:p>
          <a:p>
            <a:pPr algn="ctr"/>
            <a:r>
              <a:rPr lang="en-US" sz="1400" dirty="0" smtClean="0"/>
              <a:t>Acceptability</a:t>
            </a:r>
          </a:p>
          <a:p>
            <a:pPr algn="ctr"/>
            <a:r>
              <a:rPr lang="en-US" sz="1400" dirty="0" smtClean="0"/>
              <a:t>Quality</a:t>
            </a:r>
          </a:p>
          <a:p>
            <a:pPr algn="ctr"/>
            <a:r>
              <a:rPr lang="en-US" sz="1400" dirty="0" smtClean="0"/>
              <a:t>(AAAQ) </a:t>
            </a:r>
            <a:endParaRPr lang="en-US" sz="1400" dirty="0"/>
          </a:p>
        </p:txBody>
      </p:sp>
      <p:sp>
        <p:nvSpPr>
          <p:cNvPr id="13" name="Right Arrow 12"/>
          <p:cNvSpPr/>
          <p:nvPr/>
        </p:nvSpPr>
        <p:spPr>
          <a:xfrm>
            <a:off x="4441166" y="2171700"/>
            <a:ext cx="4572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Arrow 13"/>
          <p:cNvSpPr/>
          <p:nvPr/>
        </p:nvSpPr>
        <p:spPr>
          <a:xfrm>
            <a:off x="4441166" y="2880144"/>
            <a:ext cx="457200" cy="4953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7979434" y="3532517"/>
            <a:ext cx="3048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16"/>
          <p:cNvGrpSpPr/>
          <p:nvPr/>
        </p:nvGrpSpPr>
        <p:grpSpPr>
          <a:xfrm rot="5400000">
            <a:off x="6978727" y="3799217"/>
            <a:ext cx="3446036" cy="609600"/>
            <a:chOff x="669100" y="1033354"/>
            <a:chExt cx="3525262" cy="718932"/>
          </a:xfrm>
        </p:grpSpPr>
        <p:sp>
          <p:nvSpPr>
            <p:cNvPr id="18" name="Rounded Rectangle 17"/>
            <p:cNvSpPr/>
            <p:nvPr/>
          </p:nvSpPr>
          <p:spPr>
            <a:xfrm>
              <a:off x="669100" y="1033354"/>
              <a:ext cx="3525262" cy="718932"/>
            </a:xfrm>
            <a:prstGeom prst="roundRect">
              <a:avLst/>
            </a:prstGeom>
            <a:solidFill>
              <a:srgbClr val="C00000"/>
            </a:solidFill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9" name="Rounded Rectangle 4"/>
            <p:cNvSpPr/>
            <p:nvPr/>
          </p:nvSpPr>
          <p:spPr>
            <a:xfrm>
              <a:off x="795646" y="1033354"/>
              <a:ext cx="3239797" cy="6487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32385" rIns="64770" bIns="3238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00" dirty="0" smtClean="0"/>
                <a:t>Health equity</a:t>
              </a:r>
              <a:endParaRPr lang="en-US" sz="1700" kern="1200" dirty="0"/>
            </a:p>
          </p:txBody>
        </p:sp>
      </p:grpSp>
      <p:sp>
        <p:nvSpPr>
          <p:cNvPr id="22" name="Right Brace 21"/>
          <p:cNvSpPr/>
          <p:nvPr/>
        </p:nvSpPr>
        <p:spPr>
          <a:xfrm>
            <a:off x="7467600" y="2476501"/>
            <a:ext cx="381000" cy="3314700"/>
          </a:xfrm>
          <a:prstGeom prst="rightBrac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2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179960673"/>
              </p:ext>
            </p:extLst>
          </p:nvPr>
        </p:nvGraphicFramePr>
        <p:xfrm>
          <a:off x="2438400" y="1828800"/>
          <a:ext cx="6705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79356457"/>
              </p:ext>
            </p:extLst>
          </p:nvPr>
        </p:nvGraphicFramePr>
        <p:xfrm>
          <a:off x="914400" y="1752600"/>
          <a:ext cx="2514600" cy="477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266359" y="231302"/>
            <a:ext cx="4305641" cy="1219200"/>
            <a:chOff x="851446" y="0"/>
            <a:chExt cx="3223737" cy="718932"/>
          </a:xfrm>
          <a:solidFill>
            <a:srgbClr val="C00000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8" name="Rounded Rectangle 7"/>
            <p:cNvSpPr/>
            <p:nvPr/>
          </p:nvSpPr>
          <p:spPr>
            <a:xfrm>
              <a:off x="851446" y="0"/>
              <a:ext cx="3223737" cy="718932"/>
            </a:xfrm>
            <a:prstGeom prst="roundRect">
              <a:avLst/>
            </a:prstGeom>
            <a:grpFill/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1196830" y="35095"/>
              <a:ext cx="2532967" cy="64874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32385" rIns="64770" bIns="3238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/>
                <a:t>Right to Health in practice</a:t>
              </a:r>
              <a:endParaRPr lang="en-US" sz="24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0646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is the added value of the rights based approach to health?</a:t>
            </a:r>
            <a:endParaRPr lang="en-US" sz="4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7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2793014"/>
              </p:ext>
            </p:extLst>
          </p:nvPr>
        </p:nvGraphicFramePr>
        <p:xfrm>
          <a:off x="1897124" y="1678496"/>
          <a:ext cx="4419599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ight Arrow 5"/>
          <p:cNvSpPr/>
          <p:nvPr/>
        </p:nvSpPr>
        <p:spPr>
          <a:xfrm>
            <a:off x="222839" y="1538796"/>
            <a:ext cx="2354840" cy="4775200"/>
          </a:xfrm>
          <a:prstGeom prst="rightArrow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7" name="Group 6"/>
          <p:cNvGrpSpPr/>
          <p:nvPr/>
        </p:nvGrpSpPr>
        <p:grpSpPr>
          <a:xfrm>
            <a:off x="286932" y="1767297"/>
            <a:ext cx="2054271" cy="4318198"/>
            <a:chOff x="152389" y="457001"/>
            <a:chExt cx="2054271" cy="4318198"/>
          </a:xfrm>
        </p:grpSpPr>
        <p:sp>
          <p:nvSpPr>
            <p:cNvPr id="8" name="Rectangle 7"/>
            <p:cNvSpPr/>
            <p:nvPr/>
          </p:nvSpPr>
          <p:spPr>
            <a:xfrm>
              <a:off x="152389" y="457001"/>
              <a:ext cx="2054271" cy="4318198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152389" y="457001"/>
              <a:ext cx="2054271" cy="43181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62560" rIns="0" bIns="1625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chemeClr val="bg1"/>
                  </a:solidFill>
                </a:rPr>
                <a:t>The Right to Health 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chemeClr val="bg1"/>
                  </a:solidFill>
                </a:rPr>
                <a:t>principles and elements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chemeClr val="bg1"/>
                  </a:solidFill>
                </a:rPr>
                <a:t>in combination with HRBA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chemeClr val="bg1"/>
                  </a:solidFill>
                </a:rPr>
                <a:t>principles</a:t>
              </a:r>
              <a:endParaRPr lang="en-US" sz="1600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Right Arrow 12"/>
          <p:cNvSpPr/>
          <p:nvPr/>
        </p:nvSpPr>
        <p:spPr>
          <a:xfrm>
            <a:off x="6019800" y="3353689"/>
            <a:ext cx="533400" cy="1371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6799141" y="2590800"/>
            <a:ext cx="1966245" cy="847631"/>
            <a:chOff x="824371" y="0"/>
            <a:chExt cx="2712033" cy="718932"/>
          </a:xfrm>
          <a:solidFill>
            <a:schemeClr val="accent1">
              <a:lumMod val="75000"/>
            </a:schemeClr>
          </a:solidFill>
        </p:grpSpPr>
        <p:sp>
          <p:nvSpPr>
            <p:cNvPr id="15" name="Rounded Rectangle 14"/>
            <p:cNvSpPr/>
            <p:nvPr/>
          </p:nvSpPr>
          <p:spPr>
            <a:xfrm>
              <a:off x="824371" y="0"/>
              <a:ext cx="2712033" cy="718932"/>
            </a:xfrm>
            <a:prstGeom prst="roundRect">
              <a:avLst/>
            </a:prstGeom>
            <a:grpFill/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859466" y="35095"/>
              <a:ext cx="2641843" cy="64874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32385" rIns="64770" bIns="3238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Improved population health outcomes (level and equity)</a:t>
              </a:r>
              <a:endParaRPr lang="en-US" sz="1600" kern="12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808924" y="3673379"/>
            <a:ext cx="1966245" cy="941956"/>
            <a:chOff x="908534" y="-406970"/>
            <a:chExt cx="2712033" cy="718932"/>
          </a:xfrm>
          <a:solidFill>
            <a:schemeClr val="accent1">
              <a:lumMod val="75000"/>
            </a:schemeClr>
          </a:solidFill>
        </p:grpSpPr>
        <p:sp>
          <p:nvSpPr>
            <p:cNvPr id="18" name="Rounded Rectangle 17"/>
            <p:cNvSpPr/>
            <p:nvPr/>
          </p:nvSpPr>
          <p:spPr>
            <a:xfrm>
              <a:off x="908534" y="-406970"/>
              <a:ext cx="2712033" cy="718932"/>
            </a:xfrm>
            <a:prstGeom prst="roundRect">
              <a:avLst/>
            </a:prstGeom>
            <a:grpFill/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9" name="Rounded Rectangle 4"/>
            <p:cNvSpPr/>
            <p:nvPr/>
          </p:nvSpPr>
          <p:spPr>
            <a:xfrm>
              <a:off x="943627" y="-406970"/>
              <a:ext cx="2641843" cy="64874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32385" rIns="64770" bIns="3238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00" kern="1200" dirty="0" smtClean="0"/>
                <a:t>Better people-centered responsiveness</a:t>
              </a:r>
              <a:endParaRPr lang="en-US" sz="1700" kern="12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832387" y="4872368"/>
            <a:ext cx="1966245" cy="638800"/>
            <a:chOff x="824371" y="0"/>
            <a:chExt cx="2712033" cy="718932"/>
          </a:xfrm>
        </p:grpSpPr>
        <p:sp>
          <p:nvSpPr>
            <p:cNvPr id="21" name="Rounded Rectangle 20"/>
            <p:cNvSpPr/>
            <p:nvPr/>
          </p:nvSpPr>
          <p:spPr>
            <a:xfrm>
              <a:off x="824371" y="0"/>
              <a:ext cx="2712033" cy="718932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sz="1600" dirty="0" smtClean="0"/>
                <a:t>Greater social protection</a:t>
              </a:r>
              <a:endParaRPr lang="en-US" sz="1600" dirty="0"/>
            </a:p>
          </p:txBody>
        </p:sp>
        <p:sp>
          <p:nvSpPr>
            <p:cNvPr id="22" name="Rounded Rectangle 4"/>
            <p:cNvSpPr/>
            <p:nvPr/>
          </p:nvSpPr>
          <p:spPr>
            <a:xfrm>
              <a:off x="859466" y="35095"/>
              <a:ext cx="2641843" cy="6487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32385" rIns="64770" bIns="3238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700" kern="1200" dirty="0"/>
            </a:p>
          </p:txBody>
        </p:sp>
      </p:grpSp>
      <p:sp>
        <p:nvSpPr>
          <p:cNvPr id="25" name="Rounded Rectangle 4"/>
          <p:cNvSpPr/>
          <p:nvPr/>
        </p:nvSpPr>
        <p:spPr>
          <a:xfrm>
            <a:off x="6850028" y="4615335"/>
            <a:ext cx="1915357" cy="57643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4770" tIns="32385" rIns="64770" bIns="32385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700" kern="12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2747639" y="1713309"/>
            <a:ext cx="3124200" cy="4862102"/>
            <a:chOff x="828224" y="-7983"/>
            <a:chExt cx="2712033" cy="718932"/>
          </a:xfrm>
          <a:solidFill>
            <a:schemeClr val="accent2"/>
          </a:solidFill>
        </p:grpSpPr>
        <p:sp>
          <p:nvSpPr>
            <p:cNvPr id="33" name="Rounded Rectangle 32"/>
            <p:cNvSpPr/>
            <p:nvPr/>
          </p:nvSpPr>
          <p:spPr>
            <a:xfrm>
              <a:off x="828224" y="-7983"/>
              <a:ext cx="2712033" cy="718932"/>
            </a:xfrm>
            <a:prstGeom prst="roundRect">
              <a:avLst/>
            </a:prstGeom>
            <a:grpFill/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34" name="Rounded Rectangle 4"/>
            <p:cNvSpPr/>
            <p:nvPr/>
          </p:nvSpPr>
          <p:spPr>
            <a:xfrm>
              <a:off x="929925" y="37381"/>
              <a:ext cx="2508631" cy="63491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32385" rIns="64770" bIns="32385" numCol="1" spcCol="1270" anchor="ctr" anchorCtr="0">
              <a:noAutofit/>
            </a:bodyPr>
            <a:lstStyle/>
            <a:p>
              <a:pPr marL="285750" lvl="0" indent="-28575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n-US" sz="1600" dirty="0" smtClean="0"/>
                <a:t>Vulnerability assessment</a:t>
              </a:r>
            </a:p>
            <a:p>
              <a:pPr marL="285750" lvl="0" indent="-28575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n-US" sz="1600" dirty="0" smtClean="0"/>
                <a:t>Disaggregated data</a:t>
              </a:r>
            </a:p>
            <a:p>
              <a:pPr marL="285750" lvl="0" indent="-28575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n-US" sz="1600" dirty="0" smtClean="0"/>
                <a:t>Health legislation review and improvement</a:t>
              </a:r>
            </a:p>
            <a:p>
              <a:pPr marL="285750" lvl="0" indent="-28575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n-US" sz="1600" kern="1200" dirty="0" smtClean="0"/>
                <a:t>Health in all policies</a:t>
              </a:r>
            </a:p>
            <a:p>
              <a:pPr marL="285750" lvl="0" indent="-28575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n-US" sz="1600" dirty="0" smtClean="0"/>
                <a:t>Whole-of-government approach</a:t>
              </a:r>
            </a:p>
            <a:p>
              <a:pPr marL="285750" lvl="0" indent="-28575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n-US" sz="1600" kern="1200" dirty="0" smtClean="0"/>
                <a:t>Whole-of-society approach</a:t>
              </a:r>
            </a:p>
            <a:p>
              <a:pPr marL="285750" lvl="0" indent="-28575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n-US" sz="1600" dirty="0" smtClean="0"/>
                <a:t>Availability, physical and economic accessibility, acceptability and quality of comprehensive health care </a:t>
              </a:r>
              <a:endParaRPr lang="en-US" sz="1600" kern="1200" dirty="0" smtClean="0"/>
            </a:p>
            <a:p>
              <a:pPr marL="285750" lvl="0" indent="-28575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n-US" sz="1600" kern="1200" dirty="0" smtClean="0"/>
                <a:t>Advocacy and partnerships</a:t>
              </a:r>
            </a:p>
            <a:p>
              <a:pPr marL="285750" indent="-28575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n-US" sz="1600" dirty="0" smtClean="0"/>
                <a:t>Monitoring &amp; Evaluation</a:t>
              </a:r>
            </a:p>
            <a:p>
              <a:pPr marL="285750" lvl="0" indent="-28575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endParaRPr lang="en-US" sz="1600" kern="1200" dirty="0" smtClean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28600" y="231302"/>
            <a:ext cx="8610600" cy="1219200"/>
            <a:chOff x="824371" y="0"/>
            <a:chExt cx="2712033" cy="718932"/>
          </a:xfrm>
          <a:solidFill>
            <a:srgbClr val="C00000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24" name="Rounded Rectangle 23"/>
            <p:cNvSpPr/>
            <p:nvPr/>
          </p:nvSpPr>
          <p:spPr>
            <a:xfrm>
              <a:off x="824371" y="0"/>
              <a:ext cx="2712033" cy="718932"/>
            </a:xfrm>
            <a:prstGeom prst="roundRect">
              <a:avLst/>
            </a:prstGeom>
            <a:grpFill/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6" name="Rounded Rectangle 4"/>
            <p:cNvSpPr/>
            <p:nvPr/>
          </p:nvSpPr>
          <p:spPr>
            <a:xfrm>
              <a:off x="859466" y="35095"/>
              <a:ext cx="2641843" cy="64874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32385" rIns="64770" bIns="3238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/>
                <a:t>Added value of the human rights based approach </a:t>
              </a: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/>
                <a:t>to health response </a:t>
              </a:r>
              <a:endParaRPr lang="en-US" sz="24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1409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5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89373588"/>
              </p:ext>
            </p:extLst>
          </p:nvPr>
        </p:nvGraphicFramePr>
        <p:xfrm>
          <a:off x="2133600" y="1681774"/>
          <a:ext cx="4419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Arrow 4"/>
          <p:cNvSpPr/>
          <p:nvPr/>
        </p:nvSpPr>
        <p:spPr>
          <a:xfrm>
            <a:off x="459315" y="1524000"/>
            <a:ext cx="2354840" cy="4775200"/>
          </a:xfrm>
          <a:prstGeom prst="rightArrow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7" name="Group 6"/>
          <p:cNvGrpSpPr/>
          <p:nvPr/>
        </p:nvGrpSpPr>
        <p:grpSpPr>
          <a:xfrm>
            <a:off x="523408" y="1752501"/>
            <a:ext cx="2054271" cy="4318198"/>
            <a:chOff x="152389" y="457001"/>
            <a:chExt cx="2054271" cy="4318198"/>
          </a:xfrm>
        </p:grpSpPr>
        <p:sp>
          <p:nvSpPr>
            <p:cNvPr id="8" name="Rectangle 7"/>
            <p:cNvSpPr/>
            <p:nvPr/>
          </p:nvSpPr>
          <p:spPr>
            <a:xfrm>
              <a:off x="152389" y="457001"/>
              <a:ext cx="2054271" cy="4318198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152389" y="457001"/>
              <a:ext cx="2054271" cy="43181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62560" rIns="0" bIns="1625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chemeClr val="bg1"/>
                  </a:solidFill>
                </a:rPr>
                <a:t>The Right to Health 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chemeClr val="bg1"/>
                  </a:solidFill>
                </a:rPr>
                <a:t>principles and elements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chemeClr val="bg1"/>
                  </a:solidFill>
                </a:rPr>
                <a:t>in combination with HRBA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chemeClr val="bg1"/>
                  </a:solidFill>
                </a:rPr>
                <a:t>principles</a:t>
              </a:r>
              <a:endParaRPr lang="en-US" sz="16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 rot="5400000">
            <a:off x="4093210" y="3742179"/>
            <a:ext cx="3935389" cy="374991"/>
            <a:chOff x="669100" y="1033354"/>
            <a:chExt cx="3525262" cy="718934"/>
          </a:xfrm>
        </p:grpSpPr>
        <p:sp>
          <p:nvSpPr>
            <p:cNvPr id="16" name="Rounded Rectangle 15"/>
            <p:cNvSpPr/>
            <p:nvPr/>
          </p:nvSpPr>
          <p:spPr>
            <a:xfrm>
              <a:off x="669100" y="1033356"/>
              <a:ext cx="3525262" cy="718932"/>
            </a:xfrm>
            <a:prstGeom prst="roundRect">
              <a:avLst/>
            </a:prstGeom>
            <a:solidFill>
              <a:srgbClr val="C00000"/>
            </a:solidFill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7" name="Rounded Rectangle 4"/>
            <p:cNvSpPr/>
            <p:nvPr/>
          </p:nvSpPr>
          <p:spPr>
            <a:xfrm>
              <a:off x="795646" y="1033354"/>
              <a:ext cx="3239797" cy="6487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32385" rIns="64770" bIns="3238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00" dirty="0" smtClean="0"/>
                <a:t>Information and disaggregated data</a:t>
              </a:r>
              <a:endParaRPr lang="en-US" sz="1700" kern="1200" dirty="0"/>
            </a:p>
          </p:txBody>
        </p:sp>
      </p:grpSp>
      <p:sp>
        <p:nvSpPr>
          <p:cNvPr id="18" name="Right Arrow 17"/>
          <p:cNvSpPr/>
          <p:nvPr/>
        </p:nvSpPr>
        <p:spPr>
          <a:xfrm>
            <a:off x="6400800" y="3276600"/>
            <a:ext cx="533400" cy="1371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7035617" y="2209800"/>
            <a:ext cx="1966245" cy="612282"/>
            <a:chOff x="824371" y="0"/>
            <a:chExt cx="2712033" cy="718932"/>
          </a:xfrm>
          <a:solidFill>
            <a:schemeClr val="accent1">
              <a:lumMod val="75000"/>
            </a:schemeClr>
          </a:solidFill>
        </p:grpSpPr>
        <p:sp>
          <p:nvSpPr>
            <p:cNvPr id="23" name="Rounded Rectangle 22"/>
            <p:cNvSpPr/>
            <p:nvPr/>
          </p:nvSpPr>
          <p:spPr>
            <a:xfrm>
              <a:off x="824371" y="0"/>
              <a:ext cx="2712033" cy="718932"/>
            </a:xfrm>
            <a:prstGeom prst="roundRect">
              <a:avLst/>
            </a:prstGeom>
            <a:grpFill/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4" name="Rounded Rectangle 4"/>
            <p:cNvSpPr/>
            <p:nvPr/>
          </p:nvSpPr>
          <p:spPr>
            <a:xfrm>
              <a:off x="859466" y="35095"/>
              <a:ext cx="2641843" cy="64874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32385" rIns="64770" bIns="3238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Improved health outcomes (level and equity)</a:t>
              </a:r>
              <a:endParaRPr lang="en-US" sz="1400" kern="12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035617" y="2984469"/>
            <a:ext cx="1966245" cy="584261"/>
            <a:chOff x="908534" y="-406970"/>
            <a:chExt cx="2712033" cy="718932"/>
          </a:xfrm>
          <a:solidFill>
            <a:schemeClr val="accent1">
              <a:lumMod val="75000"/>
            </a:schemeClr>
          </a:solidFill>
        </p:grpSpPr>
        <p:sp>
          <p:nvSpPr>
            <p:cNvPr id="26" name="Rounded Rectangle 25"/>
            <p:cNvSpPr/>
            <p:nvPr/>
          </p:nvSpPr>
          <p:spPr>
            <a:xfrm>
              <a:off x="908534" y="-406970"/>
              <a:ext cx="2712033" cy="718932"/>
            </a:xfrm>
            <a:prstGeom prst="roundRect">
              <a:avLst/>
            </a:prstGeom>
            <a:grpFill/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7" name="Rounded Rectangle 4"/>
            <p:cNvSpPr/>
            <p:nvPr/>
          </p:nvSpPr>
          <p:spPr>
            <a:xfrm>
              <a:off x="943627" y="-406970"/>
              <a:ext cx="2641843" cy="64874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32385" rIns="64770" bIns="3238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00" kern="1200" dirty="0" smtClean="0"/>
                <a:t>Better responsiveness</a:t>
              </a:r>
              <a:endParaRPr lang="en-US" sz="1700" kern="12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035615" y="3733800"/>
            <a:ext cx="1966245" cy="638800"/>
            <a:chOff x="824371" y="0"/>
            <a:chExt cx="2712033" cy="718932"/>
          </a:xfrm>
        </p:grpSpPr>
        <p:sp>
          <p:nvSpPr>
            <p:cNvPr id="29" name="Rounded Rectangle 28"/>
            <p:cNvSpPr/>
            <p:nvPr/>
          </p:nvSpPr>
          <p:spPr>
            <a:xfrm>
              <a:off x="824371" y="0"/>
              <a:ext cx="2712033" cy="718932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sz="1600" dirty="0" smtClean="0"/>
                <a:t>Greater social protection</a:t>
              </a:r>
              <a:endParaRPr lang="en-US" sz="1600" dirty="0"/>
            </a:p>
          </p:txBody>
        </p:sp>
        <p:sp>
          <p:nvSpPr>
            <p:cNvPr id="30" name="Rounded Rectangle 4"/>
            <p:cNvSpPr/>
            <p:nvPr/>
          </p:nvSpPr>
          <p:spPr>
            <a:xfrm>
              <a:off x="859466" y="35095"/>
              <a:ext cx="2641843" cy="6487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32385" rIns="64770" bIns="3238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700" kern="12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7061060" y="4569356"/>
            <a:ext cx="1966245" cy="638800"/>
            <a:chOff x="824371" y="0"/>
            <a:chExt cx="2712033" cy="718932"/>
          </a:xfrm>
        </p:grpSpPr>
        <p:sp>
          <p:nvSpPr>
            <p:cNvPr id="32" name="Rounded Rectangle 31"/>
            <p:cNvSpPr/>
            <p:nvPr/>
          </p:nvSpPr>
          <p:spPr>
            <a:xfrm>
              <a:off x="824371" y="0"/>
              <a:ext cx="2712033" cy="718932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sz="1600" dirty="0" smtClean="0"/>
                <a:t>Financial efficiency</a:t>
              </a:r>
              <a:endParaRPr lang="en-US" sz="1600" dirty="0"/>
            </a:p>
          </p:txBody>
        </p:sp>
        <p:sp>
          <p:nvSpPr>
            <p:cNvPr id="33" name="Rounded Rectangle 4"/>
            <p:cNvSpPr/>
            <p:nvPr/>
          </p:nvSpPr>
          <p:spPr>
            <a:xfrm>
              <a:off x="859466" y="35095"/>
              <a:ext cx="2641843" cy="6487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32385" rIns="64770" bIns="3238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700" kern="1200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061059" y="5372183"/>
            <a:ext cx="1966245" cy="895833"/>
            <a:chOff x="809636" y="-324371"/>
            <a:chExt cx="2712033" cy="1008208"/>
          </a:xfrm>
        </p:grpSpPr>
        <p:sp>
          <p:nvSpPr>
            <p:cNvPr id="35" name="Rounded Rectangle 34"/>
            <p:cNvSpPr/>
            <p:nvPr/>
          </p:nvSpPr>
          <p:spPr>
            <a:xfrm>
              <a:off x="809636" y="-324371"/>
              <a:ext cx="2712033" cy="718932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sz="1600" dirty="0" smtClean="0"/>
                <a:t>Improved system’s efficiency</a:t>
              </a:r>
              <a:endParaRPr lang="en-US" sz="1600" dirty="0"/>
            </a:p>
          </p:txBody>
        </p:sp>
        <p:sp>
          <p:nvSpPr>
            <p:cNvPr id="36" name="Rounded Rectangle 4"/>
            <p:cNvSpPr/>
            <p:nvPr/>
          </p:nvSpPr>
          <p:spPr>
            <a:xfrm>
              <a:off x="859466" y="35095"/>
              <a:ext cx="2641843" cy="6487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32385" rIns="64770" bIns="3238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700" kern="12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28600" y="231302"/>
            <a:ext cx="8610600" cy="1219200"/>
            <a:chOff x="824371" y="0"/>
            <a:chExt cx="2712033" cy="718932"/>
          </a:xfrm>
          <a:solidFill>
            <a:srgbClr val="C00000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38" name="Rounded Rectangle 37"/>
            <p:cNvSpPr/>
            <p:nvPr/>
          </p:nvSpPr>
          <p:spPr>
            <a:xfrm>
              <a:off x="824371" y="0"/>
              <a:ext cx="2712033" cy="718932"/>
            </a:xfrm>
            <a:prstGeom prst="roundRect">
              <a:avLst/>
            </a:prstGeom>
            <a:grpFill/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39" name="Rounded Rectangle 4"/>
            <p:cNvSpPr/>
            <p:nvPr/>
          </p:nvSpPr>
          <p:spPr>
            <a:xfrm>
              <a:off x="859466" y="35095"/>
              <a:ext cx="2641843" cy="64874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32385" rIns="64770" bIns="3238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/>
                <a:t>Added value of the right to health </a:t>
              </a:r>
            </a:p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/>
                <a:t>to health systems strengthening</a:t>
              </a:r>
              <a:endParaRPr lang="en-US" sz="24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6995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3439</TotalTime>
  <Words>636</Words>
  <Application>Microsoft Office PowerPoint</Application>
  <PresentationFormat>On-screen Show (4:3)</PresentationFormat>
  <Paragraphs>114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Tw Cen MT</vt:lpstr>
      <vt:lpstr>Wingdings</vt:lpstr>
      <vt:lpstr>Wingdings 2</vt:lpstr>
      <vt:lpstr>Median</vt:lpstr>
      <vt:lpstr>Session 4:  Human rights Based approach to health </vt:lpstr>
      <vt:lpstr>Application of HRBA</vt:lpstr>
      <vt:lpstr>Questions for reflection: </vt:lpstr>
      <vt:lpstr>Right to health principles and values:</vt:lpstr>
      <vt:lpstr>Comprehensive concept of the right to health:</vt:lpstr>
      <vt:lpstr>PowerPoint Presentation</vt:lpstr>
      <vt:lpstr>PowerPoint Presentation</vt:lpstr>
      <vt:lpstr>PowerPoint Presentation</vt:lpstr>
      <vt:lpstr>PowerPoint Presentation</vt:lpstr>
      <vt:lpstr>Added value of the rights-based approach to public health response</vt:lpstr>
      <vt:lpstr>THANK YOU FOR YOUR ATTENTION!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 Rehman Pirzado MD</dc:creator>
  <cp:keywords>WHO</cp:keywords>
  <cp:lastModifiedBy>Microsoft account</cp:lastModifiedBy>
  <cp:revision>317</cp:revision>
  <dcterms:created xsi:type="dcterms:W3CDTF">2013-08-27T09:48:46Z</dcterms:created>
  <dcterms:modified xsi:type="dcterms:W3CDTF">2023-04-08T04:40:34Z</dcterms:modified>
</cp:coreProperties>
</file>