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AB5B-FAE6-46EF-B9C2-1A0B3BF18668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262B-2A4B-425D-BD46-C35AED2E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CF56-EDE4-453F-B42B-7B01D5A3DE90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F3E9-058F-4BBC-8583-9B250F52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AD78-59AB-47F5-ADB7-1774771F17D0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9A19-C427-43D7-A61D-7100A6AFD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1923-01C2-4E89-8CFA-3E5E69FFC33F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7E68-7216-4357-BBB4-2F03884E8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7EAB-7DAD-4B15-BAA0-E003E45F4BC5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F466-2D0C-47F7-B6B7-333263723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339F-4E7B-497E-88DC-FECA6A713929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E710-C159-4DE1-9CE8-34FB2B234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D28A-9810-4372-BCF4-4ADDF982997C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8A4C-E4E4-43BF-B46D-7FD8EBC3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A697-66EC-4D26-8E42-7A59A0B39E21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850B-6C2C-41F0-B0E8-AA019B5F8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C21A-1BB8-4ADC-8BF4-AEC6D44C0F9E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BCFB-A59B-4C17-82E0-D8B31D3F9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DB4F-4CC1-4190-9E1A-DD66F13A5B66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21D4-60A0-43E4-AF30-BA88BA75C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DF69-116F-416F-AFAC-3835CA142755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B214-69B2-42FE-AA2D-F5772A228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E8776-CCB2-43ED-84D8-F273EA8DBF6F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29227-8528-4CD7-9059-6D0FC4FE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aternal_child_adolescent/documents/9789241506823/en/" TargetMode="External"/><Relationship Id="rId2" Type="http://schemas.openxmlformats.org/officeDocument/2006/relationships/hyperlink" Target="http://www.who.int/child_adolescent_health/documents/9241591951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&#1593;&#1576;&#1583;&#1575;&#1604;&#1585;&#1581;&#1605;&#1575;&#1606;-&#1662;&#1610;&#1585;&#1586;&#1575;&#1583;&#1608;-Abdul-Rehman-Pirzado-601452193335897/?ref=aymt_homepage_pane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arpir_000\OneDrive\Pictures\Camera Roll\FB_IMG_1452958927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2400"/>
            <a:ext cx="881856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772400" cy="16764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Managing a Sick Child</a:t>
            </a:r>
            <a:endParaRPr lang="en-US" sz="6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9600"/>
            <a:ext cx="7854696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Abdul Rehman Pirzado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880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911701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144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943600"/>
            <a:ext cx="2590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51260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702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050" y="6172200"/>
            <a:ext cx="351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8" y="762000"/>
            <a:ext cx="80502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6608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096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963" y="5943600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143000"/>
            <a:ext cx="90773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9275" y="2241550"/>
            <a:ext cx="1208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87425"/>
            <a:ext cx="50292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066800"/>
          <a:ext cx="8686800" cy="548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Dose</a:t>
                      </a:r>
                      <a:endParaRPr lang="en-US" sz="2400" dirty="0"/>
                    </a:p>
                  </a:txBody>
                  <a:tcPr anchor="ctr"/>
                </a:tc>
              </a:tr>
              <a:tr h="78377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After Birth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BCG + OPV0</a:t>
                      </a:r>
                      <a:endParaRPr lang="en-US" sz="2000" dirty="0"/>
                    </a:p>
                  </a:txBody>
                  <a:tcPr anchor="ctr"/>
                </a:tc>
              </a:tr>
              <a:tr h="78377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At age of </a:t>
                      </a:r>
                      <a:r>
                        <a:rPr lang="en-US" sz="2000" baseline="0" dirty="0" smtClean="0"/>
                        <a:t>6 weeks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OPV1</a:t>
                      </a:r>
                      <a:r>
                        <a:rPr lang="en-US" sz="2000" baseline="0" dirty="0" smtClean="0"/>
                        <a:t>  + </a:t>
                      </a:r>
                      <a:r>
                        <a:rPr lang="en-US" sz="2000" dirty="0" err="1" smtClean="0"/>
                        <a:t>Penta</a:t>
                      </a:r>
                      <a:r>
                        <a:rPr lang="en-US" sz="2000" dirty="0" smtClean="0"/>
                        <a:t> 1 + PCV 1</a:t>
                      </a:r>
                      <a:endParaRPr lang="en-US" sz="2000" dirty="0"/>
                    </a:p>
                  </a:txBody>
                  <a:tcPr anchor="ctr"/>
                </a:tc>
              </a:tr>
              <a:tr h="783771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/>
                        <a:t>4 weeks after 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OPV2</a:t>
                      </a:r>
                      <a:r>
                        <a:rPr lang="en-US" sz="2000" baseline="0" dirty="0" smtClean="0"/>
                        <a:t>  + </a:t>
                      </a:r>
                      <a:r>
                        <a:rPr lang="en-US" sz="2000" dirty="0" err="1" smtClean="0"/>
                        <a:t>Penta</a:t>
                      </a:r>
                      <a:r>
                        <a:rPr lang="en-US" sz="2000" dirty="0" smtClean="0"/>
                        <a:t> 2+ PCV 2</a:t>
                      </a:r>
                      <a:endParaRPr lang="en-US" sz="2000" dirty="0"/>
                    </a:p>
                  </a:txBody>
                  <a:tcPr anchor="ctr"/>
                </a:tc>
              </a:tr>
              <a:tr h="783771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/>
                        <a:t>4 weeks after 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baseline="0" dirty="0" smtClean="0"/>
                        <a:t>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OPV3</a:t>
                      </a:r>
                      <a:r>
                        <a:rPr lang="en-US" sz="2000" baseline="0" dirty="0" smtClean="0"/>
                        <a:t>  + </a:t>
                      </a:r>
                      <a:r>
                        <a:rPr lang="en-US" sz="2000" dirty="0" err="1" smtClean="0"/>
                        <a:t>Penta</a:t>
                      </a:r>
                      <a:r>
                        <a:rPr lang="en-US" sz="2000" dirty="0" smtClean="0"/>
                        <a:t> 3+ PCV 3 + IPV</a:t>
                      </a:r>
                      <a:endParaRPr lang="en-US" sz="2000" dirty="0"/>
                    </a:p>
                  </a:txBody>
                  <a:tcPr anchor="ctr"/>
                </a:tc>
              </a:tr>
              <a:tr h="78377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9 months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Measles 1</a:t>
                      </a:r>
                    </a:p>
                  </a:txBody>
                  <a:tcPr anchor="ctr"/>
                </a:tc>
              </a:tr>
              <a:tr h="78377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6 months after Measles 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Measles 2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further readings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i="1" smtClean="0">
                <a:hlinkClick r:id="rId2"/>
              </a:rPr>
              <a:t>www.who.int/child_adolescent_health/documents/9241591951/en/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endParaRPr lang="en-US" i="1" smtClean="0"/>
          </a:p>
          <a:p>
            <a:pPr eaLnBrk="1" hangingPunct="1"/>
            <a:r>
              <a:rPr lang="en-US" i="1" smtClean="0">
                <a:hlinkClick r:id="rId3"/>
              </a:rPr>
              <a:t>www.who.int/maternal_child_adolescent/documents/9789241506823/en/</a:t>
            </a:r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smtClean="0">
                <a:hlinkClick r:id="rId4"/>
              </a:rPr>
              <a:t>https://www.facebook.com/</a:t>
            </a:r>
            <a:r>
              <a:rPr lang="sd-Arab-PK" smtClean="0">
                <a:ea typeface="Majalla UI"/>
                <a:hlinkClick r:id="rId4"/>
              </a:rPr>
              <a:t>عبدالرحمان-پيرزادو-</a:t>
            </a:r>
            <a:r>
              <a:rPr lang="en-US" smtClean="0">
                <a:hlinkClick r:id="rId4"/>
              </a:rPr>
              <a:t>Abdul-Rehman-Pirzado-601452193335897/?ref=aymt_homepage_panel</a:t>
            </a:r>
            <a:endParaRPr lang="en-US" smtClean="0"/>
          </a:p>
          <a:p>
            <a:pPr eaLnBrk="1" hangingPunct="1">
              <a:lnSpc>
                <a:spcPct val="15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057400"/>
          <a:ext cx="8534401" cy="3124200"/>
        </p:xfrm>
        <a:graphic>
          <a:graphicData uri="http://schemas.openxmlformats.org/drawingml/2006/table">
            <a:tbl>
              <a:tblPr/>
              <a:tblGrid>
                <a:gridCol w="990836"/>
                <a:gridCol w="1197812"/>
                <a:gridCol w="990836"/>
                <a:gridCol w="1074506"/>
                <a:gridCol w="1532493"/>
                <a:gridCol w="1373959"/>
                <a:gridCol w="1373959"/>
              </a:tblGrid>
              <a:tr h="1671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Total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 HFs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HCP Trained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HFs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with IMNCI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Trained   HR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Year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involved    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in IMNCI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Total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   (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Estimated) Population of District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Total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                  &lt;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5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Children      </a:t>
                      </a:r>
                      <a:r>
                        <a:rPr lang="en-US" sz="1600" b="1" i="0" u="none" strike="noStrike" dirty="0">
                          <a:latin typeface="+mj-lt"/>
                        </a:rPr>
                        <a:t>in District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                     &lt; 5 Children      in District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Covered          by 2014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             </a:t>
                      </a:r>
                      <a:r>
                        <a:rPr lang="en-US" sz="1600" b="1" i="0" u="none" strike="noStrike" dirty="0" smtClean="0">
                          <a:latin typeface="+mj-lt"/>
                        </a:rPr>
                        <a:t>122 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65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+mj-lt"/>
                        </a:rPr>
                        <a:t>154,700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j-lt"/>
                        </a:rPr>
                        <a:t>50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667000"/>
            <a:ext cx="3429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5" name="Picture 2" descr="C:\Users\arpir_000\OneDrive\Pictures\Camera Roll\FB_IMG_147350162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42963"/>
            <a:ext cx="4505325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arpir_000\OneDrive\Pictures\Camera Roll\FB_IMG_146511975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838200"/>
            <a:ext cx="34877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arpir_000\OneDrive\Pictures\Camera Roll\FB_IMG_145780197799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3429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1174750"/>
            <a:ext cx="870743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762000"/>
            <a:ext cx="65039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33450"/>
            <a:ext cx="81121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57263"/>
            <a:ext cx="8305800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6553200"/>
            <a:ext cx="32146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2" descr="Image result for under 5 mortality in pakist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44" name="AutoShape 6" descr="https://rho.emro.who.int/rhodata/_Old/themes/RHOThemes/Mortality/Causes%20death%20under-5%20Pakistan%20201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534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Human Resources and Infrastructure (2006-2013) 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j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Physicians per 10,000 population				8.3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j-lt"/>
                <a:cs typeface="+mn-cs"/>
              </a:rPr>
              <a:t>Nurses &amp; midwives per 10,000 population			5.7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j-lt"/>
                <a:cs typeface="+mn-cs"/>
              </a:rPr>
              <a:t>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Community Health Workers per 10,000 population	 	0.7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Hospital beds per 100,00 population (2006-2012)		6.0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  <a:cs typeface="+mn-cs"/>
              </a:rPr>
              <a:t>http://www.who.int/maternal_child_adolescent/documents/countries/indicators/dashboards/en/</a:t>
            </a:r>
            <a:r>
              <a:rPr lang="en-US" sz="2400" b="1" dirty="0">
                <a:latin typeface="+mj-lt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2900"/>
            <a:ext cx="9144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836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848600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</TotalTime>
  <Words>128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Majalla UI</vt:lpstr>
      <vt:lpstr>Wingdings 2</vt:lpstr>
      <vt:lpstr>Flow</vt:lpstr>
      <vt:lpstr>Managing a Sick Child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further readings</vt:lpstr>
      <vt:lpstr>PowerPoint Presentation</vt:lpstr>
      <vt:lpstr>Thanks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 Sick Child</dc:title>
  <dc:creator>Abdul Rehman Pirzado</dc:creator>
  <cp:lastModifiedBy>Microsoft account</cp:lastModifiedBy>
  <cp:revision>27</cp:revision>
  <dcterms:created xsi:type="dcterms:W3CDTF">2017-01-03T13:26:09Z</dcterms:created>
  <dcterms:modified xsi:type="dcterms:W3CDTF">2023-04-08T05:16:14Z</dcterms:modified>
</cp:coreProperties>
</file>