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515" r:id="rId2"/>
    <p:sldId id="508" r:id="rId3"/>
    <p:sldId id="516" r:id="rId4"/>
    <p:sldId id="502" r:id="rId5"/>
    <p:sldId id="509" r:id="rId6"/>
    <p:sldId id="503" r:id="rId7"/>
    <p:sldId id="504" r:id="rId8"/>
    <p:sldId id="505" r:id="rId9"/>
    <p:sldId id="506" r:id="rId10"/>
    <p:sldId id="497" r:id="rId11"/>
    <p:sldId id="507" r:id="rId12"/>
    <p:sldId id="498" r:id="rId13"/>
    <p:sldId id="513" r:id="rId14"/>
    <p:sldId id="510" r:id="rId15"/>
    <p:sldId id="517" r:id="rId1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660033"/>
    <a:srgbClr val="CC0000"/>
    <a:srgbClr val="CC3300"/>
    <a:srgbClr val="339933"/>
    <a:srgbClr val="33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78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62" tIns="45231" rIns="90462" bIns="45231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endParaRPr lang="en-US" alt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845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62" tIns="45231" rIns="90462" bIns="45231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endParaRPr lang="en-US" altLang="en-US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845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62" tIns="45231" rIns="90462" bIns="45231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endParaRPr lang="en-US" altLang="en-US"/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737600"/>
            <a:ext cx="29845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62" tIns="45231" rIns="90462" bIns="45231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fld id="{B06582E9-7B35-47F2-83F9-0C2306975B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05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8" tIns="45002" rIns="90008" bIns="45002" numCol="1" anchor="t" anchorCtr="0" compatLnSpc="1">
            <a:prstTxWarp prst="textNoShape">
              <a:avLst/>
            </a:prstTxWarp>
          </a:bodyPr>
          <a:lstStyle>
            <a:lvl1pPr defTabSz="900113"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8" tIns="45002" rIns="90008" bIns="45002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8" tIns="45002" rIns="90008" bIns="45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8" tIns="45002" rIns="90008" bIns="45002" numCol="1" anchor="b" anchorCtr="0" compatLnSpc="1">
            <a:prstTxWarp prst="textNoShape">
              <a:avLst/>
            </a:prstTxWarp>
          </a:bodyPr>
          <a:lstStyle>
            <a:lvl1pPr defTabSz="900113"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8" tIns="45002" rIns="90008" bIns="45002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/>
            </a:lvl1pPr>
          </a:lstStyle>
          <a:p>
            <a:fld id="{70FAB87A-2346-407B-B65E-95F2FACC9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FABB2-D5F6-4AC1-AC13-D0BEACE031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918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70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4A9FE-17F1-4AAE-B311-EFB24FA3262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15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954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3CBC9-3B05-47A1-A51D-5A31B13A2DC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07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97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5C3B2-8117-46A8-B476-C18ADB21921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05186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518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52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9B4DB-F607-4CB0-A686-EB7697CCF5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939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54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A3ADB-D84B-4DDE-90CC-4CCA415F40A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95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29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12BE6-4C76-4B80-98C5-95015038462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8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08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9B345-59CD-4890-AA44-4C4EE09564B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00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828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65602-716D-48FC-A1B6-62477A96006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73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A82A9-A28B-40C0-9C31-EA0B0773FC2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02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624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4E56F-D24F-45A0-80B2-8A631E0743A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26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9" tIns="44999" rIns="89999" bIns="449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80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08A1-0505-4E95-825B-0682FAAB650E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BB40-0D6A-4257-A27E-1EA1F1C2E6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05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7C3D-6443-437C-874D-704B615083E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3167-74D3-4272-B5BB-CD6286DAED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47387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7C3D-6443-437C-874D-704B615083E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3167-74D3-4272-B5BB-CD6286DAEDE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082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7C3D-6443-437C-874D-704B615083E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3167-74D3-4272-B5BB-CD6286DAED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14004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7C3D-6443-437C-874D-704B615083E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3167-74D3-4272-B5BB-CD6286DAEDE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91729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7C3D-6443-437C-874D-704B615083E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53167-74D3-4272-B5BB-CD6286DAED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36861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6A01-6840-4226-A6C2-B35270A5F449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3B42-E8A8-4B76-AC1B-1A735DFD44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324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8401-6B91-4439-A57B-A1DB0433007C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D154-98CA-4474-9F73-6991CC05D09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28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93B6-B449-4EE5-999B-2073EDFA755F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FA6E-AA13-42DF-AF4E-AAA8FD0E7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60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31DF-6A81-4646-82DD-75290DDD1587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606B-2DE4-4752-ABA7-064A35BAF9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3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CFD6-3D2F-4646-874E-6C94C43D8B26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5C29-E503-44CB-AC39-A88A26C97C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67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34A4-B60D-4D78-9D61-12708B9D1EDF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8C06-0F7E-4B71-BFF5-6A0C93B0D9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10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A220-E5C5-42B9-AE00-EF84C99409EA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FBAB-F1DF-4859-AA42-CD67C2840D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80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06FE-7423-41F6-A291-D4A4D971457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567E-768B-4937-9C8E-16DE6A2F6F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7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AE23-5391-424E-845F-83AB92961AB4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C2F6-2E07-4AB2-8B81-69C639C0AB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A881-1BA6-48F5-9EDF-792245D17005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153D-D11C-445C-83A3-1CF4582E3E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0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7C3D-6443-437C-874D-704B615083E8}" type="datetime8">
              <a:rPr lang="en-US" altLang="en-US" smtClean="0"/>
              <a:pPr/>
              <a:t>4/8/2023 9:43 AM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Health &amp; Safety Is the Overriding Priority                                      All Incidents Can Be Prevented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953167-74D3-4272-B5BB-CD6286DAED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69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6347715" cy="164630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Bird Flue Awareness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Abdul Rehman Pirzado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BB40-0D6A-4257-A27E-1EA1F1C2E66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5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05A93-733C-4B6E-B024-70808FF284A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79586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79587" name="Rectangle 3"/>
          <p:cNvSpPr>
            <a:spLocks noChangeArrowheads="1"/>
          </p:cNvSpPr>
          <p:nvPr/>
        </p:nvSpPr>
        <p:spPr bwMode="auto">
          <a:xfrm>
            <a:off x="838200" y="609600"/>
            <a:ext cx="3697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</a:rPr>
              <a:t>Travel to other countries</a:t>
            </a:r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723360" y="1803939"/>
            <a:ext cx="3733800" cy="325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World Health Organization  has not advised any travel restrictions so far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No quarantines measures are in place in any country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When visiting affected countries, avoid farms and live poultry and birds, and adopt good hygiene practices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lvl="1"/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lvl="1"/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57959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67200" y="1718601"/>
            <a:ext cx="3276600" cy="300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0C2-D33C-473C-A00C-1409298DAB8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01090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01091" name="Rectangle 3"/>
          <p:cNvSpPr>
            <a:spLocks noChangeArrowheads="1"/>
          </p:cNvSpPr>
          <p:nvPr/>
        </p:nvSpPr>
        <p:spPr bwMode="auto">
          <a:xfrm>
            <a:off x="864740" y="423200"/>
            <a:ext cx="611911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Vaccination</a:t>
            </a:r>
          </a:p>
          <a:p>
            <a:pPr algn="l"/>
            <a:r>
              <a:rPr lang="en-GB" altLang="en-US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Should I get vaccinated against flu before I travel?</a:t>
            </a:r>
            <a:r>
              <a:rPr lang="en-GB" altLang="en-US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01092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4724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GB" altLang="en-US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Health </a:t>
            </a:r>
            <a: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experts recommendation: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Children aged 6 months and older should</a:t>
            </a:r>
            <a:b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be vaccinated if travelling to countries where outbreaks have occurred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Persons likely to be exposed to infected chickens                         or farms should also be vaccinated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Purpose of vaccination is to avoid risk of people                      being infected by bird and human virus at the</a:t>
            </a:r>
            <a:b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GB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same </a:t>
            </a:r>
            <a:r>
              <a:rPr lang="en-GB" altLang="en-US" sz="2000" dirty="0" smtClean="0">
                <a:solidFill>
                  <a:srgbClr val="0070C0"/>
                </a:solidFill>
                <a:latin typeface="Arial" panose="020B0604020202020204" pitchFamily="34" charset="0"/>
              </a:rPr>
              <a:t>time</a:t>
            </a:r>
            <a:endParaRPr lang="en-US" altLang="en-US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60109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43004"/>
            <a:ext cx="18907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1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1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1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0E86-F80A-47C6-BFDE-152EEB97A2C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81634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81635" name="Rectangle 3"/>
          <p:cNvSpPr>
            <a:spLocks noChangeArrowheads="1"/>
          </p:cNvSpPr>
          <p:nvPr/>
        </p:nvSpPr>
        <p:spPr bwMode="auto">
          <a:xfrm>
            <a:off x="762000" y="66992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What should I do if I suspect I have bird flu?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609600" y="2077396"/>
            <a:ext cx="403860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Consult your doctor immediately if you have had contact with live birds or travelled to a country which has cases of bird flu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GB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Or call public health authority to take you to the Communicable Disease Centre for evaluation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5816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170" y="2319430"/>
            <a:ext cx="34385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1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1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BE0D-51EE-4837-B5BF-033654B39EF7}" type="slidenum">
              <a:rPr lang="en-US" altLang="en-US"/>
              <a:pPr/>
              <a:t>13</a:t>
            </a:fld>
            <a:endParaRPr lang="en-US" altLang="en-US"/>
          </a:p>
        </p:txBody>
      </p:sp>
      <p:graphicFrame>
        <p:nvGraphicFramePr>
          <p:cNvPr id="614621" name="Group 221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755554646"/>
              </p:ext>
            </p:extLst>
          </p:nvPr>
        </p:nvGraphicFramePr>
        <p:xfrm>
          <a:off x="304800" y="966195"/>
          <a:ext cx="7715250" cy="5388497"/>
        </p:xfrm>
        <a:graphic>
          <a:graphicData uri="http://schemas.openxmlformats.org/drawingml/2006/table">
            <a:tbl>
              <a:tblPr/>
              <a:tblGrid>
                <a:gridCol w="946973"/>
                <a:gridCol w="2069673"/>
                <a:gridCol w="1822818"/>
                <a:gridCol w="2875786"/>
              </a:tblGrid>
              <a:tr h="237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　</a:t>
                      </a:r>
                      <a:endParaRPr kumimoji="0" lang="zh-TW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Avian Flu</a:t>
                      </a:r>
                      <a:endParaRPr kumimoji="0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Flu</a:t>
                      </a:r>
                      <a:endParaRPr kumimoji="0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SARS</a:t>
                      </a:r>
                      <a:endParaRPr kumimoji="0" lang="en-US" altLang="zh-T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9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Virus</a:t>
                      </a:r>
                      <a:endParaRPr kumimoji="0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H5N1、H7N2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H1、H2、H3、N1、N2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SARS CoV.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Symptoms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Headache, fever, cough, running noise, sore throat, muscle and joint ache, vomit, diarrhea, poor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appetite (similar to common flu and hard to distinguish)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Fever, cough, running noise, sore throat, body ache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Fever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≧38℃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, dry cough, short breath,  possibly headache, muscle stiffness, poor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appetite, fatigue, diarrhea, or skin rash.  Detection of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pathological changes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through X-ray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5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Incubation period</a:t>
                      </a:r>
                      <a:endParaRPr kumimoji="0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1-5 days, possibly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contagious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before and after symptoms appear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About 1-3 days,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contagious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before and after symptoms appear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3-10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days, no indication to be transmitted during incubation period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Transmission Route</a:t>
                      </a:r>
                      <a:endParaRPr kumimoji="0" lang="zh-TW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Contact with bird feces or breath in dry bird feces ducts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Flying particles of saliva or phlegm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Close contact or breathe in flying particles of saliva, phlegm, or body fluids of SARS patients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Prevention</a:t>
                      </a:r>
                      <a:endParaRPr kumimoji="0" lang="en-US" altLang="zh-TW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Avoid contact with birds, strict personal hygiene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Flu vaccination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Wear surgical mask if fever occurs, frequently wash hands and measure body temperature, and avoid hospitals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Treatment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Influenza antiviral medications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Influenza antiviral medications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Antiviral medications, antibiotics, 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interferon, supportive treatments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5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 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High Risk Industry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Poultry, butchery, &amp; farm industries,  hospital &amp; medical personnel, laboratories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General population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</a:rPr>
                        <a:t>Hospital &amp; medical personnel, laboratories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402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4619" name="Rectangle 219"/>
          <p:cNvSpPr>
            <a:spLocks noChangeArrowheads="1"/>
          </p:cNvSpPr>
          <p:nvPr/>
        </p:nvSpPr>
        <p:spPr bwMode="auto">
          <a:xfrm>
            <a:off x="8382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zh-TW" sz="2000" dirty="0">
                <a:solidFill>
                  <a:srgbClr val="0070C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Comparison with SARS &amp; Flu</a:t>
            </a:r>
            <a:endParaRPr lang="en-US" altLang="en-US" sz="20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5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F1DF-2290-4B62-B58F-0924036A205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06210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pic>
        <p:nvPicPr>
          <p:cNvPr id="6062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051" y="2347917"/>
            <a:ext cx="34385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6214" name="Text Box 6"/>
          <p:cNvSpPr txBox="1">
            <a:spLocks noChangeArrowheads="1"/>
          </p:cNvSpPr>
          <p:nvPr/>
        </p:nvSpPr>
        <p:spPr bwMode="auto">
          <a:xfrm>
            <a:off x="838200" y="1031875"/>
            <a:ext cx="5410200" cy="491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Keep track of travellers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Employees to affected countries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Travel control if there is an epidemic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Country is affected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2 or more employees are affected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 err="1">
                <a:solidFill>
                  <a:srgbClr val="0070C0"/>
                </a:solidFill>
                <a:latin typeface="Arial" panose="020B0604020202020204" pitchFamily="34" charset="0"/>
              </a:rPr>
              <a:t>Govt</a:t>
            </a: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 has recommendations on restriction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Daily monitoring employees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Monitoring of employees for symptoms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Employees to keep company informed of family members affected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Refer to designated doctor if necessary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Delphi to work with Designated Company Doctor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Doctor will coordinate with CDC if necessary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Daily reporting to corporate</a:t>
            </a:r>
          </a:p>
        </p:txBody>
      </p:sp>
      <p:sp>
        <p:nvSpPr>
          <p:cNvPr id="606215" name="Rectangle 7"/>
          <p:cNvSpPr>
            <a:spLocks noChangeArrowheads="1"/>
          </p:cNvSpPr>
          <p:nvPr/>
        </p:nvSpPr>
        <p:spPr bwMode="auto">
          <a:xfrm>
            <a:off x="8382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Delphi Plan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6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6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6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06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6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6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6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06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62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62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062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062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BB40-0D6A-4257-A27E-1EA1F1C2E66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40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B1FF-23C3-4BE4-84D0-BF620B8FEDA4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6031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81400" y="1846356"/>
            <a:ext cx="5467248" cy="5011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609598" y="990600"/>
            <a:ext cx="6629401" cy="552458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Contents</a:t>
            </a:r>
          </a:p>
          <a:p>
            <a:endParaRPr lang="en-US" altLang="en-US" sz="1800" b="1" u="sng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</a:rPr>
              <a:t>What is </a:t>
            </a:r>
            <a:r>
              <a:rPr lang="en-US" altLang="en-US" sz="1800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bird flu?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What are the symptoms in humans?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How does bird flu spread to humans?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How long is a person with flu virus contagious?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What can you do to prevent being infected?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Eating Habits?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</a:rPr>
              <a:t>Tips for cooking poultry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</a:rPr>
              <a:t>Travel to other countries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+mj-lt"/>
              </a:rPr>
              <a:t>Vaccination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+mj-lt"/>
              </a:rPr>
              <a:t>What should I do if I suspect I have bird flu?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+mj-lt"/>
              </a:rPr>
              <a:t>Comparison with SARS &amp; Flu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+mj-lt"/>
              </a:rPr>
              <a:t>WHO Update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1800" dirty="0">
                <a:solidFill>
                  <a:srgbClr val="0070C0"/>
                </a:solidFill>
                <a:latin typeface="+mj-lt"/>
              </a:rPr>
              <a:t>Action Plan?</a:t>
            </a:r>
          </a:p>
          <a:p>
            <a:endParaRPr lang="en-US" altLang="en-US" sz="1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599" y="152400"/>
            <a:ext cx="634771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Preparedness </a:t>
            </a:r>
            <a:r>
              <a:rPr lang="en-US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Avian influenza (bird flu)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B1FF-23C3-4BE4-84D0-BF620B8FEDA4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6031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81400" y="1846356"/>
            <a:ext cx="5467248" cy="5011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68580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Bird flu is a disease affecting birds that is caused by several types of flu viruses. </a:t>
            </a:r>
          </a:p>
          <a:p>
            <a:pPr marL="0" indent="0"/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Highly Pathogenic bird flu (HPAI) is a highly contagious disease affecting wild birds and poultry</a:t>
            </a:r>
          </a:p>
          <a:p>
            <a:pPr marL="0" indent="0"/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This disease has been responsible for recent human outbreaks and deaths in European and Asian countries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pPr marL="0" indent="0"/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are three types of flu viruses - A, B and C. Only types A and B cause significant human disease. Flu A is further sub-typed according to the type of proteins (H) and (N) proteins on its outer layer. There are 15 different H types (H1, H2, H3, </a:t>
            </a:r>
            <a:r>
              <a:rPr lang="en-US" altLang="en-US" sz="1800" dirty="0" err="1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etc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and 9 different N types (N1, N2, N3, </a:t>
            </a:r>
            <a:r>
              <a:rPr lang="en-US" altLang="en-US" sz="1800" dirty="0" err="1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etc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/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current outbreak of bird flu in poultry which affected humans is caused by the H5N1 subtype of flu A virus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07542" y="188013"/>
            <a:ext cx="634771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Preparedness </a:t>
            </a:r>
            <a:r>
              <a:rPr lang="en-US" alt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Avian influenza (bird flu)</a:t>
            </a:r>
          </a:p>
        </p:txBody>
      </p:sp>
    </p:spTree>
    <p:extLst>
      <p:ext uri="{BB962C8B-B14F-4D97-AF65-F5344CB8AC3E}">
        <p14:creationId xmlns:p14="http://schemas.microsoft.com/office/powerpoint/2010/main" val="261903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0D16-A91E-49BB-B885-7CAC60B9D4A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90850" name="Rectangle 1026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90851" name="Rectangle 1027"/>
          <p:cNvSpPr>
            <a:spLocks noChangeArrowheads="1"/>
          </p:cNvSpPr>
          <p:nvPr/>
        </p:nvSpPr>
        <p:spPr bwMode="auto">
          <a:xfrm>
            <a:off x="8382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 are the symptoms in humans? </a:t>
            </a:r>
          </a:p>
        </p:txBody>
      </p:sp>
      <p:pic>
        <p:nvPicPr>
          <p:cNvPr id="590853" name="Picture 10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17462"/>
            <a:ext cx="410704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0852" name="Text Box 1028"/>
          <p:cNvSpPr txBox="1">
            <a:spLocks noChangeArrowheads="1"/>
          </p:cNvSpPr>
          <p:nvPr/>
        </p:nvSpPr>
        <p:spPr bwMode="auto">
          <a:xfrm>
            <a:off x="722287" y="938011"/>
            <a:ext cx="3733801" cy="502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Fever, cough, muscle ache, runny nose, and sore throat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Some may get eye infections and have difficulty breathing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Pneumonia or other complications may occur at a later stage</a:t>
            </a:r>
          </a:p>
          <a:p>
            <a:pPr>
              <a:buFontTx/>
              <a:buAutoNum type="arabicPeriod"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There is no evidence to date that the disease is spread through casual contacts.</a:t>
            </a:r>
          </a:p>
          <a:p>
            <a:pPr>
              <a:buFontTx/>
              <a:buAutoNum type="arabicPeriod"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Concerned employees can contact their personal doctor or public health authorities 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0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0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0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0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8754-C582-4773-9CC3-CBB5C82B81F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04162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04163" name="Rectangle 3"/>
          <p:cNvSpPr>
            <a:spLocks noChangeArrowheads="1"/>
          </p:cNvSpPr>
          <p:nvPr/>
        </p:nvSpPr>
        <p:spPr bwMode="auto">
          <a:xfrm>
            <a:off x="838200" y="33424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How does Avian Influenza spread to humans? 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838200" y="1422509"/>
            <a:ext cx="3048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Bird flu spreads to humans mainly through contact with infected birds, which shed the virus in their saliva, nasal secretions and droppings.</a:t>
            </a:r>
          </a:p>
          <a:p>
            <a:pPr>
              <a:buFontTx/>
              <a:buChar char="•"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Very rarely, human-to-human transmission may occur (insufficient data to support this at this time) </a:t>
            </a:r>
          </a:p>
        </p:txBody>
      </p:sp>
      <p:pic>
        <p:nvPicPr>
          <p:cNvPr id="6041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297" y="1386019"/>
            <a:ext cx="3506788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6" y="567623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D262-744D-4422-9A87-303812742F6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92898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92899" name="Rectangle 3"/>
          <p:cNvSpPr>
            <a:spLocks noChangeArrowheads="1"/>
          </p:cNvSpPr>
          <p:nvPr/>
        </p:nvSpPr>
        <p:spPr bwMode="auto">
          <a:xfrm>
            <a:off x="8382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long is a person with flu virus contagious? </a:t>
            </a:r>
          </a:p>
        </p:txBody>
      </p:sp>
      <p:sp>
        <p:nvSpPr>
          <p:cNvPr id="592900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29718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period when an infected person is contagious depends on the age of the person.</a:t>
            </a:r>
          </a:p>
          <a:p>
            <a:pPr>
              <a:buFontTx/>
              <a:buChar char="•"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may be contagious from one day prior to becoming sick and for three to seven days after they first develop symptoms. </a:t>
            </a:r>
          </a:p>
          <a:p>
            <a:pPr>
              <a:buFontTx/>
              <a:buChar char="•"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children may be contagious for longer than a week</a:t>
            </a: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929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796" y="1676399"/>
            <a:ext cx="3425204" cy="337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2149" y="6223925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2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2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2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6133-26A4-4036-883F-3FE305C7BE8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94946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94947" name="Rectangle 3"/>
          <p:cNvSpPr>
            <a:spLocks noChangeArrowheads="1"/>
          </p:cNvSpPr>
          <p:nvPr/>
        </p:nvSpPr>
        <p:spPr bwMode="auto">
          <a:xfrm>
            <a:off x="8382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you do to prevent being infected?</a:t>
            </a: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94948" name="Text Box 4"/>
          <p:cNvSpPr txBox="1">
            <a:spLocks noChangeArrowheads="1"/>
          </p:cNvSpPr>
          <p:nvPr/>
        </p:nvSpPr>
        <p:spPr bwMode="auto">
          <a:xfrm>
            <a:off x="843566" y="925132"/>
            <a:ext cx="631923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visiting poultry farms</a:t>
            </a:r>
            <a:r>
              <a:rPr lang="en-US" alt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intend to travel to countries with cases of bird flu, you should adopt the following good hygiene practices to minimize your risk of acquiring bird flu: </a:t>
            </a:r>
          </a:p>
          <a:p>
            <a:pPr lvl="1">
              <a:buFontTx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 live poultry and birds, especially for children. </a:t>
            </a:r>
          </a:p>
          <a:p>
            <a:pPr lvl="1">
              <a:buFontTx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crowded areas and stay in places with good ventilation. </a:t>
            </a:r>
          </a:p>
          <a:p>
            <a:pPr lvl="1">
              <a:buFontTx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hands thoroughly with soap and water after handling live poultry and birds, and when they are dirtied by respiratory secretions e.g. after sneezing. </a:t>
            </a:r>
          </a:p>
          <a:p>
            <a:pPr lvl="1">
              <a:buFontTx/>
              <a:buChar char="•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good personal and environmental hygiene</a:t>
            </a:r>
            <a:r>
              <a:rPr lang="en-US" alt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also build up a strong immunity system in your body. Start by having a regular exercise regime, a well-balanced diet that includes two servings of vegetables and two servings of fruits daily, adequate rest, reducing stress and not smoking.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4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4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4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4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4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6A39-ACF2-471F-BE22-52A70D9F65F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6994" name="Rectangle 2"/>
          <p:cNvSpPr>
            <a:spLocks noChangeArrowheads="1"/>
          </p:cNvSpPr>
          <p:nvPr/>
        </p:nvSpPr>
        <p:spPr bwMode="auto">
          <a:xfrm>
            <a:off x="8382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96995" name="Rectangle 3"/>
          <p:cNvSpPr>
            <a:spLocks noChangeArrowheads="1"/>
          </p:cNvSpPr>
          <p:nvPr/>
        </p:nvSpPr>
        <p:spPr bwMode="auto">
          <a:xfrm>
            <a:off x="838200" y="152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Eating Habits?</a:t>
            </a: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96996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3048000" cy="529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The poultry and eggs available in the market are safe to eat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No evidence that you can get bird flu by eating cooked chicken or eggs or other poultry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Canned poultry products such as essence of chicken are also safe to eat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GB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All canned products undergo a heat treatment process that effectively destroys any viruses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endParaRPr lang="en-GB" altLang="en-US" sz="18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969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806" y="1066800"/>
            <a:ext cx="307746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6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6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6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6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00AB-1CF3-44E2-B0F2-6C578D64E87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533400" y="528776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99043" name="Rectangle 3"/>
          <p:cNvSpPr>
            <a:spLocks noChangeArrowheads="1"/>
          </p:cNvSpPr>
          <p:nvPr/>
        </p:nvSpPr>
        <p:spPr bwMode="auto">
          <a:xfrm>
            <a:off x="814586" y="286224"/>
            <a:ext cx="347116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Tips for cooking poultry</a:t>
            </a:r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745138" y="1172720"/>
            <a:ext cx="3445862" cy="3028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Separate raw food from cooked food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Wash your hands before and after preparing food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Cook poultry meat thoroughly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"/>
            </a:pPr>
            <a:r>
              <a:rPr lang="en-US" altLang="en-US" sz="1800" dirty="0">
                <a:solidFill>
                  <a:srgbClr val="0070C0"/>
                </a:solidFill>
                <a:latin typeface="Arial" panose="020B0604020202020204" pitchFamily="34" charset="0"/>
              </a:rPr>
              <a:t>Avoid eating raw or half-boiled eggs or semi-cooked meat</a:t>
            </a:r>
          </a:p>
          <a:p>
            <a:pPr>
              <a:buFontTx/>
              <a:buChar char="•"/>
            </a:pPr>
            <a:endParaRPr lang="en-US" altLang="en-US" sz="1800" dirty="0">
              <a:solidFill>
                <a:srgbClr val="0070C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990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138" y="1380928"/>
            <a:ext cx="2989263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797" y="6406488"/>
            <a:ext cx="6477001" cy="365125"/>
          </a:xfrm>
        </p:spPr>
        <p:txBody>
          <a:bodyPr/>
          <a:lstStyle/>
          <a:p>
            <a:r>
              <a:rPr lang="en-US" altLang="en-US" sz="1400" dirty="0">
                <a:solidFill>
                  <a:srgbClr val="0070C0"/>
                </a:solidFill>
              </a:rPr>
              <a:t>Health &amp; Safety Is the Overriding Priority             </a:t>
            </a:r>
            <a:r>
              <a:rPr lang="en-US" altLang="en-US" sz="1400" dirty="0" smtClean="0">
                <a:solidFill>
                  <a:srgbClr val="0070C0"/>
                </a:solidFill>
              </a:rPr>
              <a:t>         </a:t>
            </a:r>
            <a:r>
              <a:rPr lang="en-US" altLang="en-US" sz="1400" dirty="0">
                <a:solidFill>
                  <a:srgbClr val="0070C0"/>
                </a:solidFill>
              </a:rPr>
              <a:t>All Incidents Can Be Prevented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9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9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9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9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4" grpId="0" build="p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10963</TotalTime>
  <Words>1250</Words>
  <Application>Microsoft Office PowerPoint</Application>
  <PresentationFormat>On-screen Show (4:3)</PresentationFormat>
  <Paragraphs>171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 New Roman</vt:lpstr>
      <vt:lpstr>Arial</vt:lpstr>
      <vt:lpstr>Arial Unicode MS</vt:lpstr>
      <vt:lpstr>Wingdings</vt:lpstr>
      <vt:lpstr>Arial Narrow</vt:lpstr>
      <vt:lpstr>新細明體</vt:lpstr>
      <vt:lpstr>標楷體</vt:lpstr>
      <vt:lpstr>Facet</vt:lpstr>
      <vt:lpstr>Bird Flue Awareness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Abdul Rehman Pirzado</dc:creator>
  <cp:lastModifiedBy>Microsoft account</cp:lastModifiedBy>
  <cp:revision>365</cp:revision>
  <cp:lastPrinted>2001-12-10T08:19:21Z</cp:lastPrinted>
  <dcterms:created xsi:type="dcterms:W3CDTF">1996-09-30T18:28:10Z</dcterms:created>
  <dcterms:modified xsi:type="dcterms:W3CDTF">2023-04-08T05:07:39Z</dcterms:modified>
</cp:coreProperties>
</file>