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1" r:id="rId6"/>
    <p:sldId id="260" r:id="rId7"/>
    <p:sldId id="268" r:id="rId8"/>
    <p:sldId id="262" r:id="rId9"/>
    <p:sldId id="265" r:id="rId10"/>
    <p:sldId id="266" r:id="rId11"/>
    <p:sldId id="263" r:id="rId12"/>
    <p:sldId id="272" r:id="rId13"/>
    <p:sldId id="273" r:id="rId14"/>
    <p:sldId id="274" r:id="rId15"/>
    <p:sldId id="269" r:id="rId16"/>
    <p:sldId id="270" r:id="rId17"/>
    <p:sldId id="271" r:id="rId18"/>
    <p:sldId id="275" r:id="rId19"/>
    <p:sldId id="276" r:id="rId20"/>
    <p:sldId id="277" r:id="rId21"/>
    <p:sldId id="278" r:id="rId22"/>
    <p:sldId id="279" r:id="rId23"/>
    <p:sldId id="283" r:id="rId24"/>
    <p:sldId id="280" r:id="rId25"/>
    <p:sldId id="281" r:id="rId26"/>
    <p:sldId id="282" r:id="rId27"/>
    <p:sldId id="286" r:id="rId28"/>
    <p:sldId id="287" r:id="rId29"/>
    <p:sldId id="288" r:id="rId30"/>
    <p:sldId id="284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5964"/>
  </p:normalViewPr>
  <p:slideViewPr>
    <p:cSldViewPr snapToGrid="0" snapToObjects="1">
      <p:cViewPr>
        <p:scale>
          <a:sx n="120" d="100"/>
          <a:sy n="120" d="100"/>
        </p:scale>
        <p:origin x="8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8803-CD6A-B444-BD75-EE20B47AA7D5}" type="datetimeFigureOut">
              <a:rPr lang="en-US" smtClean="0"/>
              <a:t>12/15/17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87816-7608-A34B-BA67-3A1557D4CE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9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87816-7608-A34B-BA67-3A1557D4CE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1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0"/>
              <a:ext cx="12208934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solidFill>
              <a:schemeClr val="bg1"/>
            </a:solidFill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solidFill>
            <a:schemeClr val="bg1"/>
          </a:solidFill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/>
              <a:t>12/15/17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36" y="0"/>
              <a:ext cx="11952674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solidFill>
              <a:schemeClr val="bg1"/>
            </a:solidFill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12/15/17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dirty="0" err="1" smtClean="0"/>
              <a:t>Moneyball</a:t>
            </a:r>
            <a:r>
              <a:rPr lang="en-US" sz="3800" dirty="0" smtClean="0"/>
              <a:t> 2.0: Winning in Sports With Data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Spring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941"/>
            <a:ext cx="2153142" cy="21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Saddle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all games have equilibrium in pure strategies (i.e., saddle point)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just"/>
            <a:r>
              <a:rPr lang="en-US" dirty="0" smtClean="0"/>
              <a:t>In this game in every situation a player has an incentive to change her strategy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32755"/>
              </p:ext>
            </p:extLst>
          </p:nvPr>
        </p:nvGraphicFramePr>
        <p:xfrm>
          <a:off x="2829442" y="3153144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Run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Pass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Nash 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If we allow for </a:t>
            </a:r>
            <a:r>
              <a:rPr lang="en-US" dirty="0" smtClean="0">
                <a:solidFill>
                  <a:schemeClr val="accent5"/>
                </a:solidFill>
              </a:rPr>
              <a:t>mixed strategies </a:t>
            </a:r>
            <a:r>
              <a:rPr lang="en-US" dirty="0" smtClean="0"/>
              <a:t>(which is the realistic case), then Von Neumann and Morgenstern showed that a </a:t>
            </a:r>
            <a:r>
              <a:rPr lang="en-US" dirty="0" smtClean="0">
                <a:solidFill>
                  <a:schemeClr val="accent2"/>
                </a:solidFill>
              </a:rPr>
              <a:t>two-player, zero-sum game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always</a:t>
            </a:r>
            <a:r>
              <a:rPr lang="en-US" dirty="0" smtClean="0"/>
              <a:t> has an </a:t>
            </a:r>
            <a:r>
              <a:rPr lang="en-US" dirty="0" smtClean="0">
                <a:solidFill>
                  <a:srgbClr val="7030A0"/>
                </a:solidFill>
              </a:rPr>
              <a:t>equilibrium</a:t>
            </a:r>
          </a:p>
          <a:p>
            <a:pPr algn="just"/>
            <a:r>
              <a:rPr lang="en-US" dirty="0" smtClean="0">
                <a:solidFill>
                  <a:schemeClr val="accent6"/>
                </a:solidFill>
              </a:rPr>
              <a:t>Informally</a:t>
            </a:r>
            <a:r>
              <a:rPr lang="en-US" dirty="0" smtClean="0">
                <a:solidFill>
                  <a:schemeClr val="tx1"/>
                </a:solidFill>
              </a:rPr>
              <a:t>: a strategy profile is a Nash equilibrium if there is </a:t>
            </a:r>
            <a:r>
              <a:rPr lang="en-US" b="1" u="sng" dirty="0" smtClean="0">
                <a:solidFill>
                  <a:schemeClr val="tx1"/>
                </a:solidFill>
              </a:rPr>
              <a:t>no</a:t>
            </a:r>
            <a:r>
              <a:rPr lang="en-US" u="sng" dirty="0" smtClean="0">
                <a:solidFill>
                  <a:schemeClr val="tx1"/>
                </a:solidFill>
              </a:rPr>
              <a:t> player </a:t>
            </a:r>
            <a:r>
              <a:rPr lang="en-US" dirty="0" smtClean="0">
                <a:solidFill>
                  <a:schemeClr val="tx1"/>
                </a:solidFill>
              </a:rPr>
              <a:t>that can </a:t>
            </a:r>
            <a:r>
              <a:rPr lang="en-US" u="sng" dirty="0" smtClean="0">
                <a:solidFill>
                  <a:schemeClr val="tx1"/>
                </a:solidFill>
              </a:rPr>
              <a:t>increase</a:t>
            </a:r>
            <a:r>
              <a:rPr lang="en-US" dirty="0" smtClean="0">
                <a:solidFill>
                  <a:schemeClr val="tx1"/>
                </a:solidFill>
              </a:rPr>
              <a:t> her </a:t>
            </a:r>
            <a:r>
              <a:rPr lang="en-US" u="sng" dirty="0" smtClean="0">
                <a:solidFill>
                  <a:schemeClr val="tx1"/>
                </a:solidFill>
              </a:rPr>
              <a:t>payoff</a:t>
            </a:r>
            <a:r>
              <a:rPr lang="en-US" dirty="0" smtClean="0">
                <a:solidFill>
                  <a:schemeClr val="tx1"/>
                </a:solidFill>
              </a:rPr>
              <a:t> by </a:t>
            </a:r>
            <a:r>
              <a:rPr lang="en-US" u="sng" dirty="0" smtClean="0">
                <a:solidFill>
                  <a:schemeClr val="tx1"/>
                </a:solidFill>
              </a:rPr>
              <a:t>unilaterally changing her strategy</a:t>
            </a:r>
          </a:p>
          <a:p>
            <a:pPr algn="just"/>
            <a:r>
              <a:rPr lang="en-US" dirty="0" smtClean="0">
                <a:solidFill>
                  <a:schemeClr val="accent4"/>
                </a:solidFill>
              </a:rPr>
              <a:t>Formally</a:t>
            </a:r>
            <a:r>
              <a:rPr lang="en-US" dirty="0" smtClean="0">
                <a:solidFill>
                  <a:schemeClr val="tx1"/>
                </a:solidFill>
              </a:rPr>
              <a:t>: With x</a:t>
            </a:r>
            <a:r>
              <a:rPr lang="en-US" baseline="-25000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being the (mixed) strategy for player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and x</a:t>
            </a:r>
            <a:r>
              <a:rPr lang="en-US" baseline="-25000" dirty="0" smtClean="0">
                <a:solidFill>
                  <a:schemeClr val="tx1"/>
                </a:solidFill>
              </a:rPr>
              <a:t>-</a:t>
            </a:r>
            <a:r>
              <a:rPr lang="en-US" baseline="-25000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the strategy of the rest of the players, x</a:t>
            </a:r>
            <a:r>
              <a:rPr lang="en-US" baseline="30000" dirty="0" smtClean="0">
                <a:solidFill>
                  <a:schemeClr val="tx1"/>
                </a:solidFill>
              </a:rPr>
              <a:t>*</a:t>
            </a:r>
            <a:r>
              <a:rPr lang="en-US" dirty="0" smtClean="0">
                <a:solidFill>
                  <a:schemeClr val="tx1"/>
                </a:solidFill>
              </a:rPr>
              <a:t> is a Nash Equilibrium </a:t>
            </a:r>
            <a:r>
              <a:rPr lang="en-US" dirty="0" err="1" smtClean="0">
                <a:solidFill>
                  <a:schemeClr val="tx1"/>
                </a:solidFill>
              </a:rPr>
              <a:t>iff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22201" y="5598613"/>
                <a:ext cx="3480953" cy="277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∀</m:t>
                      </m:r>
                      <m:r>
                        <a:rPr lang="en-US" b="0" i="1" smtClean="0"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∈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𝒮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201" y="5598613"/>
                <a:ext cx="3480953" cy="277255"/>
              </a:xfrm>
              <a:prstGeom prst="rect">
                <a:avLst/>
              </a:prstGeom>
              <a:blipFill rotWithShape="0">
                <a:blip r:embed="rId2"/>
                <a:stretch>
                  <a:fillRect l="-701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Nash Equilibrium and Game Value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dirty="0" smtClean="0"/>
                  <a:t>If (X</a:t>
                </a:r>
                <a:r>
                  <a:rPr lang="en-US" baseline="30000" dirty="0" smtClean="0"/>
                  <a:t>*</a:t>
                </a:r>
                <a:r>
                  <a:rPr lang="en-US" dirty="0" smtClean="0"/>
                  <a:t>,Y</a:t>
                </a:r>
                <a:r>
                  <a:rPr lang="en-US" baseline="30000" dirty="0" smtClean="0"/>
                  <a:t>*</a:t>
                </a:r>
                <a:r>
                  <a:rPr lang="en-US" dirty="0" smtClean="0"/>
                  <a:t>) is a (mixed) equilibrium pair, then P(</a:t>
                </a:r>
                <a:r>
                  <a:rPr lang="en-US" dirty="0"/>
                  <a:t>X</a:t>
                </a:r>
                <a:r>
                  <a:rPr lang="en-US" baseline="30000" dirty="0"/>
                  <a:t>*</a:t>
                </a:r>
                <a:r>
                  <a:rPr lang="en-US" dirty="0"/>
                  <a:t>,Y</a:t>
                </a:r>
                <a:r>
                  <a:rPr lang="en-US" baseline="30000" dirty="0"/>
                  <a:t>*</a:t>
                </a:r>
                <a:r>
                  <a:rPr lang="en-US" dirty="0"/>
                  <a:t>) </a:t>
                </a:r>
                <a:r>
                  <a:rPr lang="en-US" dirty="0" smtClean="0"/>
                  <a:t>is the value of the game v</a:t>
                </a:r>
              </a:p>
              <a:p>
                <a:pPr lvl="1" algn="just"/>
                <a:r>
                  <a:rPr lang="en-US" dirty="0" smtClean="0"/>
                  <a:t>P(X,Y) is the expected payoff when R player plays mixed strategy X and C player plays mixed strategy 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l-GR" b="0" i="1" smtClean="0"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en-US" dirty="0" smtClean="0"/>
                  <a:t>)</a:t>
                </a:r>
              </a:p>
              <a:p>
                <a:pPr lvl="1"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𝑣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= 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</a:p>
              <a:p>
                <a:pPr algn="just"/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latin typeface="Cambria Math" charset="0"/>
                              </a:rPr>
                              <m:t>𝑌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𝑌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dirty="0" smtClean="0"/>
                  <a:t> then </a:t>
                </a:r>
                <a:r>
                  <a:rPr lang="en-US" dirty="0"/>
                  <a:t>(X</a:t>
                </a:r>
                <a:r>
                  <a:rPr lang="en-US" baseline="30000" dirty="0"/>
                  <a:t>*</a:t>
                </a:r>
                <a:r>
                  <a:rPr lang="en-US" dirty="0"/>
                  <a:t>,Y</a:t>
                </a:r>
                <a:r>
                  <a:rPr lang="en-US" baseline="30000" dirty="0" smtClean="0"/>
                  <a:t>*</a:t>
                </a:r>
                <a:r>
                  <a:rPr lang="en-US" dirty="0" smtClean="0"/>
                  <a:t>) is an Equilibrium pair </a:t>
                </a:r>
                <a:r>
                  <a:rPr lang="en-US" dirty="0" smtClean="0">
                    <a:solidFill>
                      <a:schemeClr val="accent3"/>
                    </a:solidFill>
                  </a:rPr>
                  <a:t>if and only if </a:t>
                </a:r>
                <a:r>
                  <a:rPr lang="en-US" dirty="0" smtClean="0"/>
                  <a:t>u(X</a:t>
                </a:r>
                <a:r>
                  <a:rPr lang="en-US" baseline="30000" dirty="0" smtClean="0"/>
                  <a:t>*</a:t>
                </a:r>
                <a:r>
                  <a:rPr lang="en-US" dirty="0" smtClean="0"/>
                  <a:t>)=w(Y</a:t>
                </a:r>
                <a:r>
                  <a:rPr lang="en-US" baseline="30000" dirty="0" smtClean="0"/>
                  <a:t>*</a:t>
                </a:r>
                <a:r>
                  <a:rPr lang="en-US" dirty="0" smtClean="0"/>
                  <a:t>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073349" y="4157330"/>
            <a:ext cx="5337544" cy="41467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Nash Equilibrium and Game Value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If </a:t>
                </a:r>
                <a:r>
                  <a:rPr lang="en-US" dirty="0"/>
                  <a:t>(X</a:t>
                </a:r>
                <a:r>
                  <a:rPr lang="en-US" baseline="30000" dirty="0"/>
                  <a:t>*</a:t>
                </a:r>
                <a:r>
                  <a:rPr lang="en-US" dirty="0"/>
                  <a:t>,Y</a:t>
                </a:r>
                <a:r>
                  <a:rPr lang="en-US" baseline="30000" dirty="0"/>
                  <a:t>*</a:t>
                </a:r>
                <a:r>
                  <a:rPr lang="en-US" dirty="0"/>
                  <a:t>) is a (mixed) equilibrium </a:t>
                </a:r>
                <a:r>
                  <a:rPr lang="en-US" dirty="0" smtClean="0"/>
                  <a:t>pair </a:t>
                </a:r>
                <a:r>
                  <a:rPr lang="en-US" dirty="0" smtClean="0">
                    <a:sym typeface="Wingdings"/>
                  </a:rPr>
                  <a:t>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≥</m:t>
                    </m:r>
                    <m:r>
                      <a:rPr lang="en-US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, ∀</m:t>
                    </m:r>
                    <m:r>
                      <a:rPr lang="en-US" b="0" i="1" smtClean="0">
                        <a:latin typeface="Cambria Math" charset="0"/>
                      </a:rPr>
                      <m:t>𝑋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w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, ∀</m:t>
                    </m:r>
                    <m:r>
                      <a:rPr lang="en-US" b="0" i="1" smtClean="0">
                        <a:latin typeface="Cambria Math" charset="0"/>
                      </a:rPr>
                      <m:t>𝑌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𝑌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endParaRPr lang="en-US" dirty="0" smtClean="0"/>
              </a:p>
              <a:p>
                <a:r>
                  <a:rPr lang="en-US" dirty="0" smtClean="0"/>
                  <a:t>w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</m:d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𝑃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35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Nash Equilibrium and Game Value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dirty="0" smtClean="0">
                    <a:solidFill>
                      <a:schemeClr val="accent1"/>
                    </a:solidFill>
                  </a:rPr>
                  <a:t>Theorem 1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: The payoff for the row player when she chooses mixed strategy X is given by: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 smtClean="0">
                  <a:solidFill>
                    <a:schemeClr val="accent1"/>
                  </a:solidFill>
                </a:endParaRPr>
              </a:p>
              <a:p>
                <a:pPr lvl="1" algn="just"/>
                <a:r>
                  <a:rPr lang="en-US" dirty="0" smtClean="0">
                    <a:solidFill>
                      <a:schemeClr val="tx1"/>
                    </a:solidFill>
                  </a:rPr>
                  <a:t>Similarly, the payoff for the column player when she chooses mixed strategy Y is given by: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𝑌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just"/>
                <a:r>
                  <a:rPr lang="en-US" dirty="0" smtClean="0">
                    <a:solidFill>
                      <a:schemeClr val="tx1"/>
                    </a:solidFill>
                  </a:rPr>
                  <a:t>So essentially, if we want to find the equilibrium strategy for the row player (i.e., the payoff 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maximizer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) we calculate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and then chose X that maximizes this minimum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9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Run-VS-Pass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We saw that the previous run-pass </a:t>
            </a:r>
            <a:r>
              <a:rPr lang="en-US" i="1" dirty="0" smtClean="0"/>
              <a:t>game</a:t>
            </a:r>
            <a:r>
              <a:rPr lang="en-US" dirty="0" smtClean="0"/>
              <a:t> does not have a Nash Equilibrium in pure strategies</a:t>
            </a:r>
          </a:p>
          <a:p>
            <a:pPr lvl="1"/>
            <a:r>
              <a:rPr lang="en-US" dirty="0" smtClean="0"/>
              <a:t>What about mixed strategies?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951155"/>
              </p:ext>
            </p:extLst>
          </p:nvPr>
        </p:nvGraphicFramePr>
        <p:xfrm>
          <a:off x="2800506" y="4154354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Run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Pass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58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Run-VS-Pass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In a mixed strategy, the offense will chose a fraction of its plays to be passes and a fraction of its plays to be runs</a:t>
            </a:r>
          </a:p>
          <a:p>
            <a:pPr algn="just"/>
            <a:r>
              <a:rPr lang="en-US" dirty="0" smtClean="0"/>
              <a:t>How can we determine these fractions ?</a:t>
            </a:r>
          </a:p>
          <a:p>
            <a:pPr lvl="1" algn="just"/>
            <a:r>
              <a:rPr lang="en-US" dirty="0" smtClean="0"/>
              <a:t>Depends on the objective but let us assume that our objective is to find the Nash Equilibrium</a:t>
            </a:r>
          </a:p>
          <a:p>
            <a:pPr algn="just"/>
            <a:r>
              <a:rPr lang="en-US" dirty="0" smtClean="0"/>
              <a:t>Let’s suppose that the offense chooses run with probability q and chooses pass with probability </a:t>
            </a:r>
            <a:r>
              <a:rPr lang="en-US" dirty="0" smtClean="0"/>
              <a:t>1-q, i.e., its mixed strategy is X=(q, 1-q)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Run-VS-Pass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en-US" dirty="0" smtClean="0"/>
                  <a:t>From 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Theorem 1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we have to calculate the minimum of P(X, C</a:t>
                </a:r>
                <a:r>
                  <a:rPr lang="en-US" baseline="-25000" dirty="0" smtClean="0">
                    <a:solidFill>
                      <a:schemeClr val="tx1"/>
                    </a:solidFill>
                  </a:rPr>
                  <a:t>i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) in order to find the payoff for strategy X</a:t>
                </a:r>
              </a:p>
              <a:p>
                <a:pPr lvl="1" algn="just"/>
                <a:r>
                  <a:rPr lang="en-US" dirty="0" smtClean="0">
                    <a:solidFill>
                      <a:schemeClr val="tx1"/>
                    </a:solidFill>
                  </a:rPr>
                  <a:t>For finding the equilibrium strategy X</a:t>
                </a:r>
                <a:r>
                  <a:rPr lang="en-US" baseline="30000" dirty="0" smtClean="0">
                    <a:solidFill>
                      <a:schemeClr val="tx1"/>
                    </a:solidFill>
                  </a:rPr>
                  <a:t>*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we need to find the maximum of that</a:t>
                </a:r>
              </a:p>
              <a:p>
                <a:pPr lvl="2" algn="just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max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min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lvl="1" algn="just"/>
                <a:r>
                  <a:rPr lang="en-US" dirty="0" smtClean="0"/>
                  <a:t>P(X, 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) =</a:t>
                </a:r>
                <a:r>
                  <a:rPr lang="en-US" dirty="0" smtClean="0"/>
                  <a:t> q</a:t>
                </a:r>
                <a:r>
                  <a:rPr lang="en-US" dirty="0" smtClean="0"/>
                  <a:t>(-5)+(1-q)10 = 10-15q</a:t>
                </a:r>
              </a:p>
              <a:p>
                <a:pPr lvl="1" algn="just"/>
                <a:r>
                  <a:rPr lang="en-US" dirty="0" smtClean="0"/>
                  <a:t>P(X, C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) = 5q</a:t>
                </a:r>
                <a:r>
                  <a:rPr lang="en-US" dirty="0" smtClean="0"/>
                  <a:t>+(1-q)0= </a:t>
                </a:r>
                <a:r>
                  <a:rPr lang="en-US" dirty="0" smtClean="0"/>
                  <a:t>5q</a:t>
                </a:r>
              </a:p>
              <a:p>
                <a:pPr algn="just"/>
                <a:r>
                  <a:rPr lang="en-US" dirty="0" smtClean="0"/>
                  <a:t>Equilibrium for q=0.5</a:t>
                </a:r>
              </a:p>
              <a:p>
                <a:pPr lvl="1" algn="just"/>
                <a:r>
                  <a:rPr lang="en-US" dirty="0" smtClean="0"/>
                  <a:t>u</a:t>
                </a:r>
                <a:r>
                  <a:rPr lang="en-US" baseline="30000" dirty="0" smtClean="0"/>
                  <a:t>*</a:t>
                </a:r>
                <a:r>
                  <a:rPr lang="en-US" dirty="0" smtClean="0"/>
                  <a:t> = 2.5 (yards)</a:t>
                </a:r>
                <a:endParaRPr lang="en-US" dirty="0" smtClean="0"/>
              </a:p>
              <a:p>
                <a:pPr algn="just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3" t="-3303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42" y="3976576"/>
            <a:ext cx="2672457" cy="2036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9451" y="4263656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P(X,C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9753" y="407899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P(X,C</a:t>
            </a:r>
            <a:r>
              <a:rPr lang="en-US" baseline="-25000" dirty="0" smtClean="0">
                <a:solidFill>
                  <a:srgbClr val="00B0F0"/>
                </a:solidFill>
              </a:rPr>
              <a:t>1</a:t>
            </a:r>
            <a:r>
              <a:rPr lang="en-US" dirty="0" smtClean="0">
                <a:solidFill>
                  <a:srgbClr val="00B0F0"/>
                </a:solidFill>
              </a:rPr>
              <a:t>)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427716" y="4901609"/>
            <a:ext cx="2911118" cy="808075"/>
            <a:chOff x="6427716" y="4901609"/>
            <a:chExt cx="2911118" cy="808075"/>
          </a:xfrm>
        </p:grpSpPr>
        <p:grpSp>
          <p:nvGrpSpPr>
            <p:cNvPr id="18" name="Group 17"/>
            <p:cNvGrpSpPr/>
            <p:nvPr/>
          </p:nvGrpSpPr>
          <p:grpSpPr>
            <a:xfrm>
              <a:off x="7166344" y="4901609"/>
              <a:ext cx="2172490" cy="808075"/>
              <a:chOff x="7166344" y="4901609"/>
              <a:chExt cx="2172490" cy="80807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166344" y="4901609"/>
                <a:ext cx="1073889" cy="26581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8234219" y="4901609"/>
                <a:ext cx="1104615" cy="80807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6427716" y="5241829"/>
              <a:ext cx="219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min{P(X,C</a:t>
              </a:r>
              <a:r>
                <a:rPr lang="en-US" baseline="-25000" dirty="0" smtClean="0">
                  <a:solidFill>
                    <a:srgbClr val="00B050"/>
                  </a:solidFill>
                </a:rPr>
                <a:t>1</a:t>
              </a:r>
              <a:r>
                <a:rPr lang="en-US" dirty="0" smtClean="0">
                  <a:solidFill>
                    <a:srgbClr val="00B050"/>
                  </a:solidFill>
                </a:rPr>
                <a:t>),P(X,C</a:t>
              </a:r>
              <a:r>
                <a:rPr lang="en-US" baseline="-25000" dirty="0" smtClean="0">
                  <a:solidFill>
                    <a:srgbClr val="00B050"/>
                  </a:solidFill>
                </a:rPr>
                <a:t>2</a:t>
              </a:r>
              <a:r>
                <a:rPr lang="en-US" dirty="0" smtClean="0">
                  <a:solidFill>
                    <a:srgbClr val="00B050"/>
                  </a:solidFill>
                </a:rPr>
                <a:t>)}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38214" y="4784651"/>
            <a:ext cx="3113365" cy="434531"/>
            <a:chOff x="8038214" y="4784651"/>
            <a:chExt cx="3113365" cy="434531"/>
          </a:xfrm>
        </p:grpSpPr>
        <p:sp>
          <p:nvSpPr>
            <p:cNvPr id="21" name="Oval 20"/>
            <p:cNvSpPr/>
            <p:nvPr/>
          </p:nvSpPr>
          <p:spPr>
            <a:xfrm>
              <a:off x="8038214" y="4784651"/>
              <a:ext cx="414670" cy="249865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80041" y="4849850"/>
              <a:ext cx="2571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5"/>
                  </a:solidFill>
                </a:rPr>
                <a:t>maxmin</a:t>
              </a:r>
              <a:r>
                <a:rPr lang="en-US" dirty="0" smtClean="0">
                  <a:solidFill>
                    <a:schemeClr val="accent5"/>
                  </a:solidFill>
                </a:rPr>
                <a:t>{P(X,C</a:t>
              </a:r>
              <a:r>
                <a:rPr lang="en-US" baseline="-25000" dirty="0" smtClean="0">
                  <a:solidFill>
                    <a:schemeClr val="accent5"/>
                  </a:solidFill>
                </a:rPr>
                <a:t>1</a:t>
              </a:r>
              <a:r>
                <a:rPr lang="en-US" dirty="0" smtClean="0">
                  <a:solidFill>
                    <a:schemeClr val="accent5"/>
                  </a:solidFill>
                </a:rPr>
                <a:t>),P(X,C</a:t>
              </a:r>
              <a:r>
                <a:rPr lang="en-US" baseline="-25000" dirty="0" smtClean="0">
                  <a:solidFill>
                    <a:schemeClr val="accent5"/>
                  </a:solidFill>
                </a:rPr>
                <a:t>2</a:t>
              </a:r>
              <a:r>
                <a:rPr lang="en-US" dirty="0" smtClean="0">
                  <a:solidFill>
                    <a:schemeClr val="accent5"/>
                  </a:solidFill>
                </a:rPr>
                <a:t>)}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91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Run-VS-Pass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dirty="0" smtClean="0"/>
                  <a:t>In order to find the defense’s equilibrium strategy we follow a similar approach, but we are now looking for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min</m:t>
                        </m:r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𝑃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dirty="0" smtClean="0"/>
                  <a:t>  where Y is the mixed strategy of the defense, Y = (x, 1-x)</a:t>
                </a:r>
              </a:p>
              <a:p>
                <a:pPr algn="just"/>
                <a:r>
                  <a:rPr lang="en-US" dirty="0" smtClean="0"/>
                  <a:t>Equilibrium for the defense for x = 0.25</a:t>
                </a:r>
              </a:p>
              <a:p>
                <a:pPr lvl="1" algn="just"/>
                <a:r>
                  <a:rPr lang="en-US" dirty="0" smtClean="0"/>
                  <a:t>w</a:t>
                </a:r>
                <a:r>
                  <a:rPr lang="en-US" baseline="30000" dirty="0" smtClean="0"/>
                  <a:t>*</a:t>
                </a:r>
                <a:r>
                  <a:rPr lang="en-US" dirty="0"/>
                  <a:t> </a:t>
                </a:r>
                <a:r>
                  <a:rPr lang="en-US" dirty="0" smtClean="0"/>
                  <a:t>= 2.5</a:t>
                </a:r>
              </a:p>
              <a:p>
                <a:pPr lvl="1" algn="just"/>
                <a:r>
                  <a:rPr lang="en-US" dirty="0" smtClean="0"/>
                  <a:t>As expected (</a:t>
                </a:r>
                <a:r>
                  <a:rPr lang="en-US" dirty="0" smtClean="0">
                    <a:solidFill>
                      <a:schemeClr val="accent4"/>
                    </a:solidFill>
                  </a:rPr>
                  <a:t>why?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363" y="3737789"/>
            <a:ext cx="3160718" cy="24090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39540" y="3725606"/>
            <a:ext cx="2708497" cy="1112208"/>
            <a:chOff x="6839540" y="3725606"/>
            <a:chExt cx="2708497" cy="1112208"/>
          </a:xfrm>
        </p:grpSpPr>
        <p:grpSp>
          <p:nvGrpSpPr>
            <p:cNvPr id="12" name="Group 11"/>
            <p:cNvGrpSpPr/>
            <p:nvPr/>
          </p:nvGrpSpPr>
          <p:grpSpPr>
            <a:xfrm>
              <a:off x="7006856" y="3891516"/>
              <a:ext cx="2541181" cy="946298"/>
              <a:chOff x="7006856" y="3891516"/>
              <a:chExt cx="2541181" cy="946298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006856" y="4540102"/>
                <a:ext cx="616688" cy="29771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7623544" y="3891516"/>
                <a:ext cx="1924493" cy="94629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6839540" y="3725606"/>
              <a:ext cx="2319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max{P(R</a:t>
              </a:r>
              <a:r>
                <a:rPr lang="en-US" baseline="-25000" dirty="0" smtClean="0">
                  <a:solidFill>
                    <a:schemeClr val="accent2"/>
                  </a:solidFill>
                </a:rPr>
                <a:t>1</a:t>
              </a:r>
              <a:r>
                <a:rPr lang="en-US" dirty="0" smtClean="0">
                  <a:solidFill>
                    <a:schemeClr val="accent2"/>
                  </a:solidFill>
                </a:rPr>
                <a:t>, Y),P(R</a:t>
              </a:r>
              <a:r>
                <a:rPr lang="en-US" baseline="-25000" dirty="0" smtClean="0">
                  <a:solidFill>
                    <a:schemeClr val="accent2"/>
                  </a:solidFill>
                </a:rPr>
                <a:t>2</a:t>
              </a:r>
              <a:r>
                <a:rPr lang="en-US" dirty="0" smtClean="0">
                  <a:solidFill>
                    <a:schemeClr val="accent2"/>
                  </a:solidFill>
                </a:rPr>
                <a:t>, Y)}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3186" y="4688958"/>
            <a:ext cx="2667718" cy="805199"/>
            <a:chOff x="7043186" y="4688958"/>
            <a:chExt cx="2667718" cy="805199"/>
          </a:xfrm>
        </p:grpSpPr>
        <p:sp>
          <p:nvSpPr>
            <p:cNvPr id="15" name="Oval 14"/>
            <p:cNvSpPr/>
            <p:nvPr/>
          </p:nvSpPr>
          <p:spPr>
            <a:xfrm>
              <a:off x="7410893" y="4688958"/>
              <a:ext cx="404037" cy="253337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43186" y="5124825"/>
              <a:ext cx="2667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6"/>
                  </a:solidFill>
                </a:rPr>
                <a:t>minmax</a:t>
              </a:r>
              <a:r>
                <a:rPr lang="en-US" dirty="0" smtClean="0">
                  <a:solidFill>
                    <a:schemeClr val="accent6"/>
                  </a:solidFill>
                </a:rPr>
                <a:t>{P(R</a:t>
              </a:r>
              <a:r>
                <a:rPr lang="en-US" baseline="-25000" dirty="0" smtClean="0">
                  <a:solidFill>
                    <a:schemeClr val="accent6"/>
                  </a:solidFill>
                </a:rPr>
                <a:t>1</a:t>
              </a:r>
              <a:r>
                <a:rPr lang="en-US" dirty="0" smtClean="0">
                  <a:solidFill>
                    <a:schemeClr val="accent6"/>
                  </a:solidFill>
                </a:rPr>
                <a:t>, Y),P(R</a:t>
              </a:r>
              <a:r>
                <a:rPr lang="en-US" baseline="-25000" dirty="0" smtClean="0">
                  <a:solidFill>
                    <a:schemeClr val="accent6"/>
                  </a:solidFill>
                </a:rPr>
                <a:t>2</a:t>
              </a:r>
              <a:r>
                <a:rPr lang="en-US" dirty="0" smtClean="0">
                  <a:solidFill>
                    <a:schemeClr val="accent6"/>
                  </a:solidFill>
                </a:rPr>
                <a:t>, Y)}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40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2x2 Matrix </a:t>
            </a:r>
            <a:r>
              <a:rPr lang="en-US" dirty="0"/>
              <a:t>G</a:t>
            </a:r>
            <a:r>
              <a:rPr lang="en-US" dirty="0" smtClean="0"/>
              <a:t>ames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b="1" dirty="0" smtClean="0"/>
                  <a:t>Theorem 2:</a:t>
                </a:r>
                <a:r>
                  <a:rPr lang="en-US" dirty="0" smtClean="0"/>
                  <a:t> Consider a 2x2 game with no saddle point and with a payoff matrix: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uk-UA" i="1" smtClean="0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i="1" smtClean="0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. 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Then the equilibrium strategies and the value of the game are:</a:t>
                </a:r>
                <a:endParaRPr lang="en-US" b="1" dirty="0" smtClean="0"/>
              </a:p>
              <a:p>
                <a:pPr lvl="1" algn="just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=(</m:t>
                    </m:r>
                    <m:r>
                      <a:rPr lang="en-US" b="0" i="1" smtClean="0">
                        <a:latin typeface="Cambria Math" charset="0"/>
                      </a:rPr>
                      <m:t>𝑆</m:t>
                    </m:r>
                    <m:r>
                      <a:rPr lang="en-US" b="0" i="1" smtClean="0">
                        <a:latin typeface="Cambria Math" charset="0"/>
                      </a:rPr>
                      <m:t>,1−</m:t>
                    </m:r>
                    <m:r>
                      <a:rPr lang="en-US" b="0" i="1" smtClean="0">
                        <a:latin typeface="Cambria Math" charset="0"/>
                      </a:rPr>
                      <m:t>𝑆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 algn="just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,1−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lvl="1"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𝑈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𝑎𝑑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𝑏𝑐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656521" y="4077586"/>
                <a:ext cx="1857880" cy="1347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cs-CZ" i="1" smtClean="0">
                              <a:latin typeface="Cambria Math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charset="0"/>
                              </a:rPr>
                              <m:t>𝑅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bg-BG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𝑅</m:t>
                                </m:r>
                              </m:den>
                            </m:f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bg-BG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𝑅</m:t>
                                </m:r>
                              </m:den>
                            </m:f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521" y="4077586"/>
                <a:ext cx="1857880" cy="13476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8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Game theory studies the way in which two (or more) individuals interact in terms of choices/strategies given their preferences</a:t>
            </a:r>
          </a:p>
          <a:p>
            <a:pPr algn="just"/>
            <a:r>
              <a:rPr lang="en-US" dirty="0" smtClean="0"/>
              <a:t>Game theory has been extensively used in economics but has obvious applications in several fields including sports</a:t>
            </a:r>
          </a:p>
          <a:p>
            <a:pPr lvl="1" algn="just"/>
            <a:r>
              <a:rPr lang="en-US" dirty="0" smtClean="0"/>
              <a:t>John von Neumann and Oskar Morgenstern are considered the fathers of game theory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Football Payoff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We can consider a generalized payoff matrix where a rushing play gains r yards on average, while a passing play gains p yards on average</a:t>
            </a:r>
          </a:p>
          <a:p>
            <a:pPr algn="just"/>
            <a:r>
              <a:rPr lang="en-US" dirty="0" smtClean="0"/>
              <a:t>A correct choice of defense has m times more effect on a passing play as compared to a running play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83150"/>
              </p:ext>
            </p:extLst>
          </p:nvPr>
        </p:nvGraphicFramePr>
        <p:xfrm>
          <a:off x="3047999" y="4763348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Run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r-k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r+k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Pass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p+mk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p-</a:t>
                      </a:r>
                      <a:r>
                        <a:rPr lang="en-US" dirty="0" err="1" smtClean="0"/>
                        <a:t>mk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0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Football Payoff Matrix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From Theorem 2 the equilibrium strategy for the offense is given by: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=(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The equilibrium strategy for the defense is given by: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=(0.5+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+1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,0.5−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+1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algn="just"/>
                <a:r>
                  <a:rPr lang="en-US" dirty="0" smtClean="0"/>
                  <a:t>The </a:t>
                </a:r>
                <a:r>
                  <a:rPr lang="en-US" dirty="0" smtClean="0">
                    <a:solidFill>
                      <a:schemeClr val="accent5"/>
                    </a:solidFill>
                  </a:rPr>
                  <a:t>defense</a:t>
                </a:r>
                <a:r>
                  <a:rPr lang="en-US" dirty="0" smtClean="0"/>
                  <a:t> chooses to </a:t>
                </a:r>
                <a:r>
                  <a:rPr lang="en-US" dirty="0" smtClean="0">
                    <a:solidFill>
                      <a:schemeClr val="accent6"/>
                    </a:solidFill>
                  </a:rPr>
                  <a:t>defend the better play </a:t>
                </a:r>
                <a:r>
                  <a:rPr lang="en-US" dirty="0" smtClean="0"/>
                  <a:t>(based on the values of r and p) 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more than 50% of the time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49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Football Payoff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</a:t>
            </a:r>
            <a:r>
              <a:rPr lang="en-US" dirty="0" smtClean="0">
                <a:solidFill>
                  <a:srgbClr val="7030A0"/>
                </a:solidFill>
              </a:rPr>
              <a:t>general rule </a:t>
            </a:r>
            <a:r>
              <a:rPr lang="en-US" dirty="0" smtClean="0"/>
              <a:t>is that for </a:t>
            </a:r>
            <a:r>
              <a:rPr lang="en-US" dirty="0" smtClean="0">
                <a:solidFill>
                  <a:schemeClr val="accent5"/>
                </a:solidFill>
              </a:rPr>
              <a:t>m &gt; 1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chemeClr val="accent5"/>
                </a:solidFill>
              </a:rPr>
              <a:t>defense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chemeClr val="accent5"/>
                </a:solidFill>
              </a:rPr>
              <a:t>more impact on </a:t>
            </a:r>
            <a:r>
              <a:rPr lang="en-US" dirty="0" smtClean="0"/>
              <a:t>a </a:t>
            </a:r>
            <a:r>
              <a:rPr lang="en-US" dirty="0" smtClean="0">
                <a:solidFill>
                  <a:schemeClr val="accent5"/>
                </a:solidFill>
              </a:rPr>
              <a:t>passing</a:t>
            </a:r>
            <a:r>
              <a:rPr lang="en-US" dirty="0" smtClean="0"/>
              <a:t> play, while for </a:t>
            </a:r>
            <a:r>
              <a:rPr lang="en-US" dirty="0" smtClean="0">
                <a:solidFill>
                  <a:schemeClr val="accent4"/>
                </a:solidFill>
              </a:rPr>
              <a:t>m &lt; 1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chemeClr val="accent4"/>
                </a:solidFill>
              </a:rPr>
              <a:t>defense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chemeClr val="accent4"/>
                </a:solidFill>
              </a:rPr>
              <a:t>more impact on </a:t>
            </a:r>
            <a:r>
              <a:rPr lang="en-US" dirty="0" smtClean="0"/>
              <a:t>a </a:t>
            </a:r>
            <a:r>
              <a:rPr lang="en-US" dirty="0" smtClean="0">
                <a:solidFill>
                  <a:schemeClr val="accent4"/>
                </a:solidFill>
              </a:rPr>
              <a:t>rushing</a:t>
            </a:r>
            <a:r>
              <a:rPr lang="en-US" dirty="0" smtClean="0"/>
              <a:t> play</a:t>
            </a:r>
          </a:p>
          <a:p>
            <a:pPr lvl="1" algn="just"/>
            <a:r>
              <a:rPr lang="en-US" dirty="0" smtClean="0"/>
              <a:t>The </a:t>
            </a:r>
            <a:r>
              <a:rPr lang="en-US" dirty="0" smtClean="0">
                <a:solidFill>
                  <a:srgbClr val="00B050"/>
                </a:solidFill>
              </a:rPr>
              <a:t>offense </a:t>
            </a:r>
            <a:r>
              <a:rPr lang="en-US" dirty="0" smtClean="0"/>
              <a:t>will choose </a:t>
            </a:r>
            <a:r>
              <a:rPr lang="en-US" i="1" dirty="0" smtClean="0">
                <a:solidFill>
                  <a:srgbClr val="00B050"/>
                </a:solidFill>
              </a:rPr>
              <a:t>more often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00B050"/>
                </a:solidFill>
              </a:rPr>
              <a:t>play</a:t>
            </a:r>
            <a:r>
              <a:rPr lang="en-US" dirty="0" smtClean="0"/>
              <a:t> for which the </a:t>
            </a:r>
            <a:r>
              <a:rPr lang="en-US" dirty="0" smtClean="0">
                <a:solidFill>
                  <a:srgbClr val="00B050"/>
                </a:solidFill>
              </a:rPr>
              <a:t>defense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00B050"/>
                </a:solidFill>
              </a:rPr>
              <a:t>less control</a:t>
            </a:r>
            <a:endParaRPr lang="en-US" dirty="0" smtClean="0">
              <a:solidFill>
                <a:schemeClr val="tx1"/>
              </a:solidFill>
            </a:endParaRP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m&gt;1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offense runs more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  <a:sym typeface="Wingdings"/>
              </a:rPr>
              <a:t>m&lt;1  offense passes more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  <a:sym typeface="Wingdings"/>
              </a:rPr>
              <a:t>The </a:t>
            </a:r>
            <a:r>
              <a:rPr lang="en-US" dirty="0" smtClean="0">
                <a:solidFill>
                  <a:schemeClr val="accent1"/>
                </a:solidFill>
                <a:sym typeface="Wingdings"/>
              </a:rPr>
              <a:t>choice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does </a:t>
            </a:r>
            <a:r>
              <a:rPr lang="en-US" dirty="0" smtClean="0">
                <a:solidFill>
                  <a:schemeClr val="accent4"/>
                </a:solidFill>
                <a:sym typeface="Wingdings"/>
              </a:rPr>
              <a:t>not depend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on the base effectiveness levels of running and passing (i.e., </a:t>
            </a:r>
            <a:r>
              <a:rPr lang="en-US" dirty="0" smtClean="0">
                <a:solidFill>
                  <a:srgbClr val="0070C0"/>
                </a:solidFill>
                <a:sym typeface="Wingdings"/>
              </a:rPr>
              <a:t>r and p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Theory and Real Football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24" y="2743200"/>
            <a:ext cx="3284154" cy="2541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71" y="2563685"/>
            <a:ext cx="2981993" cy="2488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20" y="3732028"/>
            <a:ext cx="2731177" cy="24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Theory and Real Football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examples given are certainly simple and have little relationship to actual football</a:t>
            </a:r>
          </a:p>
          <a:p>
            <a:pPr algn="just"/>
            <a:r>
              <a:rPr lang="en-US" dirty="0" smtClean="0"/>
              <a:t>However, game theory can be useful in the NFL when the following information from play-by-play data are available:</a:t>
            </a:r>
          </a:p>
          <a:p>
            <a:pPr lvl="1" algn="just"/>
            <a:r>
              <a:rPr lang="en-US" dirty="0" smtClean="0">
                <a:solidFill>
                  <a:srgbClr val="0070C0"/>
                </a:solidFill>
              </a:rPr>
              <a:t>Play called by offense</a:t>
            </a:r>
          </a:p>
          <a:p>
            <a:pPr lvl="1" algn="just"/>
            <a:r>
              <a:rPr lang="en-US" dirty="0" smtClean="0">
                <a:solidFill>
                  <a:schemeClr val="accent4"/>
                </a:solidFill>
              </a:rPr>
              <a:t>Defensive formation/strategy</a:t>
            </a:r>
          </a:p>
          <a:p>
            <a:pPr lvl="1" algn="just"/>
            <a:r>
              <a:rPr lang="en-US" dirty="0" smtClean="0">
                <a:solidFill>
                  <a:schemeClr val="accent6"/>
                </a:solidFill>
              </a:rPr>
              <a:t>Down, line of scrimmage, yards to go and yards (expected/value points) gained on play</a:t>
            </a:r>
          </a:p>
        </p:txBody>
      </p:sp>
    </p:spTree>
    <p:extLst>
      <p:ext uri="{BB962C8B-B14F-4D97-AF65-F5344CB8AC3E}">
        <p14:creationId xmlns:p14="http://schemas.microsoft.com/office/powerpoint/2010/main" val="8618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Theory and Real Football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 reduce the dimensionality of the problem we can combine the down and yards to go in groups. E.g.,</a:t>
            </a:r>
          </a:p>
          <a:p>
            <a:pPr lvl="1"/>
            <a:r>
              <a:rPr lang="en-US" dirty="0" smtClean="0"/>
              <a:t>First and 10 (maybe separate for first and more than 10)</a:t>
            </a:r>
          </a:p>
          <a:p>
            <a:pPr lvl="1"/>
            <a:r>
              <a:rPr lang="en-US" dirty="0" smtClean="0"/>
              <a:t>Second/Third and short (less than 3 yards to go)</a:t>
            </a:r>
          </a:p>
          <a:p>
            <a:pPr lvl="1"/>
            <a:r>
              <a:rPr lang="en-US" dirty="0" smtClean="0"/>
              <a:t>Second/Third and medium (between 3 and 7 yards to go)</a:t>
            </a:r>
          </a:p>
          <a:p>
            <a:pPr lvl="1"/>
            <a:r>
              <a:rPr lang="en-US" dirty="0" smtClean="0"/>
              <a:t>Second/Third and long (more than 7 yards to go)</a:t>
            </a:r>
            <a:endParaRPr lang="en-US" dirty="0"/>
          </a:p>
          <a:p>
            <a:pPr algn="just"/>
            <a:r>
              <a:rPr lang="en-US" dirty="0" smtClean="0"/>
              <a:t>Assume that we have 15 plays that an offense can call on 1</a:t>
            </a:r>
            <a:r>
              <a:rPr lang="en-US" baseline="30000" dirty="0" smtClean="0"/>
              <a:t>st</a:t>
            </a:r>
            <a:r>
              <a:rPr lang="en-US" dirty="0" smtClean="0"/>
              <a:t> and 10, and 10 plays that the defense can call on 1</a:t>
            </a:r>
            <a:r>
              <a:rPr lang="en-US" baseline="30000" dirty="0" smtClean="0"/>
              <a:t>st</a:t>
            </a:r>
            <a:r>
              <a:rPr lang="en-US" dirty="0" smtClean="0"/>
              <a:t> and 10</a:t>
            </a:r>
          </a:p>
        </p:txBody>
      </p:sp>
    </p:spTree>
    <p:extLst>
      <p:ext uri="{BB962C8B-B14F-4D97-AF65-F5344CB8AC3E}">
        <p14:creationId xmlns:p14="http://schemas.microsoft.com/office/powerpoint/2010/main" val="9408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Theory and Real Football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the data we can determine the payoff matrix for this situation</a:t>
            </a:r>
          </a:p>
          <a:p>
            <a:pPr lvl="1"/>
            <a:r>
              <a:rPr lang="en-US" dirty="0" smtClean="0"/>
              <a:t>i.e., there will be on payoff matrix for each situation</a:t>
            </a:r>
          </a:p>
          <a:p>
            <a:pPr lvl="1" algn="just"/>
            <a:r>
              <a:rPr lang="en-US" dirty="0" smtClean="0"/>
              <a:t>With 15 options at the offense and 10 at the defense we will have a matrix with 150 entries</a:t>
            </a:r>
          </a:p>
          <a:p>
            <a:pPr algn="just"/>
            <a:r>
              <a:rPr lang="en-US" dirty="0" smtClean="0"/>
              <a:t>These data could be available pretty soon and game theory could provide some useful insights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Theory and Basketball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past we talked for end-of-game strategy in basketball</a:t>
            </a:r>
          </a:p>
          <a:p>
            <a:pPr lvl="1"/>
            <a:r>
              <a:rPr lang="en-US" dirty="0" smtClean="0"/>
              <a:t>We can perform the same analysis using game theory</a:t>
            </a:r>
          </a:p>
          <a:p>
            <a:r>
              <a:rPr lang="en-US" dirty="0" smtClean="0"/>
              <a:t>Consider the case where the team is down 2 points</a:t>
            </a:r>
          </a:p>
          <a:p>
            <a:pPr lvl="1" algn="just"/>
            <a:r>
              <a:rPr lang="en-US" dirty="0" smtClean="0"/>
              <a:t>Defense has two options: Defend tightly the 2-point shot, defend tightly the 3-point shot</a:t>
            </a:r>
          </a:p>
          <a:p>
            <a:pPr lvl="1" algn="just"/>
            <a:r>
              <a:rPr lang="en-US" dirty="0" smtClean="0"/>
              <a:t>Offense has two options as well: Take the 2-point shot, take the 3-point shot</a:t>
            </a:r>
          </a:p>
          <a:p>
            <a:pPr lvl="1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Theory and Basketball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know the FG% for different options (</a:t>
            </a:r>
            <a:r>
              <a:rPr lang="en-US" dirty="0" smtClean="0">
                <a:solidFill>
                  <a:schemeClr val="accent6"/>
                </a:solidFill>
              </a:rPr>
              <a:t>open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4"/>
                </a:solidFill>
              </a:rPr>
              <a:t>contested</a:t>
            </a:r>
            <a:r>
              <a:rPr lang="en-US" dirty="0" smtClean="0"/>
              <a:t> shot)</a:t>
            </a:r>
          </a:p>
          <a:p>
            <a:pPr lvl="1"/>
            <a:r>
              <a:rPr lang="en-US" dirty="0" smtClean="0"/>
              <a:t>Contesting a shot reduces the FG% significantly (Weill (2011))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1" y="5914462"/>
            <a:ext cx="9443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Weill, S. (2011). The Importance of Being Open: What optical tracking data says about NBA field goal shooting</a:t>
            </a:r>
            <a:r>
              <a:rPr lang="en-US" sz="1200" i="1" dirty="0"/>
              <a:t>.</a:t>
            </a:r>
            <a:r>
              <a:rPr lang="en-US" sz="1200" dirty="0"/>
              <a:t> </a:t>
            </a:r>
            <a:r>
              <a:rPr lang="en-US" sz="1200" i="1" dirty="0"/>
              <a:t>Boston: MIT Sloan Sports Analytics Conference</a:t>
            </a:r>
            <a:r>
              <a:rPr lang="en-US" sz="1200" dirty="0"/>
              <a:t>.</a:t>
            </a:r>
            <a:endParaRPr lang="en-US" sz="1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234034"/>
              </p:ext>
            </p:extLst>
          </p:nvPr>
        </p:nvGraphicFramePr>
        <p:xfrm>
          <a:off x="2186762" y="3660140"/>
          <a:ext cx="7456968" cy="186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656"/>
                <a:gridCol w="2485656"/>
                <a:gridCol w="2485656"/>
              </a:tblGrid>
              <a:tr h="58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Defense the 2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Defend</a:t>
                      </a:r>
                      <a:r>
                        <a:rPr lang="en-US" baseline="0" dirty="0" smtClean="0"/>
                        <a:t> the 3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5804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Shoot</a:t>
                      </a:r>
                      <a:r>
                        <a:rPr lang="en-US" b="1" baseline="0" dirty="0" smtClean="0"/>
                        <a:t> 2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Contested 2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6"/>
                          </a:solidFill>
                        </a:rPr>
                        <a:t>0.4</a:t>
                      </a:r>
                      <a:r>
                        <a:rPr lang="en-US" dirty="0" smtClean="0"/>
                        <a:t>*</a:t>
                      </a:r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0.5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= 0.2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Open 2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5"/>
                          </a:solidFill>
                        </a:rPr>
                        <a:t>0.6</a:t>
                      </a:r>
                      <a:r>
                        <a:rPr lang="en-US" dirty="0" smtClean="0"/>
                        <a:t>*</a:t>
                      </a:r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0.5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= 0.3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804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Shoot 3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Open 3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0.45</a:t>
                      </a:r>
                      <a:r>
                        <a:rPr lang="en-US" dirty="0" smtClean="0"/>
                        <a:t>*</a:t>
                      </a:r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1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=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</a:rPr>
                        <a:t> 0.45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Contested 3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0.25</a:t>
                      </a:r>
                      <a:r>
                        <a:rPr lang="en-US" dirty="0" smtClean="0"/>
                        <a:t>*</a:t>
                      </a:r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1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= 0.25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34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Theory and Basketball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Using Theorem 2 we can find that</a:t>
            </a:r>
          </a:p>
          <a:p>
            <a:pPr lvl="1" algn="just"/>
            <a:r>
              <a:rPr lang="en-US" dirty="0" smtClean="0"/>
              <a:t>The </a:t>
            </a:r>
            <a:r>
              <a:rPr lang="en-US" dirty="0" smtClean="0">
                <a:solidFill>
                  <a:srgbClr val="7030A0"/>
                </a:solidFill>
              </a:rPr>
              <a:t>offense</a:t>
            </a:r>
            <a:r>
              <a:rPr lang="en-US" dirty="0" smtClean="0"/>
              <a:t> should attempt the </a:t>
            </a:r>
            <a:r>
              <a:rPr lang="en-US" dirty="0" smtClean="0">
                <a:solidFill>
                  <a:srgbClr val="7030A0"/>
                </a:solidFill>
              </a:rPr>
              <a:t>three-point shot 66% of the time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accent6"/>
                </a:solidFill>
              </a:rPr>
              <a:t>defense</a:t>
            </a:r>
            <a:r>
              <a:rPr lang="en-US" dirty="0" smtClean="0">
                <a:solidFill>
                  <a:schemeClr val="tx1"/>
                </a:solidFill>
              </a:rPr>
              <a:t> should </a:t>
            </a:r>
            <a:r>
              <a:rPr lang="en-US" dirty="0" smtClean="0">
                <a:solidFill>
                  <a:schemeClr val="accent6"/>
                </a:solidFill>
              </a:rPr>
              <a:t>contest the three-point shot 85% of the time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This is in agreement with our earlier findings in the same situation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30" y="4343394"/>
            <a:ext cx="4983125" cy="18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1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Form of a Game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 n-player game can be described through </a:t>
                </a:r>
              </a:p>
              <a:p>
                <a:pPr lvl="1"/>
                <a:r>
                  <a:rPr lang="en-US" dirty="0" smtClean="0"/>
                  <a:t>The </a:t>
                </a:r>
                <a:r>
                  <a:rPr lang="en-US" dirty="0" smtClean="0">
                    <a:solidFill>
                      <a:schemeClr val="accent4"/>
                    </a:solidFill>
                  </a:rPr>
                  <a:t>set of strategies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</m:oMath>
                </a14:m>
                <a:r>
                  <a:rPr lang="en-US" dirty="0" smtClean="0"/>
                  <a:t> available to each player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  <m:r>
                      <a:rPr lang="en-US" b="0" i="1" smtClean="0">
                        <a:latin typeface="Cambria Math" charset="0"/>
                      </a:rPr>
                      <m:t>∈{1,2,…,</m:t>
                    </m:r>
                    <m:r>
                      <a:rPr lang="en-US" b="0" i="1" smtClean="0">
                        <a:latin typeface="Cambria Math" charset="0"/>
                      </a:rPr>
                      <m:t>𝑁</m:t>
                    </m:r>
                    <m:r>
                      <a:rPr lang="en-US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</a:t>
                </a:r>
                <a:r>
                  <a:rPr lang="en-US" dirty="0" smtClean="0">
                    <a:solidFill>
                      <a:schemeClr val="accent5"/>
                    </a:solidFill>
                  </a:rPr>
                  <a:t>utility function </a:t>
                </a:r>
                <a:r>
                  <a:rPr lang="en-US" dirty="0" err="1" smtClean="0"/>
                  <a:t>u</a:t>
                </a:r>
                <a:r>
                  <a:rPr lang="en-US" baseline="-25000" dirty="0" err="1" smtClean="0"/>
                  <a:t>i</a:t>
                </a:r>
                <a:r>
                  <a:rPr lang="en-US" baseline="30000" dirty="0" smtClean="0"/>
                  <a:t> </a:t>
                </a:r>
                <a:r>
                  <a:rPr lang="en-US" dirty="0" smtClean="0"/>
                  <a:t>for each player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×…×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ℝ</m:t>
                    </m:r>
                  </m:oMath>
                </a14:m>
                <a:r>
                  <a:rPr lang="en-US" dirty="0" smtClean="0"/>
                  <a:t> 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</m:oMath>
                </a14:m>
                <a:endParaRPr lang="en-US" dirty="0" smtClean="0"/>
              </a:p>
              <a:p>
                <a:pPr algn="just"/>
                <a:r>
                  <a:rPr lang="en-US" dirty="0" smtClean="0"/>
                  <a:t>A player’s utility does not only depends on her own strategy but also on the strategy picked by the rest of the players</a:t>
                </a:r>
              </a:p>
              <a:p>
                <a:pPr algn="just"/>
                <a:r>
                  <a:rPr lang="en-US" dirty="0" smtClean="0">
                    <a:solidFill>
                      <a:schemeClr val="accent2"/>
                    </a:solidFill>
                  </a:rPr>
                  <a:t>Rational player</a:t>
                </a:r>
                <a:r>
                  <a:rPr lang="en-US" dirty="0" smtClean="0"/>
                  <a:t>: tries to choose her strategies such that her expected utility is maximized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95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Soccer Penalty Kicks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Penalty kicks are a two-person, zero-sum game</a:t>
            </a:r>
          </a:p>
          <a:p>
            <a:pPr lvl="1" algn="just"/>
            <a:r>
              <a:rPr lang="en-US" dirty="0" smtClean="0"/>
              <a:t>Two players are involved and the utility for the one player is equal to the cost for the other</a:t>
            </a:r>
          </a:p>
          <a:p>
            <a:pPr algn="just"/>
            <a:r>
              <a:rPr lang="en-US" dirty="0" smtClean="0"/>
              <a:t>There are three (pure) strategies for each player (kicker and goalie)</a:t>
            </a:r>
          </a:p>
          <a:p>
            <a:pPr lvl="1" algn="just"/>
            <a:r>
              <a:rPr lang="en-US" dirty="0" smtClean="0"/>
              <a:t>Shoot/Move to the right</a:t>
            </a:r>
          </a:p>
          <a:p>
            <a:pPr lvl="1" algn="just"/>
            <a:r>
              <a:rPr lang="en-US" dirty="0" smtClean="0"/>
              <a:t>Shoot/Move to the left</a:t>
            </a:r>
          </a:p>
          <a:p>
            <a:pPr lvl="1" algn="just"/>
            <a:r>
              <a:rPr lang="en-US" dirty="0" smtClean="0"/>
              <a:t>Shoot/Stay to the middle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3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Soccer Penalty Kicks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should kicker and goalie choose their strategy? </a:t>
            </a:r>
          </a:p>
          <a:p>
            <a:pPr algn="just"/>
            <a:r>
              <a:rPr lang="en-US" dirty="0" err="1" smtClean="0"/>
              <a:t>Chiappori</a:t>
            </a:r>
            <a:r>
              <a:rPr lang="en-US" dirty="0" smtClean="0"/>
              <a:t>, Levitt and Groseclose have built the game matrix using data from the Italian and French leagues</a:t>
            </a:r>
          </a:p>
          <a:p>
            <a:pPr algn="just"/>
            <a:r>
              <a:rPr lang="en-US" dirty="0" smtClean="0"/>
              <a:t>You will have to solve this game for homework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60" y="3604956"/>
            <a:ext cx="3533462" cy="26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and Mixed Strategies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dirty="0" smtClean="0"/>
                  <a:t>If a player picks deterministically a strategy from the 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</m:oMath>
                </a14:m>
                <a:r>
                  <a:rPr lang="en-US" dirty="0" smtClean="0"/>
                  <a:t> then we say that she is playing a </a:t>
                </a:r>
                <a:r>
                  <a:rPr lang="en-US" dirty="0" smtClean="0">
                    <a:solidFill>
                      <a:schemeClr val="accent4"/>
                    </a:solidFill>
                  </a:rPr>
                  <a:t>pure strategy</a:t>
                </a:r>
              </a:p>
              <a:p>
                <a:pPr algn="just"/>
                <a:r>
                  <a:rPr lang="en-US" dirty="0" smtClean="0">
                    <a:solidFill>
                      <a:schemeClr val="tx1"/>
                    </a:solidFill>
                  </a:rPr>
                  <a:t>However, in most of the games a pure strategy is not a good idea</a:t>
                </a:r>
              </a:p>
              <a:p>
                <a:pPr lvl="1" algn="just"/>
                <a:r>
                  <a:rPr lang="en-US" dirty="0" smtClean="0">
                    <a:solidFill>
                      <a:schemeClr val="tx1"/>
                    </a:solidFill>
                  </a:rPr>
                  <a:t>Thus, </a:t>
                </a:r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mixed strategy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is a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probability distribution over the set of the pure strategies</a:t>
                </a:r>
              </a:p>
              <a:p>
                <a:pPr lvl="1" algn="just"/>
                <a:r>
                  <a:rPr lang="en-US" dirty="0" smtClean="0">
                    <a:solidFill>
                      <a:schemeClr val="tx1"/>
                    </a:solidFill>
                  </a:rPr>
                  <a:t>If player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i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has strategies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}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then a mixed strategy for this player is a function </a:t>
                </a:r>
                <a:r>
                  <a:rPr lang="el-GR" dirty="0" smtClean="0">
                    <a:solidFill>
                      <a:schemeClr val="tx1"/>
                    </a:solidFill>
                  </a:rPr>
                  <a:t>σ</a:t>
                </a:r>
                <a:r>
                  <a:rPr lang="en-US" baseline="-25000" dirty="0" err="1" smtClean="0">
                    <a:solidFill>
                      <a:schemeClr val="tx1"/>
                    </a:solidFill>
                  </a:rPr>
                  <a:t>i</a:t>
                </a:r>
                <a:r>
                  <a:rPr lang="el-GR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𝒮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0≤</m:t>
                    </m:r>
                    <m:sSub>
                      <m:sSubPr>
                        <m:ctrlPr>
                          <a:rPr lang="el-G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≤1  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44" t="-2936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Zero-Sum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 game where the gain of a player equals to another player’s loss is called </a:t>
            </a:r>
            <a:r>
              <a:rPr lang="en-US" dirty="0" smtClean="0">
                <a:solidFill>
                  <a:srgbClr val="7030A0"/>
                </a:solidFill>
              </a:rPr>
              <a:t>zero-sum game</a:t>
            </a:r>
          </a:p>
          <a:p>
            <a:pPr lvl="1" algn="just"/>
            <a:r>
              <a:rPr lang="en-US" dirty="0" smtClean="0"/>
              <a:t>In the case of two player zero-sum game, the players have </a:t>
            </a:r>
            <a:r>
              <a:rPr lang="en-US" dirty="0" smtClean="0">
                <a:solidFill>
                  <a:schemeClr val="accent4"/>
                </a:solidFill>
              </a:rPr>
              <a:t>strictly opposite interests </a:t>
            </a:r>
            <a:r>
              <a:rPr lang="en-US" dirty="0" smtClean="0"/>
              <a:t>(u</a:t>
            </a:r>
            <a:r>
              <a:rPr lang="en-US" baseline="-25000" dirty="0" smtClean="0"/>
              <a:t>1</a:t>
            </a:r>
            <a:r>
              <a:rPr lang="en-US" dirty="0" smtClean="0"/>
              <a:t>=-u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lvl="1" algn="just"/>
            <a:r>
              <a:rPr lang="en-US" dirty="0" smtClean="0"/>
              <a:t>Only the payoff function of one player needs to be defined</a:t>
            </a:r>
          </a:p>
          <a:p>
            <a:pPr algn="just"/>
            <a:r>
              <a:rPr lang="en-US" dirty="0" smtClean="0"/>
              <a:t>In many situations </a:t>
            </a:r>
            <a:r>
              <a:rPr lang="en-US" dirty="0" smtClean="0">
                <a:solidFill>
                  <a:schemeClr val="accent6"/>
                </a:solidFill>
              </a:rPr>
              <a:t>sports</a:t>
            </a:r>
            <a:r>
              <a:rPr lang="en-US" dirty="0" smtClean="0"/>
              <a:t> involve real conflicts and strictly opposite interests and hence, zero-sum games are appropriate to model the situations</a:t>
            </a:r>
          </a:p>
        </p:txBody>
      </p:sp>
    </p:spTree>
    <p:extLst>
      <p:ext uri="{BB962C8B-B14F-4D97-AF65-F5344CB8AC3E}">
        <p14:creationId xmlns:p14="http://schemas.microsoft.com/office/powerpoint/2010/main" val="16053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Payoff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 </a:t>
            </a:r>
            <a:r>
              <a:rPr lang="en-US" dirty="0" smtClean="0">
                <a:solidFill>
                  <a:schemeClr val="accent6"/>
                </a:solidFill>
              </a:rPr>
              <a:t>zero-sum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4"/>
                </a:solidFill>
              </a:rPr>
              <a:t>two-player</a:t>
            </a:r>
            <a:r>
              <a:rPr lang="en-US" dirty="0" smtClean="0"/>
              <a:t> game can be described through the </a:t>
            </a:r>
            <a:r>
              <a:rPr lang="en-US" dirty="0" smtClean="0">
                <a:solidFill>
                  <a:schemeClr val="accent4"/>
                </a:solidFill>
              </a:rPr>
              <a:t>payoff matrix </a:t>
            </a:r>
            <a:r>
              <a:rPr lang="el-GR" dirty="0" smtClean="0">
                <a:solidFill>
                  <a:schemeClr val="accent4"/>
                </a:solidFill>
              </a:rPr>
              <a:t>Π</a:t>
            </a:r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accent2"/>
                </a:solidFill>
              </a:rPr>
              <a:t>rows</a:t>
            </a:r>
            <a:r>
              <a:rPr lang="en-US" dirty="0" smtClean="0">
                <a:solidFill>
                  <a:schemeClr val="tx1"/>
                </a:solidFill>
              </a:rPr>
              <a:t> of the matrix correspond to the </a:t>
            </a:r>
            <a:r>
              <a:rPr lang="en-US" dirty="0" smtClean="0">
                <a:solidFill>
                  <a:schemeClr val="accent2"/>
                </a:solidFill>
              </a:rPr>
              <a:t>strategies</a:t>
            </a:r>
            <a:r>
              <a:rPr lang="en-US" dirty="0" smtClean="0">
                <a:solidFill>
                  <a:schemeClr val="tx1"/>
                </a:solidFill>
              </a:rPr>
              <a:t> of player </a:t>
            </a: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, while the </a:t>
            </a:r>
            <a:r>
              <a:rPr lang="en-US" dirty="0" smtClean="0">
                <a:solidFill>
                  <a:srgbClr val="7030A0"/>
                </a:solidFill>
              </a:rPr>
              <a:t>columns</a:t>
            </a:r>
            <a:r>
              <a:rPr lang="en-US" dirty="0" smtClean="0">
                <a:solidFill>
                  <a:schemeClr val="tx1"/>
                </a:solidFill>
              </a:rPr>
              <a:t> correspond to the </a:t>
            </a:r>
            <a:r>
              <a:rPr lang="en-US" dirty="0" smtClean="0">
                <a:solidFill>
                  <a:srgbClr val="7030A0"/>
                </a:solidFill>
              </a:rPr>
              <a:t>strategies</a:t>
            </a:r>
            <a:r>
              <a:rPr lang="en-US" dirty="0" smtClean="0">
                <a:solidFill>
                  <a:schemeClr val="tx1"/>
                </a:solidFill>
              </a:rPr>
              <a:t> of player </a:t>
            </a:r>
            <a:r>
              <a:rPr lang="en-US" dirty="0" smtClean="0">
                <a:solidFill>
                  <a:srgbClr val="7030A0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The element </a:t>
            </a:r>
            <a:r>
              <a:rPr lang="el-GR" dirty="0" smtClean="0">
                <a:solidFill>
                  <a:schemeClr val="tx1"/>
                </a:solidFill>
              </a:rPr>
              <a:t>Π</a:t>
            </a:r>
            <a:r>
              <a:rPr lang="en-US" baseline="-25000" dirty="0" err="1" smtClean="0">
                <a:solidFill>
                  <a:schemeClr val="tx1"/>
                </a:solidFill>
              </a:rPr>
              <a:t>ij</a:t>
            </a:r>
            <a:r>
              <a:rPr lang="en-US" dirty="0" smtClean="0">
                <a:solidFill>
                  <a:schemeClr val="tx1"/>
                </a:solidFill>
              </a:rPr>
              <a:t> is the payoff value for player R when R is playing strategy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and C is playing strategy j</a:t>
            </a:r>
          </a:p>
          <a:p>
            <a:pPr lvl="2" algn="just"/>
            <a:r>
              <a:rPr lang="en-US" dirty="0" smtClean="0">
                <a:solidFill>
                  <a:schemeClr val="tx1"/>
                </a:solidFill>
              </a:rPr>
              <a:t>The payoff for player C is -</a:t>
            </a:r>
            <a:r>
              <a:rPr lang="el-GR" dirty="0" smtClean="0">
                <a:solidFill>
                  <a:schemeClr val="tx1"/>
                </a:solidFill>
              </a:rPr>
              <a:t>Π</a:t>
            </a:r>
            <a:r>
              <a:rPr lang="en-US" baseline="-25000" dirty="0" err="1" smtClean="0">
                <a:solidFill>
                  <a:schemeClr val="tx1"/>
                </a:solidFill>
              </a:rPr>
              <a:t>ij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Given a </a:t>
            </a:r>
            <a:r>
              <a:rPr lang="en-US" dirty="0" smtClean="0">
                <a:solidFill>
                  <a:schemeClr val="accent2"/>
                </a:solidFill>
              </a:rPr>
              <a:t>payoff matrix </a:t>
            </a:r>
            <a:r>
              <a:rPr lang="el-GR" dirty="0" smtClean="0">
                <a:solidFill>
                  <a:schemeClr val="accent2"/>
                </a:solidFill>
              </a:rPr>
              <a:t>Π </a:t>
            </a: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baseline="30000" dirty="0" err="1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row is said to dominate the k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row if and only if: 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In this case player R (the row player) will never choose strategy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since strategy k is </a:t>
            </a:r>
            <a:r>
              <a:rPr lang="en-US" dirty="0" smtClean="0">
                <a:solidFill>
                  <a:schemeClr val="accent5"/>
                </a:solidFill>
              </a:rPr>
              <a:t>dominant</a:t>
            </a:r>
            <a:endParaRPr lang="en-US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62982" y="3557436"/>
                <a:ext cx="1267976" cy="302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l-GR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charset="0"/>
                            </a:rPr>
                            <m:t>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kj</m:t>
                          </m:r>
                        </m:sub>
                      </m:sSub>
                      <m:r>
                        <a:rPr lang="en-US" b="0" i="0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∀</m:t>
                      </m:r>
                      <m:r>
                        <a:rPr lang="en-US" b="0" i="1" smtClean="0">
                          <a:latin typeface="Cambria Math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982" y="3557436"/>
                <a:ext cx="1267976" cy="302712"/>
              </a:xfrm>
              <a:prstGeom prst="rect">
                <a:avLst/>
              </a:prstGeom>
              <a:blipFill rotWithShape="0">
                <a:blip r:embed="rId2"/>
                <a:stretch>
                  <a:fillRect l="-1442" r="-576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21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Saddle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Sometimes the payoff matrix of a zero-sum two-player game makes it easy to </a:t>
            </a:r>
            <a:r>
              <a:rPr lang="en-US" i="1" dirty="0" smtClean="0">
                <a:solidFill>
                  <a:schemeClr val="accent4"/>
                </a:solidFill>
              </a:rPr>
              <a:t>solve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/>
              <a:t>the game (i.e., find the </a:t>
            </a:r>
            <a:r>
              <a:rPr lang="en-US" i="1" dirty="0" smtClean="0">
                <a:solidFill>
                  <a:schemeClr val="accent6"/>
                </a:solidFill>
              </a:rPr>
              <a:t>optimal/equilibrium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strategy for the players)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If there is an entry </a:t>
            </a:r>
            <a:r>
              <a:rPr lang="el-GR" dirty="0" smtClean="0">
                <a:solidFill>
                  <a:schemeClr val="tx1"/>
                </a:solidFill>
              </a:rPr>
              <a:t>Π</a:t>
            </a:r>
            <a:r>
              <a:rPr lang="en-US" baseline="-25000" dirty="0" err="1" smtClean="0">
                <a:solidFill>
                  <a:schemeClr val="tx1"/>
                </a:solidFill>
              </a:rPr>
              <a:t>ij</a:t>
            </a:r>
            <a:r>
              <a:rPr lang="en-US" dirty="0" smtClean="0">
                <a:solidFill>
                  <a:schemeClr val="tx1"/>
                </a:solidFill>
              </a:rPr>
              <a:t> of the payoff matrix that 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Is the minimum of the </a:t>
            </a:r>
            <a:r>
              <a:rPr lang="en-US" dirty="0" err="1" smtClean="0">
                <a:solidFill>
                  <a:schemeClr val="tx1"/>
                </a:solidFill>
              </a:rPr>
              <a:t>i-th</a:t>
            </a:r>
            <a:r>
              <a:rPr lang="en-US" dirty="0" smtClean="0">
                <a:solidFill>
                  <a:schemeClr val="tx1"/>
                </a:solidFill>
              </a:rPr>
              <a:t> row, and</a:t>
            </a:r>
          </a:p>
          <a:p>
            <a:pPr lvl="1" algn="just"/>
            <a:r>
              <a:rPr lang="en-US" dirty="0" smtClean="0">
                <a:solidFill>
                  <a:schemeClr val="tx1"/>
                </a:solidFill>
              </a:rPr>
              <a:t>Is the maximum of the j-</a:t>
            </a:r>
            <a:r>
              <a:rPr lang="en-US" dirty="0" err="1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column</a:t>
            </a:r>
          </a:p>
          <a:p>
            <a:pPr lvl="2" algn="just"/>
            <a:r>
              <a:rPr lang="el-GR" dirty="0">
                <a:solidFill>
                  <a:schemeClr val="tx1"/>
                </a:solidFill>
              </a:rPr>
              <a:t>Π</a:t>
            </a:r>
            <a:r>
              <a:rPr lang="en-US" baseline="-25000" dirty="0" err="1" smtClean="0">
                <a:solidFill>
                  <a:schemeClr val="tx1"/>
                </a:solidFill>
              </a:rPr>
              <a:t>ij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is a </a:t>
            </a:r>
            <a:r>
              <a:rPr lang="en-US" dirty="0" smtClean="0">
                <a:solidFill>
                  <a:srgbClr val="7030A0"/>
                </a:solidFill>
              </a:rPr>
              <a:t>saddle point </a:t>
            </a:r>
          </a:p>
          <a:p>
            <a:pPr lvl="2" algn="just"/>
            <a:r>
              <a:rPr lang="el-GR" dirty="0">
                <a:solidFill>
                  <a:schemeClr val="tx1"/>
                </a:solidFill>
              </a:rPr>
              <a:t>Π</a:t>
            </a:r>
            <a:r>
              <a:rPr lang="en-US" baseline="-25000" dirty="0" err="1" smtClean="0">
                <a:solidFill>
                  <a:schemeClr val="tx1"/>
                </a:solidFill>
              </a:rPr>
              <a:t>ij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is the </a:t>
            </a:r>
            <a:r>
              <a:rPr lang="en-US" dirty="0" smtClean="0">
                <a:solidFill>
                  <a:schemeClr val="accent2"/>
                </a:solidFill>
              </a:rPr>
              <a:t>value of the game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Saddle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Assume that there are 3 possible offensive plays in NFL and 3 defenses</a:t>
            </a:r>
          </a:p>
          <a:p>
            <a:pPr algn="just"/>
            <a:r>
              <a:rPr lang="en-US" dirty="0" smtClean="0"/>
              <a:t>The payoff matrix (in yards gained) of the game is the following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66830"/>
              </p:ext>
            </p:extLst>
          </p:nvPr>
        </p:nvGraphicFramePr>
        <p:xfrm>
          <a:off x="2148958" y="3610344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Defense 1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Defense 2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Defense 3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Offense 1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Offense 2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Offense 3</a:t>
                      </a:r>
                      <a:endParaRPr lang="en-US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017488" y="4412510"/>
            <a:ext cx="404037" cy="27644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99459" y="5179971"/>
            <a:ext cx="6826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No one has an incentive to change strategies from offense 2 and defense 2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9585" y="559280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Equilibrium in pure strategies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63166</TotalTime>
  <Words>2369</Words>
  <Application>Microsoft Macintosh PowerPoint</Application>
  <PresentationFormat>Widescreen</PresentationFormat>
  <Paragraphs>215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Cambria Math</vt:lpstr>
      <vt:lpstr>Garamond</vt:lpstr>
      <vt:lpstr>Wingdings</vt:lpstr>
      <vt:lpstr>Arial</vt:lpstr>
      <vt:lpstr>Organic</vt:lpstr>
      <vt:lpstr>Moneyball 2.0: Winning in Sports With Data</vt:lpstr>
      <vt:lpstr>Game Theory</vt:lpstr>
      <vt:lpstr>Normal Form of a Game</vt:lpstr>
      <vt:lpstr>Pure and Mixed Strategies</vt:lpstr>
      <vt:lpstr>Zero-Sum Games</vt:lpstr>
      <vt:lpstr>Payoff matrix</vt:lpstr>
      <vt:lpstr>Dominance</vt:lpstr>
      <vt:lpstr>Saddle Point</vt:lpstr>
      <vt:lpstr>Saddle Point</vt:lpstr>
      <vt:lpstr>Saddle Point</vt:lpstr>
      <vt:lpstr>Nash Equilibrium</vt:lpstr>
      <vt:lpstr>Nash Equilibrium and Game Value</vt:lpstr>
      <vt:lpstr>Nash Equilibrium and Game Value</vt:lpstr>
      <vt:lpstr>Nash Equilibrium and Game Value</vt:lpstr>
      <vt:lpstr>Run-VS-Pass</vt:lpstr>
      <vt:lpstr>Run-VS-Pass</vt:lpstr>
      <vt:lpstr>Run-VS-Pass</vt:lpstr>
      <vt:lpstr>Run-VS-Pass</vt:lpstr>
      <vt:lpstr>2x2 Matrix Games</vt:lpstr>
      <vt:lpstr>Generalized Football Payoff Matrix</vt:lpstr>
      <vt:lpstr>Generalized Football Payoff Matrix</vt:lpstr>
      <vt:lpstr>Generalized Football Payoff Matrix</vt:lpstr>
      <vt:lpstr>Game Theory and Real Football</vt:lpstr>
      <vt:lpstr>Game Theory and Real Football</vt:lpstr>
      <vt:lpstr>Game Theory and Real Football</vt:lpstr>
      <vt:lpstr>Game Theory and Real Football</vt:lpstr>
      <vt:lpstr>Game Theory and Basketball</vt:lpstr>
      <vt:lpstr>Game Theory and Basketball</vt:lpstr>
      <vt:lpstr>Game Theory and Basketball</vt:lpstr>
      <vt:lpstr>Soccer Penalty Kicks</vt:lpstr>
      <vt:lpstr>Soccer Penalty Kicks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the Chemistry of a Team</dc:title>
  <dc:creator>Pelechrinis, Konstantinos</dc:creator>
  <cp:lastModifiedBy>Pelechrinis, Konstantinos</cp:lastModifiedBy>
  <cp:revision>598</cp:revision>
  <dcterms:created xsi:type="dcterms:W3CDTF">2017-02-20T13:53:30Z</dcterms:created>
  <dcterms:modified xsi:type="dcterms:W3CDTF">2017-12-18T20:04:23Z</dcterms:modified>
</cp:coreProperties>
</file>