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3" r:id="rId3"/>
    <p:sldId id="270" r:id="rId4"/>
    <p:sldId id="272" r:id="rId5"/>
    <p:sldId id="274" r:id="rId6"/>
    <p:sldId id="275" r:id="rId7"/>
    <p:sldId id="276" r:id="rId8"/>
    <p:sldId id="259" r:id="rId9"/>
    <p:sldId id="277" r:id="rId10"/>
    <p:sldId id="278" r:id="rId11"/>
    <p:sldId id="279" r:id="rId12"/>
    <p:sldId id="280" r:id="rId13"/>
    <p:sldId id="261" r:id="rId14"/>
    <p:sldId id="281" r:id="rId15"/>
    <p:sldId id="282" r:id="rId16"/>
    <p:sldId id="283" r:id="rId17"/>
    <p:sldId id="284" r:id="rId18"/>
    <p:sldId id="285" r:id="rId19"/>
    <p:sldId id="263" r:id="rId20"/>
    <p:sldId id="287" r:id="rId21"/>
    <p:sldId id="286" r:id="rId22"/>
    <p:sldId id="288" r:id="rId23"/>
    <p:sldId id="264" r:id="rId24"/>
    <p:sldId id="289" r:id="rId25"/>
    <p:sldId id="291" r:id="rId26"/>
    <p:sldId id="292" r:id="rId27"/>
    <p:sldId id="293" r:id="rId28"/>
    <p:sldId id="290" r:id="rId29"/>
    <p:sldId id="294" r:id="rId30"/>
    <p:sldId id="295" r:id="rId31"/>
    <p:sldId id="301" r:id="rId32"/>
    <p:sldId id="306" r:id="rId33"/>
    <p:sldId id="296" r:id="rId34"/>
    <p:sldId id="302" r:id="rId35"/>
    <p:sldId id="303" r:id="rId36"/>
    <p:sldId id="305" r:id="rId37"/>
    <p:sldId id="308" r:id="rId38"/>
    <p:sldId id="309" r:id="rId39"/>
    <p:sldId id="310" r:id="rId40"/>
    <p:sldId id="297" r:id="rId41"/>
    <p:sldId id="311" r:id="rId42"/>
    <p:sldId id="298" r:id="rId43"/>
    <p:sldId id="313" r:id="rId44"/>
    <p:sldId id="312" r:id="rId45"/>
    <p:sldId id="314" r:id="rId46"/>
    <p:sldId id="299" r:id="rId47"/>
    <p:sldId id="315" r:id="rId48"/>
    <p:sldId id="316" r:id="rId49"/>
    <p:sldId id="300" r:id="rId50"/>
    <p:sldId id="317" r:id="rId51"/>
    <p:sldId id="26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FBE"/>
    <a:srgbClr val="96FF96"/>
    <a:srgbClr val="96FF7F"/>
    <a:srgbClr val="FF9696"/>
    <a:srgbClr val="FFC8C8"/>
    <a:srgbClr val="FFC8FF"/>
    <a:srgbClr val="C8FFC8"/>
    <a:srgbClr val="C8E6FF"/>
    <a:srgbClr val="C8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43" autoAdjust="0"/>
  </p:normalViewPr>
  <p:slideViewPr>
    <p:cSldViewPr snapToGrid="0" snapToObjects="1">
      <p:cViewPr varScale="1">
        <p:scale>
          <a:sx n="201" d="100"/>
          <a:sy n="201" d="100"/>
        </p:scale>
        <p:origin x="-120" y="-224"/>
      </p:cViewPr>
      <p:guideLst>
        <p:guide orient="horz" pos="1806"/>
        <p:guide orient="horz" pos="3092"/>
        <p:guide pos="1878"/>
        <p:guide pos="2896"/>
        <p:guide pos="1945"/>
        <p:guide pos="24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4F83-2B0F-AF44-991E-C4885B615F90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5073-45D9-EB41-804D-2DC639AB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9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6C84-6217-114B-B7F4-4541B8406789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A74BF-39A1-6D4B-8E0A-A1AC90C3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9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888F-4C3D-ED42-9E6E-CC675D2EA651}" type="datetime1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5BA6-FDD4-0E46-8E62-0E5D88109DD1}" type="datetime1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5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F3CD-003D-154B-ADA0-B00F88285C20}" type="datetime1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CBF-5284-D243-AD77-DC15D31554F3}" type="datetime1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F02-05CF-5647-BA18-A698EA87A912}" type="datetime1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C59C-65B4-AA44-A44B-2812DA7F2508}" type="datetime1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4017-862E-044B-A17F-09679CE4A0BD}" type="datetime1">
              <a:rPr lang="en-US" smtClean="0"/>
              <a:t>6/8/18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2E4-7E6C-FD45-8E39-F291E69299C1}" type="datetime1">
              <a:rPr lang="en-US" smtClean="0"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82D8-BB3A-5144-B103-296422A05130}" type="datetime1">
              <a:rPr lang="en-US" smtClean="0"/>
              <a:t>6/8/18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0AD-A6BF-654A-A6A8-4EC0C46D40C4}" type="datetime1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601-3F56-8F43-91BE-52FC5479BD27}" type="datetime1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1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66957"/>
            <a:ext cx="296876" cy="39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76B8-09CC-DE40-BC4C-E3424E356787}" type="datetime1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984" y="6356350"/>
            <a:ext cx="325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Times"/>
              </a:defRPr>
            </a:lvl1pPr>
          </a:lstStyle>
          <a:p>
            <a:fld id="{1A2F5316-A68C-B840-B665-B8253146B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783260" y="718977"/>
            <a:ext cx="4515722" cy="3702396"/>
          </a:xfrm>
          <a:custGeom>
            <a:avLst/>
            <a:gdLst>
              <a:gd name="connsiteX0" fmla="*/ 2331779 w 4542601"/>
              <a:gd name="connsiteY0" fmla="*/ 0 h 3702396"/>
              <a:gd name="connsiteX1" fmla="*/ 4542601 w 4542601"/>
              <a:gd name="connsiteY1" fmla="*/ 1767205 h 3702396"/>
              <a:gd name="connsiteX2" fmla="*/ 2513214 w 4542601"/>
              <a:gd name="connsiteY2" fmla="*/ 3702396 h 3702396"/>
              <a:gd name="connsiteX3" fmla="*/ 0 w 4542601"/>
              <a:gd name="connsiteY3" fmla="*/ 3164843 h 3702396"/>
              <a:gd name="connsiteX4" fmla="*/ 2331779 w 4542601"/>
              <a:gd name="connsiteY4" fmla="*/ 0 h 3702396"/>
              <a:gd name="connsiteX0" fmla="*/ 2304900 w 4515722"/>
              <a:gd name="connsiteY0" fmla="*/ 0 h 3702396"/>
              <a:gd name="connsiteX1" fmla="*/ 4515722 w 4515722"/>
              <a:gd name="connsiteY1" fmla="*/ 1767205 h 3702396"/>
              <a:gd name="connsiteX2" fmla="*/ 2486335 w 4515722"/>
              <a:gd name="connsiteY2" fmla="*/ 3702396 h 3702396"/>
              <a:gd name="connsiteX3" fmla="*/ 0 w 4515722"/>
              <a:gd name="connsiteY3" fmla="*/ 2533218 h 3702396"/>
              <a:gd name="connsiteX4" fmla="*/ 2304900 w 4515722"/>
              <a:gd name="connsiteY4" fmla="*/ 0 h 370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722" h="3702396">
                <a:moveTo>
                  <a:pt x="2304900" y="0"/>
                </a:moveTo>
                <a:lnTo>
                  <a:pt x="4515722" y="1767205"/>
                </a:lnTo>
                <a:lnTo>
                  <a:pt x="2486335" y="3702396"/>
                </a:lnTo>
                <a:lnTo>
                  <a:pt x="0" y="2533218"/>
                </a:lnTo>
                <a:lnTo>
                  <a:pt x="2304900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216" y="1495394"/>
            <a:ext cx="5137619" cy="2321232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 smtClean="0"/>
              <a:t>The Infinite Lottery Machine</a:t>
            </a:r>
            <a:br>
              <a:rPr lang="en-US" sz="6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>
                <a:latin typeface="Times" charset="0"/>
                <a:ea typeface="ヒラギノ角ゴ Pro W3" charset="0"/>
                <a:cs typeface="ヒラギノ角ゴ Pro W3" charset="0"/>
              </a:rPr>
              <a:t>John D. Norton</a:t>
            </a:r>
            <a:br>
              <a:rPr lang="en-US" sz="1800" dirty="0" smtClean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 smtClean="0">
                <a:latin typeface="Times" charset="0"/>
                <a:ea typeface="ヒラギノ角ゴ Pro W3" charset="0"/>
                <a:cs typeface="ヒラギノ角ゴ Pro W3" charset="0"/>
              </a:rPr>
              <a:t>Department of History and</a:t>
            </a:r>
            <a:br>
              <a:rPr lang="en-US" sz="1800" dirty="0" smtClean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 smtClean="0">
                <a:latin typeface="Times" charset="0"/>
                <a:ea typeface="ヒラギノ角ゴ Pro W3" charset="0"/>
                <a:cs typeface="ヒラギノ角ゴ Pro W3" charset="0"/>
              </a:rPr>
              <a:t>Philosophy of Science</a:t>
            </a:r>
            <a:br>
              <a:rPr lang="en-US" sz="1800" dirty="0" smtClean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 smtClean="0">
                <a:latin typeface="Times" charset="0"/>
                <a:ea typeface="ヒラギノ角ゴ Pro W3" charset="0"/>
                <a:cs typeface="ヒラギノ角ゴ Pro W3" charset="0"/>
              </a:rPr>
              <a:t>University of Pittsburgh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0399"/>
            <a:ext cx="930317" cy="471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6866" y="5302115"/>
            <a:ext cx="478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SWC Scientific World Conceptions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University of Vienna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Summer School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July 2 to July 13, 2018 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UNI-Logo_S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97" y="4715654"/>
            <a:ext cx="1691868" cy="469514"/>
          </a:xfrm>
          <a:prstGeom prst="rect">
            <a:avLst/>
          </a:prstGeom>
        </p:spPr>
      </p:pic>
      <p:pic>
        <p:nvPicPr>
          <p:cNvPr id="6" name="Picture 5" descr="logoUS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90" y="4697512"/>
            <a:ext cx="618193" cy="4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177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Lotto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lucky-balloon-sp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90" y="971537"/>
            <a:ext cx="3830626" cy="38306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0"/>
            <a:ext cx="8686801" cy="5445108"/>
            <a:chOff x="457200" y="0"/>
            <a:chExt cx="8686801" cy="5445108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444131"/>
              <a:ext cx="27414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"/>
                  <a:cs typeface="Times"/>
                </a:rPr>
                <a:t>Infinitely Large</a:t>
              </a:r>
            </a:p>
          </p:txBody>
        </p:sp>
        <p:pic>
          <p:nvPicPr>
            <p:cNvPr id="7" name="Picture 6" descr="lucky-balloon-spinner part 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893" y="0"/>
              <a:ext cx="5445108" cy="544510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68236" y="1790403"/>
            <a:ext cx="2145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many times must it turn to properly mix the balls?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How do we rotate an infinite object?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How do we demonstrate equal chances for each outcome?</a:t>
            </a:r>
          </a:p>
        </p:txBody>
      </p:sp>
    </p:spTree>
    <p:extLst>
      <p:ext uri="{BB962C8B-B14F-4D97-AF65-F5344CB8AC3E}">
        <p14:creationId xmlns:p14="http://schemas.microsoft.com/office/powerpoint/2010/main" val="263200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721735" y="3039518"/>
            <a:ext cx="7911325" cy="964596"/>
          </a:xfrm>
          <a:custGeom>
            <a:avLst/>
            <a:gdLst>
              <a:gd name="connsiteX0" fmla="*/ 131855 w 7911325"/>
              <a:gd name="connsiteY0" fmla="*/ 0 h 943777"/>
              <a:gd name="connsiteX1" fmla="*/ 7911325 w 7911325"/>
              <a:gd name="connsiteY1" fmla="*/ 90214 h 943777"/>
              <a:gd name="connsiteX2" fmla="*/ 7821108 w 7911325"/>
              <a:gd name="connsiteY2" fmla="*/ 943777 h 943777"/>
              <a:gd name="connsiteX3" fmla="*/ 0 w 7911325"/>
              <a:gd name="connsiteY3" fmla="*/ 936838 h 943777"/>
              <a:gd name="connsiteX4" fmla="*/ 131855 w 7911325"/>
              <a:gd name="connsiteY4" fmla="*/ 0 h 94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25" h="943777">
                <a:moveTo>
                  <a:pt x="131855" y="0"/>
                </a:moveTo>
                <a:lnTo>
                  <a:pt x="7911325" y="90214"/>
                </a:lnTo>
                <a:lnTo>
                  <a:pt x="7821108" y="943777"/>
                </a:lnTo>
                <a:lnTo>
                  <a:pt x="0" y="936838"/>
                </a:lnTo>
                <a:lnTo>
                  <a:pt x="131855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E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Jumping Flea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0983" y="6356350"/>
            <a:ext cx="424751" cy="365125"/>
          </a:xfrm>
        </p:spPr>
        <p:txBody>
          <a:bodyPr/>
          <a:lstStyle/>
          <a:p>
            <a:fld id="{1A2F5316-A68C-B840-B665-B8253146B67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1 Jumping fle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0" y="1219171"/>
            <a:ext cx="6146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878373"/>
            <a:ext cx="158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For tape size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240" y="3221395"/>
            <a:ext cx="1398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Prob</a:t>
            </a:r>
            <a:r>
              <a:rPr lang="en-US" dirty="0" smtClean="0">
                <a:latin typeface="Times"/>
                <a:cs typeface="Times"/>
              </a:rPr>
              <a:t> jump</a:t>
            </a:r>
          </a:p>
          <a:p>
            <a:r>
              <a:rPr lang="en-US" dirty="0" smtClean="0">
                <a:latin typeface="Times"/>
                <a:cs typeface="Times"/>
              </a:rPr>
              <a:t>cell n to n+1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46692" y="3221395"/>
            <a:ext cx="2078484" cy="706662"/>
            <a:chOff x="2179084" y="3752755"/>
            <a:chExt cx="2078484" cy="706662"/>
          </a:xfrm>
        </p:grpSpPr>
        <p:sp>
          <p:nvSpPr>
            <p:cNvPr id="8" name="TextBox 7"/>
            <p:cNvSpPr txBox="1"/>
            <p:nvPr/>
          </p:nvSpPr>
          <p:spPr>
            <a:xfrm>
              <a:off x="2179084" y="3886142"/>
              <a:ext cx="1188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P(n,n+1) =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0698" y="375275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N-n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67894" y="4090085"/>
              <a:ext cx="88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N-(n-1)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367894" y="4122087"/>
              <a:ext cx="889674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788435" y="3221395"/>
            <a:ext cx="116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Prob</a:t>
            </a:r>
            <a:r>
              <a:rPr lang="en-US" dirty="0" smtClean="0">
                <a:latin typeface="Times"/>
                <a:cs typeface="Times"/>
              </a:rPr>
              <a:t> ends in cell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734" y="3382539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P(1) = P(2) = </a:t>
            </a:r>
            <a:r>
              <a:rPr lang="is-IS" dirty="0" smtClean="0">
                <a:latin typeface="Times"/>
                <a:cs typeface="Times"/>
              </a:rPr>
              <a:t>… = P(N) = 1/N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47133" y="3490588"/>
            <a:ext cx="409445" cy="23352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57200" y="4004114"/>
            <a:ext cx="8057885" cy="2674739"/>
            <a:chOff x="457200" y="4004114"/>
            <a:chExt cx="8057885" cy="2674739"/>
          </a:xfrm>
        </p:grpSpPr>
        <p:sp>
          <p:nvSpPr>
            <p:cNvPr id="17" name="TextBox 16"/>
            <p:cNvSpPr txBox="1"/>
            <p:nvPr/>
          </p:nvSpPr>
          <p:spPr>
            <a:xfrm>
              <a:off x="1173485" y="4004114"/>
              <a:ext cx="1005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N </a:t>
              </a:r>
              <a:r>
                <a:rPr lang="en-US" sz="2000" dirty="0" smtClean="0">
                  <a:latin typeface="Times"/>
                  <a:cs typeface="Times"/>
                  <a:sym typeface="Wingdings"/>
                </a:rPr>
                <a:t> </a:t>
              </a:r>
              <a:r>
                <a:rPr lang="en-US" sz="2800" dirty="0" smtClean="0">
                  <a:latin typeface="Times"/>
                  <a:cs typeface="Times"/>
                  <a:sym typeface="Wingdings"/>
                </a:rPr>
                <a:t>∞</a:t>
              </a:r>
              <a:endParaRPr lang="en-US" sz="2000" dirty="0" smtClean="0">
                <a:latin typeface="Times"/>
                <a:cs typeface="Time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57200" y="4177603"/>
              <a:ext cx="8057885" cy="2501250"/>
              <a:chOff x="457200" y="4177603"/>
              <a:chExt cx="8057885" cy="2501250"/>
            </a:xfrm>
          </p:grpSpPr>
          <p:sp>
            <p:nvSpPr>
              <p:cNvPr id="32" name="Freeform 31"/>
              <p:cNvSpPr/>
              <p:nvPr/>
            </p:nvSpPr>
            <p:spPr>
              <a:xfrm flipV="1">
                <a:off x="603760" y="4829908"/>
                <a:ext cx="7911325" cy="1484367"/>
              </a:xfrm>
              <a:custGeom>
                <a:avLst/>
                <a:gdLst>
                  <a:gd name="connsiteX0" fmla="*/ 131855 w 7911325"/>
                  <a:gd name="connsiteY0" fmla="*/ 0 h 943777"/>
                  <a:gd name="connsiteX1" fmla="*/ 7911325 w 7911325"/>
                  <a:gd name="connsiteY1" fmla="*/ 90214 h 943777"/>
                  <a:gd name="connsiteX2" fmla="*/ 7821108 w 7911325"/>
                  <a:gd name="connsiteY2" fmla="*/ 943777 h 943777"/>
                  <a:gd name="connsiteX3" fmla="*/ 0 w 7911325"/>
                  <a:gd name="connsiteY3" fmla="*/ 936838 h 943777"/>
                  <a:gd name="connsiteX4" fmla="*/ 131855 w 7911325"/>
                  <a:gd name="connsiteY4" fmla="*/ 0 h 94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1325" h="943777">
                    <a:moveTo>
                      <a:pt x="131855" y="0"/>
                    </a:moveTo>
                    <a:lnTo>
                      <a:pt x="7911325" y="90214"/>
                    </a:lnTo>
                    <a:lnTo>
                      <a:pt x="7821108" y="943777"/>
                    </a:lnTo>
                    <a:lnTo>
                      <a:pt x="0" y="936838"/>
                    </a:lnTo>
                    <a:lnTo>
                      <a:pt x="131855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8E6FF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" y="4621724"/>
                <a:ext cx="1293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Infinite tape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48240" y="5061906"/>
                <a:ext cx="13984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"/>
                    <a:cs typeface="Times"/>
                  </a:rPr>
                  <a:t>Prob</a:t>
                </a:r>
                <a:r>
                  <a:rPr lang="en-US" dirty="0" smtClean="0">
                    <a:latin typeface="Times"/>
                    <a:cs typeface="Times"/>
                  </a:rPr>
                  <a:t> jump</a:t>
                </a:r>
              </a:p>
              <a:p>
                <a:r>
                  <a:rPr lang="en-US" dirty="0" smtClean="0">
                    <a:latin typeface="Times"/>
                    <a:cs typeface="Times"/>
                  </a:rPr>
                  <a:t>cell n to n+1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46692" y="5195293"/>
                <a:ext cx="2069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P(n,n+1) =          = 1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8665" y="5104793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  <a:sym typeface="Wingdings"/>
                  </a:rPr>
                  <a:t>∞</a:t>
                </a:r>
                <a:endParaRPr lang="en-US" dirty="0" smtClean="0">
                  <a:latin typeface="Times"/>
                  <a:cs typeface="Time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56322" y="534371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  <a:sym typeface="Wingdings"/>
                  </a:rPr>
                  <a:t>∞</a:t>
                </a:r>
                <a:endParaRPr lang="en-US" dirty="0" smtClean="0">
                  <a:latin typeface="Times"/>
                  <a:cs typeface="Times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135502" y="5431238"/>
                <a:ext cx="424594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788435" y="5061906"/>
                <a:ext cx="1165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"/>
                    <a:cs typeface="Times"/>
                  </a:rPr>
                  <a:t>Prob</a:t>
                </a:r>
                <a:r>
                  <a:rPr lang="en-US" dirty="0" smtClean="0">
                    <a:latin typeface="Times"/>
                    <a:cs typeface="Times"/>
                  </a:rPr>
                  <a:t> ends in cell 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905734" y="5223050"/>
                <a:ext cx="2120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P(1) = P(2) = </a:t>
                </a:r>
                <a:r>
                  <a:rPr lang="is-IS" dirty="0" smtClean="0">
                    <a:latin typeface="Times"/>
                    <a:cs typeface="Times"/>
                  </a:rPr>
                  <a:t>… =  0</a:t>
                </a:r>
                <a:r>
                  <a:rPr lang="en-US" dirty="0" smtClean="0">
                    <a:latin typeface="Times"/>
                    <a:cs typeface="Times"/>
                  </a:rPr>
                  <a:t> </a:t>
                </a:r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4247133" y="5331099"/>
                <a:ext cx="409445" cy="233526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842072" y="5713048"/>
                <a:ext cx="3560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Flea has left each cell with certainty.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509495" y="6309521"/>
                <a:ext cx="1353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Where is it?</a:t>
                </a:r>
              </a:p>
            </p:txBody>
          </p:sp>
          <p:sp>
            <p:nvSpPr>
              <p:cNvPr id="33" name="Down Arrow 32"/>
              <p:cNvSpPr/>
              <p:nvPr/>
            </p:nvSpPr>
            <p:spPr>
              <a:xfrm>
                <a:off x="777253" y="4177603"/>
                <a:ext cx="396232" cy="444121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52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527422" y="367796"/>
            <a:ext cx="7488000" cy="541284"/>
          </a:xfrm>
          <a:custGeom>
            <a:avLst/>
            <a:gdLst>
              <a:gd name="connsiteX0" fmla="*/ 152674 w 7488000"/>
              <a:gd name="connsiteY0" fmla="*/ 62455 h 541284"/>
              <a:gd name="connsiteX1" fmla="*/ 152674 w 7488000"/>
              <a:gd name="connsiteY1" fmla="*/ 62455 h 541284"/>
              <a:gd name="connsiteX2" fmla="*/ 7363084 w 7488000"/>
              <a:gd name="connsiteY2" fmla="*/ 0 h 541284"/>
              <a:gd name="connsiteX3" fmla="*/ 7488000 w 7488000"/>
              <a:gd name="connsiteY3" fmla="*/ 541284 h 541284"/>
              <a:gd name="connsiteX4" fmla="*/ 0 w 7488000"/>
              <a:gd name="connsiteY4" fmla="*/ 326158 h 541284"/>
              <a:gd name="connsiteX5" fmla="*/ 152674 w 7488000"/>
              <a:gd name="connsiteY5" fmla="*/ 62455 h 54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8000" h="541284">
                <a:moveTo>
                  <a:pt x="152674" y="62455"/>
                </a:moveTo>
                <a:lnTo>
                  <a:pt x="152674" y="62455"/>
                </a:lnTo>
                <a:lnTo>
                  <a:pt x="7363084" y="0"/>
                </a:lnTo>
                <a:lnTo>
                  <a:pt x="7488000" y="541284"/>
                </a:lnTo>
                <a:lnTo>
                  <a:pt x="0" y="326158"/>
                </a:lnTo>
                <a:lnTo>
                  <a:pt x="152674" y="62455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83084" y="1346271"/>
            <a:ext cx="1815853" cy="1162728"/>
            <a:chOff x="4483084" y="1346271"/>
            <a:chExt cx="1815853" cy="1162728"/>
          </a:xfrm>
        </p:grpSpPr>
        <p:sp>
          <p:nvSpPr>
            <p:cNvPr id="10" name="Cross 9"/>
            <p:cNvSpPr/>
            <p:nvPr/>
          </p:nvSpPr>
          <p:spPr>
            <a:xfrm rot="2700000">
              <a:off x="5784907" y="1994969"/>
              <a:ext cx="514030" cy="514030"/>
            </a:xfrm>
            <a:prstGeom prst="plus">
              <a:avLst>
                <a:gd name="adj" fmla="val 36941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83084" y="1346271"/>
              <a:ext cx="1332434" cy="208186"/>
            </a:xfrm>
            <a:custGeom>
              <a:avLst/>
              <a:gdLst>
                <a:gd name="connsiteX0" fmla="*/ 13880 w 1332434"/>
                <a:gd name="connsiteY0" fmla="*/ 0 h 208186"/>
                <a:gd name="connsiteX1" fmla="*/ 1332434 w 1332434"/>
                <a:gd name="connsiteY1" fmla="*/ 55516 h 208186"/>
                <a:gd name="connsiteX2" fmla="*/ 1297735 w 1332434"/>
                <a:gd name="connsiteY2" fmla="*/ 208186 h 208186"/>
                <a:gd name="connsiteX3" fmla="*/ 0 w 1332434"/>
                <a:gd name="connsiteY3" fmla="*/ 180428 h 208186"/>
                <a:gd name="connsiteX4" fmla="*/ 13880 w 1332434"/>
                <a:gd name="connsiteY4" fmla="*/ 0 h 20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434" h="208186">
                  <a:moveTo>
                    <a:pt x="13880" y="0"/>
                  </a:moveTo>
                  <a:lnTo>
                    <a:pt x="1332434" y="55516"/>
                  </a:lnTo>
                  <a:lnTo>
                    <a:pt x="1297735" y="208186"/>
                  </a:lnTo>
                  <a:lnTo>
                    <a:pt x="0" y="180428"/>
                  </a:lnTo>
                  <a:lnTo>
                    <a:pt x="1388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 of  Pointer on a 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2 di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4" y="1015281"/>
            <a:ext cx="3048000" cy="303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253" y="3228642"/>
            <a:ext cx="846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scale angles 0 to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7446" y="274638"/>
            <a:ext cx="319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Pointer chooses angles with uniform probability distribution.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4023" y="1242178"/>
            <a:ext cx="457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Map non-redundant rational-valued angles to natural numbers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3827" y="2019406"/>
            <a:ext cx="5000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1/2  1/3  2/3  1/4  2/4  3/4  1/5  2/5  3/5  4/5  </a:t>
            </a:r>
            <a:r>
              <a:rPr lang="is-IS" sz="2000" dirty="0" smtClean="0">
                <a:latin typeface="Times"/>
                <a:cs typeface="Times"/>
              </a:rPr>
              <a:t>…</a:t>
            </a:r>
            <a:r>
              <a:rPr lang="en-US" sz="2000" dirty="0" smtClean="0">
                <a:latin typeface="Times"/>
                <a:cs typeface="Times"/>
              </a:rPr>
              <a:t>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27084" y="3293719"/>
            <a:ext cx="7605976" cy="2306489"/>
            <a:chOff x="1027084" y="3293719"/>
            <a:chExt cx="7605976" cy="2306489"/>
          </a:xfrm>
        </p:grpSpPr>
        <p:sp>
          <p:nvSpPr>
            <p:cNvPr id="33" name="Freeform 32"/>
            <p:cNvSpPr/>
            <p:nvPr/>
          </p:nvSpPr>
          <p:spPr>
            <a:xfrm>
              <a:off x="1027084" y="4462124"/>
              <a:ext cx="7605976" cy="1138084"/>
            </a:xfrm>
            <a:custGeom>
              <a:avLst/>
              <a:gdLst>
                <a:gd name="connsiteX0" fmla="*/ 90217 w 7605976"/>
                <a:gd name="connsiteY0" fmla="*/ 0 h 1138084"/>
                <a:gd name="connsiteX1" fmla="*/ 90217 w 7605976"/>
                <a:gd name="connsiteY1" fmla="*/ 0 h 1138084"/>
                <a:gd name="connsiteX2" fmla="*/ 7605976 w 7605976"/>
                <a:gd name="connsiteY2" fmla="*/ 152670 h 1138084"/>
                <a:gd name="connsiteX3" fmla="*/ 7571277 w 7605976"/>
                <a:gd name="connsiteY3" fmla="*/ 1138084 h 1138084"/>
                <a:gd name="connsiteX4" fmla="*/ 0 w 7605976"/>
                <a:gd name="connsiteY4" fmla="*/ 964596 h 1138084"/>
                <a:gd name="connsiteX5" fmla="*/ 90217 w 7605976"/>
                <a:gd name="connsiteY5" fmla="*/ 0 h 113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5976" h="1138084">
                  <a:moveTo>
                    <a:pt x="90217" y="0"/>
                  </a:moveTo>
                  <a:lnTo>
                    <a:pt x="90217" y="0"/>
                  </a:lnTo>
                  <a:lnTo>
                    <a:pt x="7605976" y="152670"/>
                  </a:lnTo>
                  <a:lnTo>
                    <a:pt x="7571277" y="1138084"/>
                  </a:lnTo>
                  <a:lnTo>
                    <a:pt x="0" y="964596"/>
                  </a:lnTo>
                  <a:lnTo>
                    <a:pt x="902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23847" y="3293719"/>
              <a:ext cx="7491304" cy="2147831"/>
              <a:chOff x="1123847" y="3293719"/>
              <a:chExt cx="7491304" cy="214783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980766" y="3293719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BUT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80766" y="3916892"/>
                <a:ext cx="3563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Set of rational angles are measure zero among the real angles.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123847" y="4788276"/>
                <a:ext cx="7491304" cy="653274"/>
                <a:chOff x="547847" y="4795219"/>
                <a:chExt cx="7491304" cy="653274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547847" y="4843799"/>
                  <a:ext cx="74913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Times"/>
                      <a:cs typeface="Times"/>
                    </a:rPr>
                    <a:t>Probability (             ) = Probability (              ) = 0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399809" y="4795219"/>
                  <a:ext cx="11678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Times"/>
                      <a:cs typeface="Times"/>
                    </a:rPr>
                    <a:t>successful operation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15518" y="4802162"/>
                  <a:ext cx="13584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Times"/>
                      <a:cs typeface="Times"/>
                    </a:rPr>
                    <a:t>rational</a:t>
                  </a:r>
                </a:p>
                <a:p>
                  <a:pPr algn="ctr"/>
                  <a:r>
                    <a:rPr lang="en-US" dirty="0" smtClean="0">
                      <a:latin typeface="Times"/>
                      <a:cs typeface="Times"/>
                    </a:rPr>
                    <a:t>among </a:t>
                  </a:r>
                  <a:r>
                    <a:rPr lang="en-US" dirty="0" err="1" smtClean="0">
                      <a:latin typeface="Times"/>
                      <a:cs typeface="Times"/>
                    </a:rPr>
                    <a:t>reals</a:t>
                  </a:r>
                  <a:endParaRPr lang="en-US" dirty="0" smtClean="0">
                    <a:latin typeface="Times"/>
                    <a:cs typeface="Times"/>
                  </a:endParaRPr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4102210" y="2419516"/>
            <a:ext cx="4929555" cy="645388"/>
            <a:chOff x="4102210" y="2419516"/>
            <a:chExt cx="4929555" cy="645388"/>
          </a:xfrm>
        </p:grpSpPr>
        <p:sp>
          <p:nvSpPr>
            <p:cNvPr id="20" name="TextBox 19"/>
            <p:cNvSpPr txBox="1"/>
            <p:nvPr/>
          </p:nvSpPr>
          <p:spPr>
            <a:xfrm>
              <a:off x="4102210" y="2664794"/>
              <a:ext cx="4929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1     2     3     4            5     6     7     8     9   </a:t>
              </a:r>
              <a:r>
                <a:rPr lang="is-IS" sz="2000" dirty="0" smtClean="0">
                  <a:latin typeface="Times"/>
                  <a:cs typeface="Times"/>
                </a:rPr>
                <a:t>…</a:t>
              </a:r>
              <a:r>
                <a:rPr lang="en-US" sz="2000" dirty="0" smtClean="0">
                  <a:latin typeface="Times"/>
                  <a:cs typeface="Times"/>
                </a:rPr>
                <a:t>  </a:t>
              </a:r>
            </a:p>
          </p:txBody>
        </p:sp>
        <p:sp>
          <p:nvSpPr>
            <p:cNvPr id="21" name="Up-Down Arrow 20"/>
            <p:cNvSpPr/>
            <p:nvPr/>
          </p:nvSpPr>
          <p:spPr>
            <a:xfrm>
              <a:off x="4639921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-Down Arrow 21"/>
            <p:cNvSpPr/>
            <p:nvPr/>
          </p:nvSpPr>
          <p:spPr>
            <a:xfrm>
              <a:off x="4191614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5518831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5070524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6839825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6391518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7718735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7270428" y="2419516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8201368" y="2423447"/>
              <a:ext cx="159616" cy="241347"/>
            </a:xfrm>
            <a:prstGeom prst="upDownArrow">
              <a:avLst>
                <a:gd name="adj1" fmla="val 35916"/>
                <a:gd name="adj2" fmla="val 514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0145" y="5801455"/>
            <a:ext cx="7085494" cy="793276"/>
            <a:chOff x="1020145" y="5801455"/>
            <a:chExt cx="7085494" cy="793276"/>
          </a:xfrm>
        </p:grpSpPr>
        <p:sp>
          <p:nvSpPr>
            <p:cNvPr id="36" name="Freeform 35"/>
            <p:cNvSpPr/>
            <p:nvPr/>
          </p:nvSpPr>
          <p:spPr>
            <a:xfrm>
              <a:off x="1020145" y="5801455"/>
              <a:ext cx="7085494" cy="707833"/>
            </a:xfrm>
            <a:custGeom>
              <a:avLst/>
              <a:gdLst>
                <a:gd name="connsiteX0" fmla="*/ 256771 w 7085494"/>
                <a:gd name="connsiteY0" fmla="*/ 0 h 707833"/>
                <a:gd name="connsiteX1" fmla="*/ 256771 w 7085494"/>
                <a:gd name="connsiteY1" fmla="*/ 0 h 707833"/>
                <a:gd name="connsiteX2" fmla="*/ 7085494 w 7085494"/>
                <a:gd name="connsiteY2" fmla="*/ 222065 h 707833"/>
                <a:gd name="connsiteX3" fmla="*/ 7071614 w 7085494"/>
                <a:gd name="connsiteY3" fmla="*/ 707833 h 707833"/>
                <a:gd name="connsiteX4" fmla="*/ 0 w 7085494"/>
                <a:gd name="connsiteY4" fmla="*/ 645377 h 707833"/>
                <a:gd name="connsiteX5" fmla="*/ 256771 w 7085494"/>
                <a:gd name="connsiteY5" fmla="*/ 0 h 70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5494" h="707833">
                  <a:moveTo>
                    <a:pt x="256771" y="0"/>
                  </a:moveTo>
                  <a:lnTo>
                    <a:pt x="256771" y="0"/>
                  </a:lnTo>
                  <a:lnTo>
                    <a:pt x="7085494" y="222065"/>
                  </a:lnTo>
                  <a:lnTo>
                    <a:pt x="7071614" y="707833"/>
                  </a:lnTo>
                  <a:lnTo>
                    <a:pt x="0" y="645377"/>
                  </a:lnTo>
                  <a:lnTo>
                    <a:pt x="256771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23847" y="5825290"/>
              <a:ext cx="4136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Infinitely fine discrimination</a:t>
              </a:r>
              <a:r>
                <a:rPr lang="en-US" sz="2000" dirty="0" smtClean="0">
                  <a:latin typeface="Times"/>
                  <a:cs typeface="Times"/>
                </a:rPr>
                <a:t> needed to read the result.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0524" y="5884729"/>
              <a:ext cx="2302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"/>
                  <a:cs typeface="Times"/>
                </a:rPr>
                <a:t>Rationals</a:t>
              </a:r>
              <a:r>
                <a:rPr lang="en-US" dirty="0" smtClean="0">
                  <a:latin typeface="Times"/>
                  <a:cs typeface="Times"/>
                </a:rPr>
                <a:t> are dense among the </a:t>
              </a:r>
              <a:r>
                <a:rPr lang="en-US" dirty="0" err="1" smtClean="0">
                  <a:latin typeface="Times"/>
                  <a:cs typeface="Times"/>
                </a:rPr>
                <a:t>reals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14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739426" y="794576"/>
            <a:ext cx="5947374" cy="5253232"/>
          </a:xfrm>
          <a:custGeom>
            <a:avLst/>
            <a:gdLst>
              <a:gd name="connsiteX0" fmla="*/ 2727326 w 5947374"/>
              <a:gd name="connsiteY0" fmla="*/ 0 h 5253232"/>
              <a:gd name="connsiteX1" fmla="*/ 2727326 w 5947374"/>
              <a:gd name="connsiteY1" fmla="*/ 0 h 5253232"/>
              <a:gd name="connsiteX2" fmla="*/ 5947374 w 5947374"/>
              <a:gd name="connsiteY2" fmla="*/ 2421900 h 5253232"/>
              <a:gd name="connsiteX3" fmla="*/ 1707181 w 5947374"/>
              <a:gd name="connsiteY3" fmla="*/ 5253232 h 5253232"/>
              <a:gd name="connsiteX4" fmla="*/ 1686362 w 5947374"/>
              <a:gd name="connsiteY4" fmla="*/ 5135260 h 5253232"/>
              <a:gd name="connsiteX5" fmla="*/ 0 w 5947374"/>
              <a:gd name="connsiteY5" fmla="*/ 2692542 h 5253232"/>
              <a:gd name="connsiteX6" fmla="*/ 2727326 w 5947374"/>
              <a:gd name="connsiteY6" fmla="*/ 0 h 52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7374" h="5253232">
                <a:moveTo>
                  <a:pt x="2727326" y="0"/>
                </a:moveTo>
                <a:lnTo>
                  <a:pt x="2727326" y="0"/>
                </a:lnTo>
                <a:lnTo>
                  <a:pt x="5947374" y="2421900"/>
                </a:lnTo>
                <a:lnTo>
                  <a:pt x="1707181" y="5253232"/>
                </a:lnTo>
                <a:lnTo>
                  <a:pt x="1686362" y="5135260"/>
                </a:lnTo>
                <a:lnTo>
                  <a:pt x="0" y="2692542"/>
                </a:lnTo>
                <a:lnTo>
                  <a:pt x="2727326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01" y="1877671"/>
            <a:ext cx="6210265" cy="154352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How many liberties can we take with </a:t>
            </a:r>
            <a:r>
              <a:rPr lang="en-US" sz="5300" dirty="0" smtClean="0"/>
              <a:t>physical possibility?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mon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5" y="625537"/>
            <a:ext cx="8041532" cy="54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52337" y="2553752"/>
            <a:ext cx="3809104" cy="1901441"/>
            <a:chOff x="652337" y="2421892"/>
            <a:chExt cx="3809104" cy="1901441"/>
          </a:xfrm>
        </p:grpSpPr>
        <p:sp>
          <p:nvSpPr>
            <p:cNvPr id="22" name="Freeform 21"/>
            <p:cNvSpPr/>
            <p:nvPr/>
          </p:nvSpPr>
          <p:spPr>
            <a:xfrm>
              <a:off x="652337" y="2512113"/>
              <a:ext cx="3206169" cy="1811220"/>
            </a:xfrm>
            <a:custGeom>
              <a:avLst/>
              <a:gdLst>
                <a:gd name="connsiteX0" fmla="*/ 55518 w 3206169"/>
                <a:gd name="connsiteY0" fmla="*/ 0 h 2185955"/>
                <a:gd name="connsiteX1" fmla="*/ 55518 w 3206169"/>
                <a:gd name="connsiteY1" fmla="*/ 0 h 2185955"/>
                <a:gd name="connsiteX2" fmla="*/ 3206169 w 3206169"/>
                <a:gd name="connsiteY2" fmla="*/ 69396 h 2185955"/>
                <a:gd name="connsiteX3" fmla="*/ 3122892 w 3206169"/>
                <a:gd name="connsiteY3" fmla="*/ 2185955 h 2185955"/>
                <a:gd name="connsiteX4" fmla="*/ 3025735 w 3206169"/>
                <a:gd name="connsiteY4" fmla="*/ 2158197 h 2185955"/>
                <a:gd name="connsiteX5" fmla="*/ 0 w 3206169"/>
                <a:gd name="connsiteY5" fmla="*/ 1700188 h 2185955"/>
                <a:gd name="connsiteX6" fmla="*/ 55518 w 3206169"/>
                <a:gd name="connsiteY6" fmla="*/ 0 h 2185955"/>
                <a:gd name="connsiteX0" fmla="*/ 55518 w 3206169"/>
                <a:gd name="connsiteY0" fmla="*/ 0 h 2185955"/>
                <a:gd name="connsiteX1" fmla="*/ 55518 w 3206169"/>
                <a:gd name="connsiteY1" fmla="*/ 0 h 2185955"/>
                <a:gd name="connsiteX2" fmla="*/ 3206169 w 3206169"/>
                <a:gd name="connsiteY2" fmla="*/ 69396 h 2185955"/>
                <a:gd name="connsiteX3" fmla="*/ 3122892 w 3206169"/>
                <a:gd name="connsiteY3" fmla="*/ 2185955 h 2185955"/>
                <a:gd name="connsiteX4" fmla="*/ 0 w 3206169"/>
                <a:gd name="connsiteY4" fmla="*/ 1700188 h 2185955"/>
                <a:gd name="connsiteX5" fmla="*/ 55518 w 3206169"/>
                <a:gd name="connsiteY5" fmla="*/ 0 h 2185955"/>
                <a:gd name="connsiteX0" fmla="*/ 55518 w 3206169"/>
                <a:gd name="connsiteY0" fmla="*/ 0 h 1811220"/>
                <a:gd name="connsiteX1" fmla="*/ 55518 w 3206169"/>
                <a:gd name="connsiteY1" fmla="*/ 0 h 1811220"/>
                <a:gd name="connsiteX2" fmla="*/ 3206169 w 3206169"/>
                <a:gd name="connsiteY2" fmla="*/ 69396 h 1811220"/>
                <a:gd name="connsiteX3" fmla="*/ 3067374 w 3206169"/>
                <a:gd name="connsiteY3" fmla="*/ 1811220 h 1811220"/>
                <a:gd name="connsiteX4" fmla="*/ 0 w 3206169"/>
                <a:gd name="connsiteY4" fmla="*/ 1700188 h 1811220"/>
                <a:gd name="connsiteX5" fmla="*/ 55518 w 3206169"/>
                <a:gd name="connsiteY5" fmla="*/ 0 h 181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6169" h="1811220">
                  <a:moveTo>
                    <a:pt x="55518" y="0"/>
                  </a:moveTo>
                  <a:lnTo>
                    <a:pt x="55518" y="0"/>
                  </a:lnTo>
                  <a:lnTo>
                    <a:pt x="3206169" y="69396"/>
                  </a:lnTo>
                  <a:lnTo>
                    <a:pt x="3067374" y="1811220"/>
                  </a:lnTo>
                  <a:lnTo>
                    <a:pt x="0" y="1700188"/>
                  </a:lnTo>
                  <a:lnTo>
                    <a:pt x="5551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489" y="2421892"/>
              <a:ext cx="25055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An admissible domain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489" y="2879892"/>
              <a:ext cx="36919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(a) can be described without logical </a:t>
              </a:r>
              <a:r>
                <a:rPr lang="en-US" sz="2000" dirty="0" smtClean="0">
                  <a:latin typeface="Times"/>
                  <a:cs typeface="Times"/>
                </a:rPr>
                <a:t>contradiction </a:t>
              </a:r>
              <a:r>
                <a:rPr lang="en-US" sz="2000" dirty="0">
                  <a:latin typeface="Times"/>
                  <a:cs typeface="Times"/>
                </a:rPr>
                <a:t>and; </a:t>
              </a:r>
            </a:p>
            <a:p>
              <a:endParaRPr lang="en-US" sz="2000" dirty="0" smtClean="0">
                <a:latin typeface="Times"/>
                <a:cs typeface="Times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430265" y="159609"/>
            <a:ext cx="7085494" cy="610680"/>
          </a:xfrm>
          <a:custGeom>
            <a:avLst/>
            <a:gdLst>
              <a:gd name="connsiteX0" fmla="*/ 305349 w 7085494"/>
              <a:gd name="connsiteY0" fmla="*/ 0 h 610680"/>
              <a:gd name="connsiteX1" fmla="*/ 7050795 w 7085494"/>
              <a:gd name="connsiteY1" fmla="*/ 416373 h 610680"/>
              <a:gd name="connsiteX2" fmla="*/ 7085494 w 7085494"/>
              <a:gd name="connsiteY2" fmla="*/ 610680 h 610680"/>
              <a:gd name="connsiteX3" fmla="*/ 7029976 w 7085494"/>
              <a:gd name="connsiteY3" fmla="*/ 603740 h 610680"/>
              <a:gd name="connsiteX4" fmla="*/ 0 w 7085494"/>
              <a:gd name="connsiteY4" fmla="*/ 562103 h 610680"/>
              <a:gd name="connsiteX5" fmla="*/ 305349 w 7085494"/>
              <a:gd name="connsiteY5" fmla="*/ 0 h 6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5494" h="610680">
                <a:moveTo>
                  <a:pt x="305349" y="0"/>
                </a:moveTo>
                <a:lnTo>
                  <a:pt x="7050795" y="416373"/>
                </a:lnTo>
                <a:lnTo>
                  <a:pt x="7085494" y="610680"/>
                </a:lnTo>
                <a:cubicBezTo>
                  <a:pt x="6937308" y="585983"/>
                  <a:pt x="6919185" y="581583"/>
                  <a:pt x="7029976" y="603740"/>
                </a:cubicBezTo>
                <a:lnTo>
                  <a:pt x="0" y="562103"/>
                </a:lnTo>
                <a:lnTo>
                  <a:pt x="305349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determines what is admissible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0983" y="6356350"/>
            <a:ext cx="480269" cy="365125"/>
          </a:xfrm>
        </p:spPr>
        <p:txBody>
          <a:bodyPr/>
          <a:lstStyle/>
          <a:p>
            <a:fld id="{1A2F5316-A68C-B840-B665-B8253146B670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7200" y="888261"/>
            <a:ext cx="1756583" cy="1279365"/>
            <a:chOff x="457200" y="888261"/>
            <a:chExt cx="1756583" cy="1279365"/>
          </a:xfrm>
        </p:grpSpPr>
        <p:sp>
          <p:nvSpPr>
            <p:cNvPr id="14" name="Freeform 13"/>
            <p:cNvSpPr/>
            <p:nvPr/>
          </p:nvSpPr>
          <p:spPr>
            <a:xfrm>
              <a:off x="756434" y="888261"/>
              <a:ext cx="1457349" cy="1269936"/>
            </a:xfrm>
            <a:custGeom>
              <a:avLst/>
              <a:gdLst>
                <a:gd name="connsiteX0" fmla="*/ 360867 w 1457349"/>
                <a:gd name="connsiteY0" fmla="*/ 0 h 1269936"/>
                <a:gd name="connsiteX1" fmla="*/ 0 w 1457349"/>
                <a:gd name="connsiteY1" fmla="*/ 1269936 h 1269936"/>
                <a:gd name="connsiteX2" fmla="*/ 1457349 w 1457349"/>
                <a:gd name="connsiteY2" fmla="*/ 1242178 h 1269936"/>
                <a:gd name="connsiteX3" fmla="*/ 360867 w 1457349"/>
                <a:gd name="connsiteY3" fmla="*/ 0 h 126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49" h="1269936">
                  <a:moveTo>
                    <a:pt x="360867" y="0"/>
                  </a:moveTo>
                  <a:lnTo>
                    <a:pt x="0" y="1269936"/>
                  </a:lnTo>
                  <a:lnTo>
                    <a:pt x="1457349" y="1242178"/>
                  </a:lnTo>
                  <a:lnTo>
                    <a:pt x="360867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1151963"/>
              <a:ext cx="16377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Times"/>
                  <a:cs typeface="Times"/>
                </a:rPr>
                <a:t>Understand inductive inference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38699" y="1214419"/>
            <a:ext cx="4530839" cy="1015663"/>
            <a:chOff x="2338699" y="1214419"/>
            <a:chExt cx="4530839" cy="1015663"/>
          </a:xfrm>
        </p:grpSpPr>
        <p:sp>
          <p:nvSpPr>
            <p:cNvPr id="15" name="Freeform 14"/>
            <p:cNvSpPr/>
            <p:nvPr/>
          </p:nvSpPr>
          <p:spPr>
            <a:xfrm>
              <a:off x="3032675" y="1221359"/>
              <a:ext cx="3220048" cy="936838"/>
            </a:xfrm>
            <a:custGeom>
              <a:avLst/>
              <a:gdLst>
                <a:gd name="connsiteX0" fmla="*/ 201253 w 2921638"/>
                <a:gd name="connsiteY0" fmla="*/ 0 h 825805"/>
                <a:gd name="connsiteX1" fmla="*/ 2921638 w 2921638"/>
                <a:gd name="connsiteY1" fmla="*/ 124912 h 825805"/>
                <a:gd name="connsiteX2" fmla="*/ 2852241 w 2921638"/>
                <a:gd name="connsiteY2" fmla="*/ 825805 h 825805"/>
                <a:gd name="connsiteX3" fmla="*/ 0 w 2921638"/>
                <a:gd name="connsiteY3" fmla="*/ 666196 h 825805"/>
                <a:gd name="connsiteX4" fmla="*/ 201253 w 2921638"/>
                <a:gd name="connsiteY4" fmla="*/ 0 h 8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1638" h="825805">
                  <a:moveTo>
                    <a:pt x="201253" y="0"/>
                  </a:moveTo>
                  <a:lnTo>
                    <a:pt x="2921638" y="124912"/>
                  </a:lnTo>
                  <a:lnTo>
                    <a:pt x="2852241" y="825805"/>
                  </a:lnTo>
                  <a:lnTo>
                    <a:pt x="0" y="666196"/>
                  </a:lnTo>
                  <a:lnTo>
                    <a:pt x="201253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9609" y="1214419"/>
              <a:ext cx="38099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Exotic possibilities are admissible if the domain is one in which inductive inference is possible.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338699" y="1353209"/>
              <a:ext cx="423325" cy="374736"/>
            </a:xfrm>
            <a:prstGeom prst="rightArrow">
              <a:avLst/>
            </a:pr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880" y="5058924"/>
            <a:ext cx="7803018" cy="1523788"/>
            <a:chOff x="589880" y="5058924"/>
            <a:chExt cx="7803018" cy="1523788"/>
          </a:xfrm>
        </p:grpSpPr>
        <p:sp>
          <p:nvSpPr>
            <p:cNvPr id="17" name="TextBox 16"/>
            <p:cNvSpPr txBox="1"/>
            <p:nvPr/>
          </p:nvSpPr>
          <p:spPr>
            <a:xfrm>
              <a:off x="589880" y="5058924"/>
              <a:ext cx="1054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How can it fail?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0890" y="5058924"/>
              <a:ext cx="44761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“In </a:t>
              </a:r>
              <a:r>
                <a:rPr lang="en-US" dirty="0">
                  <a:latin typeface="Times"/>
                  <a:cs typeface="Times"/>
                </a:rPr>
                <a:t>an entirely fair and purely random way, God would simply choose a number</a:t>
              </a:r>
              <a:r>
                <a:rPr lang="en-US" dirty="0" smtClean="0">
                  <a:latin typeface="Times"/>
                  <a:cs typeface="Times"/>
                </a:rPr>
                <a:t>.”</a:t>
              </a:r>
            </a:p>
            <a:p>
              <a:r>
                <a:rPr lang="en-US" sz="1400" dirty="0" smtClean="0">
                  <a:latin typeface="Times"/>
                  <a:cs typeface="Times"/>
                </a:rPr>
                <a:t>McCall and Armstrong, 1989.</a:t>
              </a:r>
            </a:p>
          </p:txBody>
        </p:sp>
        <p:pic>
          <p:nvPicPr>
            <p:cNvPr id="20" name="Picture 19" descr="51743227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620" y="5058924"/>
              <a:ext cx="1754278" cy="152378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729780" y="6020125"/>
              <a:ext cx="595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43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49778" y="3011753"/>
            <a:ext cx="3731209" cy="707886"/>
            <a:chOff x="4249778" y="2879893"/>
            <a:chExt cx="3731209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5072964" y="2879893"/>
              <a:ext cx="2908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Deductive inference </a:t>
              </a:r>
              <a:r>
                <a:rPr lang="en-US" sz="2000" dirty="0">
                  <a:latin typeface="Times"/>
                  <a:cs typeface="Times"/>
                </a:rPr>
                <a:t>is </a:t>
              </a:r>
              <a:r>
                <a:rPr lang="en-US" sz="2000" dirty="0" smtClean="0">
                  <a:latin typeface="Times"/>
                  <a:cs typeface="Times"/>
                </a:rPr>
                <a:t>possible.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249778" y="3004819"/>
              <a:ext cx="423325" cy="374736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9489" y="3768659"/>
            <a:ext cx="7086317" cy="1015663"/>
            <a:chOff x="769489" y="3636799"/>
            <a:chExt cx="7086317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769489" y="3636799"/>
              <a:ext cx="37682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(</a:t>
              </a:r>
              <a:r>
                <a:rPr lang="en-US" sz="2000" dirty="0">
                  <a:latin typeface="Times"/>
                  <a:cs typeface="Times"/>
                </a:rPr>
                <a:t>b) is governed by some </a:t>
              </a:r>
              <a:r>
                <a:rPr lang="en-US" sz="2000" dirty="0" smtClean="0">
                  <a:latin typeface="Times"/>
                  <a:cs typeface="Times"/>
                </a:rPr>
                <a:t>regularities. </a:t>
              </a:r>
              <a:endParaRPr lang="en-US" sz="2000" dirty="0">
                <a:latin typeface="Times"/>
                <a:cs typeface="Times"/>
              </a:endParaRPr>
            </a:p>
            <a:p>
              <a:endParaRPr 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72963" y="3636799"/>
              <a:ext cx="27828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Inductive </a:t>
              </a:r>
              <a:r>
                <a:rPr lang="en-US" sz="2000" dirty="0">
                  <a:latin typeface="Times"/>
                  <a:cs typeface="Times"/>
                </a:rPr>
                <a:t>inference is </a:t>
              </a:r>
              <a:r>
                <a:rPr lang="en-US" sz="2000" dirty="0" smtClean="0">
                  <a:latin typeface="Times"/>
                  <a:cs typeface="Times"/>
                </a:rPr>
                <a:t>possible.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249778" y="3802866"/>
              <a:ext cx="423325" cy="374736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22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739426" y="794576"/>
            <a:ext cx="5947374" cy="5253232"/>
          </a:xfrm>
          <a:custGeom>
            <a:avLst/>
            <a:gdLst>
              <a:gd name="connsiteX0" fmla="*/ 2727326 w 5947374"/>
              <a:gd name="connsiteY0" fmla="*/ 0 h 5253232"/>
              <a:gd name="connsiteX1" fmla="*/ 2727326 w 5947374"/>
              <a:gd name="connsiteY1" fmla="*/ 0 h 5253232"/>
              <a:gd name="connsiteX2" fmla="*/ 5947374 w 5947374"/>
              <a:gd name="connsiteY2" fmla="*/ 2421900 h 5253232"/>
              <a:gd name="connsiteX3" fmla="*/ 1707181 w 5947374"/>
              <a:gd name="connsiteY3" fmla="*/ 5253232 h 5253232"/>
              <a:gd name="connsiteX4" fmla="*/ 1686362 w 5947374"/>
              <a:gd name="connsiteY4" fmla="*/ 5135260 h 5253232"/>
              <a:gd name="connsiteX5" fmla="*/ 0 w 5947374"/>
              <a:gd name="connsiteY5" fmla="*/ 2692542 h 5253232"/>
              <a:gd name="connsiteX6" fmla="*/ 2727326 w 5947374"/>
              <a:gd name="connsiteY6" fmla="*/ 0 h 52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7374" h="5253232">
                <a:moveTo>
                  <a:pt x="2727326" y="0"/>
                </a:moveTo>
                <a:lnTo>
                  <a:pt x="2727326" y="0"/>
                </a:lnTo>
                <a:lnTo>
                  <a:pt x="5947374" y="2421900"/>
                </a:lnTo>
                <a:lnTo>
                  <a:pt x="1707181" y="5253232"/>
                </a:lnTo>
                <a:lnTo>
                  <a:pt x="1686362" y="5135260"/>
                </a:lnTo>
                <a:lnTo>
                  <a:pt x="0" y="2692542"/>
                </a:lnTo>
                <a:lnTo>
                  <a:pt x="2727326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19" y="1877671"/>
            <a:ext cx="6169447" cy="1543521"/>
          </a:xfrm>
        </p:spPr>
        <p:txBody>
          <a:bodyPr>
            <a:normAutofit/>
          </a:bodyPr>
          <a:lstStyle/>
          <a:p>
            <a:pPr algn="r"/>
            <a:r>
              <a:rPr lang="en-US" sz="7200" dirty="0" err="1" smtClean="0"/>
              <a:t>Supertasks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/>
          <p:cNvSpPr/>
          <p:nvPr/>
        </p:nvSpPr>
        <p:spPr>
          <a:xfrm>
            <a:off x="1034024" y="1158903"/>
            <a:ext cx="805012" cy="360856"/>
          </a:xfrm>
          <a:custGeom>
            <a:avLst/>
            <a:gdLst>
              <a:gd name="connsiteX0" fmla="*/ 97157 w 805012"/>
              <a:gd name="connsiteY0" fmla="*/ 0 h 360856"/>
              <a:gd name="connsiteX1" fmla="*/ 798072 w 805012"/>
              <a:gd name="connsiteY1" fmla="*/ 111033 h 360856"/>
              <a:gd name="connsiteX2" fmla="*/ 805012 w 805012"/>
              <a:gd name="connsiteY2" fmla="*/ 277582 h 360856"/>
              <a:gd name="connsiteX3" fmla="*/ 0 w 805012"/>
              <a:gd name="connsiteY3" fmla="*/ 360856 h 360856"/>
              <a:gd name="connsiteX4" fmla="*/ 97157 w 805012"/>
              <a:gd name="connsiteY4" fmla="*/ 0 h 36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012" h="360856">
                <a:moveTo>
                  <a:pt x="97157" y="0"/>
                </a:moveTo>
                <a:lnTo>
                  <a:pt x="798072" y="111033"/>
                </a:lnTo>
                <a:lnTo>
                  <a:pt x="805012" y="277582"/>
                </a:lnTo>
                <a:lnTo>
                  <a:pt x="0" y="360856"/>
                </a:lnTo>
                <a:lnTo>
                  <a:pt x="9715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51084" y="308257"/>
            <a:ext cx="7834988" cy="527405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an infinity of actions in finite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1" y="1755701"/>
            <a:ext cx="696306" cy="6636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56094" y="2539869"/>
            <a:ext cx="1637783" cy="0"/>
          </a:xfrm>
          <a:prstGeom prst="line">
            <a:avLst/>
          </a:prstGeom>
          <a:ln w="539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1034" y="2539869"/>
            <a:ext cx="1131181" cy="0"/>
          </a:xfrm>
          <a:prstGeom prst="line">
            <a:avLst/>
          </a:prstGeom>
          <a:ln w="539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950" y="2539869"/>
            <a:ext cx="631518" cy="0"/>
          </a:xfrm>
          <a:prstGeom prst="line">
            <a:avLst/>
          </a:prstGeom>
          <a:ln w="539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52143" y="2539869"/>
            <a:ext cx="291469" cy="0"/>
          </a:xfrm>
          <a:prstGeom prst="line">
            <a:avLst/>
          </a:prstGeom>
          <a:ln w="539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96287" y="2539869"/>
            <a:ext cx="173494" cy="0"/>
          </a:xfrm>
          <a:prstGeom prst="line">
            <a:avLst/>
          </a:prstGeom>
          <a:ln w="539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73877" y="2539869"/>
            <a:ext cx="124916" cy="0"/>
          </a:xfrm>
          <a:prstGeom prst="line">
            <a:avLst/>
          </a:prstGeom>
          <a:ln w="53975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98" y="1991646"/>
            <a:ext cx="448757" cy="427722"/>
          </a:xfrm>
          <a:prstGeom prst="rect">
            <a:avLst/>
          </a:prstGeom>
        </p:spPr>
      </p:pic>
      <p:pic>
        <p:nvPicPr>
          <p:cNvPr id="20" name="Picture 19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8" y="2110660"/>
            <a:ext cx="323890" cy="308708"/>
          </a:xfrm>
          <a:prstGeom prst="rect">
            <a:avLst/>
          </a:prstGeom>
        </p:spPr>
      </p:pic>
      <p:pic>
        <p:nvPicPr>
          <p:cNvPr id="21" name="Picture 20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51" y="2187860"/>
            <a:ext cx="242892" cy="231507"/>
          </a:xfrm>
          <a:prstGeom prst="rect">
            <a:avLst/>
          </a:prstGeom>
        </p:spPr>
      </p:pic>
      <p:pic>
        <p:nvPicPr>
          <p:cNvPr id="22" name="Picture 21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31" y="2260621"/>
            <a:ext cx="166556" cy="158748"/>
          </a:xfrm>
          <a:prstGeom prst="rect">
            <a:avLst/>
          </a:prstGeom>
        </p:spPr>
      </p:pic>
      <p:pic>
        <p:nvPicPr>
          <p:cNvPr id="23" name="Picture 22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13" y="2280464"/>
            <a:ext cx="145736" cy="138904"/>
          </a:xfrm>
          <a:prstGeom prst="rect">
            <a:avLst/>
          </a:prstGeom>
        </p:spPr>
      </p:pic>
      <p:pic>
        <p:nvPicPr>
          <p:cNvPr id="24" name="Picture 23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25" y="2280463"/>
            <a:ext cx="145735" cy="1389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8723" y="1131141"/>
            <a:ext cx="324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Zeno’s dichotomy completed.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169446" y="1887555"/>
            <a:ext cx="0" cy="936838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71660" y="2539869"/>
            <a:ext cx="152674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81234" y="3164430"/>
            <a:ext cx="5988212" cy="3061874"/>
            <a:chOff x="181234" y="3164430"/>
            <a:chExt cx="5988212" cy="3061874"/>
          </a:xfrm>
        </p:grpSpPr>
        <p:sp>
          <p:nvSpPr>
            <p:cNvPr id="75" name="Freeform 74"/>
            <p:cNvSpPr/>
            <p:nvPr/>
          </p:nvSpPr>
          <p:spPr>
            <a:xfrm>
              <a:off x="1068723" y="3186785"/>
              <a:ext cx="805012" cy="360856"/>
            </a:xfrm>
            <a:custGeom>
              <a:avLst/>
              <a:gdLst>
                <a:gd name="connsiteX0" fmla="*/ 97157 w 805012"/>
                <a:gd name="connsiteY0" fmla="*/ 0 h 360856"/>
                <a:gd name="connsiteX1" fmla="*/ 798072 w 805012"/>
                <a:gd name="connsiteY1" fmla="*/ 111033 h 360856"/>
                <a:gd name="connsiteX2" fmla="*/ 805012 w 805012"/>
                <a:gd name="connsiteY2" fmla="*/ 277582 h 360856"/>
                <a:gd name="connsiteX3" fmla="*/ 0 w 805012"/>
                <a:gd name="connsiteY3" fmla="*/ 360856 h 360856"/>
                <a:gd name="connsiteX4" fmla="*/ 97157 w 805012"/>
                <a:gd name="connsiteY4" fmla="*/ 0 h 36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12" h="360856">
                  <a:moveTo>
                    <a:pt x="97157" y="0"/>
                  </a:moveTo>
                  <a:lnTo>
                    <a:pt x="798072" y="111033"/>
                  </a:lnTo>
                  <a:lnTo>
                    <a:pt x="805012" y="277582"/>
                  </a:lnTo>
                  <a:lnTo>
                    <a:pt x="0" y="360856"/>
                  </a:lnTo>
                  <a:lnTo>
                    <a:pt x="971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72819" y="3164430"/>
              <a:ext cx="1730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Thomson lamp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256094" y="5204652"/>
              <a:ext cx="1637783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991034" y="5204652"/>
              <a:ext cx="1131181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67950" y="5204652"/>
              <a:ext cx="631518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052143" y="5204652"/>
              <a:ext cx="291469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96287" y="5204652"/>
              <a:ext cx="173494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73877" y="5204652"/>
              <a:ext cx="124916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69446" y="4246998"/>
              <a:ext cx="0" cy="1242178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971660" y="5204652"/>
              <a:ext cx="152674" cy="0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56094" y="4385786"/>
              <a:ext cx="1637783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991034" y="4385786"/>
              <a:ext cx="1131181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267950" y="4385786"/>
              <a:ext cx="631518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052143" y="4385786"/>
              <a:ext cx="291469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496287" y="4385786"/>
              <a:ext cx="173494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773877" y="4385786"/>
              <a:ext cx="124916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5971660" y="4385786"/>
              <a:ext cx="152674" cy="0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 descr="lamp 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26" y="3803222"/>
              <a:ext cx="267335" cy="443776"/>
            </a:xfrm>
            <a:prstGeom prst="rect">
              <a:avLst/>
            </a:prstGeom>
          </p:spPr>
        </p:pic>
        <p:pic>
          <p:nvPicPr>
            <p:cNvPr id="55" name="Picture 54" descr="lamp_glowing 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09" y="3803222"/>
              <a:ext cx="267335" cy="443776"/>
            </a:xfrm>
            <a:prstGeom prst="rect">
              <a:avLst/>
            </a:prstGeom>
          </p:spPr>
        </p:pic>
        <p:pic>
          <p:nvPicPr>
            <p:cNvPr id="56" name="Picture 55" descr="lamp 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574" y="3853941"/>
              <a:ext cx="266044" cy="441633"/>
            </a:xfrm>
            <a:prstGeom prst="rect">
              <a:avLst/>
            </a:prstGeom>
          </p:spPr>
        </p:pic>
        <p:pic>
          <p:nvPicPr>
            <p:cNvPr id="57" name="Picture 56" descr="lamp_glowing 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252" y="3941656"/>
              <a:ext cx="183940" cy="305341"/>
            </a:xfrm>
            <a:prstGeom prst="rect">
              <a:avLst/>
            </a:prstGeom>
          </p:spPr>
        </p:pic>
        <p:pic>
          <p:nvPicPr>
            <p:cNvPr id="58" name="Picture 57" descr="lamp 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506" y="4017992"/>
              <a:ext cx="137955" cy="229005"/>
            </a:xfrm>
            <a:prstGeom prst="rect">
              <a:avLst/>
            </a:prstGeom>
          </p:spPr>
        </p:pic>
        <p:pic>
          <p:nvPicPr>
            <p:cNvPr id="59" name="Picture 58" descr="lamp_glowing 5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209" y="4080448"/>
              <a:ext cx="100331" cy="166549"/>
            </a:xfrm>
            <a:prstGeom prst="rect">
              <a:avLst/>
            </a:prstGeom>
          </p:spPr>
        </p:pic>
        <p:pic>
          <p:nvPicPr>
            <p:cNvPr id="61" name="Picture 60" descr="switch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92" y="4295574"/>
              <a:ext cx="671949" cy="95691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56771" y="5839847"/>
              <a:ext cx="5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time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27789" y="5764639"/>
              <a:ext cx="441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-1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5627" y="5856972"/>
              <a:ext cx="556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-1/2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43965" y="5870852"/>
              <a:ext cx="51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-1/3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21218" y="5870854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-1/4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07654" y="5901632"/>
              <a:ext cx="43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"/>
                  <a:cs typeface="Times"/>
                </a:rPr>
                <a:t>-1/5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44920" y="5932410"/>
              <a:ext cx="5515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Times"/>
                  <a:cs typeface="Times"/>
                </a:rPr>
                <a:t>-1/6 </a:t>
              </a:r>
              <a:r>
                <a:rPr lang="is-IS" sz="1000" dirty="0" smtClean="0">
                  <a:latin typeface="Times"/>
                  <a:cs typeface="Times"/>
                </a:rPr>
                <a:t>…</a:t>
              </a:r>
              <a:endParaRPr lang="en-US" sz="1000" dirty="0" smtClean="0">
                <a:latin typeface="Times"/>
                <a:cs typeface="Time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6876" y="3833326"/>
              <a:ext cx="56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 Black"/>
                  <a:cs typeface="Arial Black"/>
                </a:rPr>
                <a:t>ON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1234" y="5304510"/>
              <a:ext cx="68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 Black"/>
                  <a:cs typeface="Arial Black"/>
                </a:rPr>
                <a:t>OFF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249157" y="4406608"/>
              <a:ext cx="4871710" cy="763349"/>
            </a:xfrm>
            <a:custGeom>
              <a:avLst/>
              <a:gdLst>
                <a:gd name="connsiteX0" fmla="*/ 0 w 4871710"/>
                <a:gd name="connsiteY0" fmla="*/ 714772 h 763349"/>
                <a:gd name="connsiteX1" fmla="*/ 1700241 w 4871710"/>
                <a:gd name="connsiteY1" fmla="*/ 48576 h 763349"/>
                <a:gd name="connsiteX2" fmla="*/ 2956337 w 4871710"/>
                <a:gd name="connsiteY2" fmla="*/ 742530 h 763349"/>
                <a:gd name="connsiteX3" fmla="*/ 3719710 w 4871710"/>
                <a:gd name="connsiteY3" fmla="*/ 0 h 763349"/>
                <a:gd name="connsiteX4" fmla="*/ 4163855 w 4871710"/>
                <a:gd name="connsiteY4" fmla="*/ 763349 h 763349"/>
                <a:gd name="connsiteX5" fmla="*/ 4490024 w 4871710"/>
                <a:gd name="connsiteY5" fmla="*/ 34697 h 763349"/>
                <a:gd name="connsiteX6" fmla="*/ 4677397 w 4871710"/>
                <a:gd name="connsiteY6" fmla="*/ 756409 h 763349"/>
                <a:gd name="connsiteX7" fmla="*/ 4767614 w 4871710"/>
                <a:gd name="connsiteY7" fmla="*/ 48576 h 763349"/>
                <a:gd name="connsiteX8" fmla="*/ 4788433 w 4871710"/>
                <a:gd name="connsiteY8" fmla="*/ 742530 h 763349"/>
                <a:gd name="connsiteX9" fmla="*/ 4857831 w 4871710"/>
                <a:gd name="connsiteY9" fmla="*/ 34697 h 763349"/>
                <a:gd name="connsiteX10" fmla="*/ 4871710 w 4871710"/>
                <a:gd name="connsiteY10" fmla="*/ 756409 h 763349"/>
                <a:gd name="connsiteX11" fmla="*/ 4871710 w 4871710"/>
                <a:gd name="connsiteY11" fmla="*/ 756409 h 76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1710" h="763349">
                  <a:moveTo>
                    <a:pt x="0" y="714772"/>
                  </a:moveTo>
                  <a:lnTo>
                    <a:pt x="1700241" y="48576"/>
                  </a:lnTo>
                  <a:lnTo>
                    <a:pt x="2956337" y="742530"/>
                  </a:lnTo>
                  <a:lnTo>
                    <a:pt x="3719710" y="0"/>
                  </a:lnTo>
                  <a:lnTo>
                    <a:pt x="4163855" y="763349"/>
                  </a:lnTo>
                  <a:lnTo>
                    <a:pt x="4490024" y="34697"/>
                  </a:lnTo>
                  <a:lnTo>
                    <a:pt x="4677397" y="756409"/>
                  </a:lnTo>
                  <a:lnTo>
                    <a:pt x="4767614" y="48576"/>
                  </a:lnTo>
                  <a:lnTo>
                    <a:pt x="4788433" y="742530"/>
                  </a:lnTo>
                  <a:lnTo>
                    <a:pt x="4857831" y="34697"/>
                  </a:lnTo>
                  <a:lnTo>
                    <a:pt x="4871710" y="756409"/>
                  </a:lnTo>
                  <a:lnTo>
                    <a:pt x="4871710" y="756409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39412" y="4406608"/>
            <a:ext cx="2224790" cy="646331"/>
            <a:chOff x="6439412" y="4406608"/>
            <a:chExt cx="2224790" cy="646331"/>
          </a:xfrm>
        </p:grpSpPr>
        <p:sp>
          <p:nvSpPr>
            <p:cNvPr id="77" name="Freeform 76"/>
            <p:cNvSpPr/>
            <p:nvPr/>
          </p:nvSpPr>
          <p:spPr>
            <a:xfrm>
              <a:off x="6682988" y="4538459"/>
              <a:ext cx="1276916" cy="444130"/>
            </a:xfrm>
            <a:custGeom>
              <a:avLst/>
              <a:gdLst>
                <a:gd name="connsiteX0" fmla="*/ 0 w 1276916"/>
                <a:gd name="connsiteY0" fmla="*/ 0 h 444130"/>
                <a:gd name="connsiteX1" fmla="*/ 1235277 w 1276916"/>
                <a:gd name="connsiteY1" fmla="*/ 20819 h 444130"/>
                <a:gd name="connsiteX2" fmla="*/ 1276916 w 1276916"/>
                <a:gd name="connsiteY2" fmla="*/ 388614 h 444130"/>
                <a:gd name="connsiteX3" fmla="*/ 27759 w 1276916"/>
                <a:gd name="connsiteY3" fmla="*/ 444130 h 444130"/>
                <a:gd name="connsiteX4" fmla="*/ 0 w 1276916"/>
                <a:gd name="connsiteY4" fmla="*/ 0 h 44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16" h="444130">
                  <a:moveTo>
                    <a:pt x="0" y="0"/>
                  </a:moveTo>
                  <a:lnTo>
                    <a:pt x="1235277" y="20819"/>
                  </a:lnTo>
                  <a:lnTo>
                    <a:pt x="1276916" y="388614"/>
                  </a:lnTo>
                  <a:lnTo>
                    <a:pt x="27759" y="44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39412" y="4406608"/>
              <a:ext cx="222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Is the lamp ON or OFF at time 0?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87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37205" y="1589155"/>
            <a:ext cx="825831" cy="409432"/>
          </a:xfrm>
          <a:custGeom>
            <a:avLst/>
            <a:gdLst>
              <a:gd name="connsiteX0" fmla="*/ 55518 w 825831"/>
              <a:gd name="connsiteY0" fmla="*/ 0 h 409432"/>
              <a:gd name="connsiteX1" fmla="*/ 825831 w 825831"/>
              <a:gd name="connsiteY1" fmla="*/ 6939 h 409432"/>
              <a:gd name="connsiteX2" fmla="*/ 714795 w 825831"/>
              <a:gd name="connsiteY2" fmla="*/ 194307 h 409432"/>
              <a:gd name="connsiteX3" fmla="*/ 0 w 825831"/>
              <a:gd name="connsiteY3" fmla="*/ 409432 h 409432"/>
              <a:gd name="connsiteX4" fmla="*/ 55518 w 825831"/>
              <a:gd name="connsiteY4" fmla="*/ 0 h 4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31" h="409432">
                <a:moveTo>
                  <a:pt x="55518" y="0"/>
                </a:moveTo>
                <a:lnTo>
                  <a:pt x="825831" y="6939"/>
                </a:lnTo>
                <a:lnTo>
                  <a:pt x="714795" y="194307"/>
                </a:lnTo>
                <a:lnTo>
                  <a:pt x="0" y="409432"/>
                </a:lnTo>
                <a:lnTo>
                  <a:pt x="55518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V="1">
            <a:off x="451084" y="374735"/>
            <a:ext cx="7834988" cy="367795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Supertasks</a:t>
            </a:r>
            <a:r>
              <a:rPr lang="en-US" dirty="0" smtClean="0"/>
              <a:t> needed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0983" y="6356350"/>
            <a:ext cx="431691" cy="365125"/>
          </a:xfrm>
        </p:spPr>
        <p:txBody>
          <a:bodyPr/>
          <a:lstStyle/>
          <a:p>
            <a:fld id="{1A2F5316-A68C-B840-B665-B8253146B670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843" y="1547517"/>
            <a:ext cx="1832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Complete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the </a:t>
            </a:r>
            <a:r>
              <a:rPr lang="en-US" dirty="0" smtClean="0">
                <a:latin typeface="Times"/>
                <a:cs typeface="Times"/>
              </a:rPr>
              <a:t>flea’s jumps</a:t>
            </a:r>
          </a:p>
        </p:txBody>
      </p:sp>
      <p:pic>
        <p:nvPicPr>
          <p:cNvPr id="7" name="Picture 6" descr="1 Jumping fle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7" y="1179721"/>
            <a:ext cx="5489337" cy="12929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7205" y="3226001"/>
            <a:ext cx="8084819" cy="3240956"/>
            <a:chOff x="437205" y="3226001"/>
            <a:chExt cx="8084819" cy="3240956"/>
          </a:xfrm>
        </p:grpSpPr>
        <p:sp>
          <p:nvSpPr>
            <p:cNvPr id="12" name="Freeform 11"/>
            <p:cNvSpPr/>
            <p:nvPr/>
          </p:nvSpPr>
          <p:spPr>
            <a:xfrm>
              <a:off x="437205" y="3289342"/>
              <a:ext cx="825831" cy="409432"/>
            </a:xfrm>
            <a:custGeom>
              <a:avLst/>
              <a:gdLst>
                <a:gd name="connsiteX0" fmla="*/ 55518 w 825831"/>
                <a:gd name="connsiteY0" fmla="*/ 0 h 409432"/>
                <a:gd name="connsiteX1" fmla="*/ 825831 w 825831"/>
                <a:gd name="connsiteY1" fmla="*/ 6939 h 409432"/>
                <a:gd name="connsiteX2" fmla="*/ 714795 w 825831"/>
                <a:gd name="connsiteY2" fmla="*/ 194307 h 409432"/>
                <a:gd name="connsiteX3" fmla="*/ 0 w 825831"/>
                <a:gd name="connsiteY3" fmla="*/ 409432 h 409432"/>
                <a:gd name="connsiteX4" fmla="*/ 55518 w 825831"/>
                <a:gd name="connsiteY4" fmla="*/ 0 h 40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831" h="409432">
                  <a:moveTo>
                    <a:pt x="55518" y="0"/>
                  </a:moveTo>
                  <a:lnTo>
                    <a:pt x="825831" y="6939"/>
                  </a:lnTo>
                  <a:lnTo>
                    <a:pt x="714795" y="194307"/>
                  </a:lnTo>
                  <a:lnTo>
                    <a:pt x="0" y="409432"/>
                  </a:lnTo>
                  <a:lnTo>
                    <a:pt x="55518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3226001"/>
              <a:ext cx="24505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Measure </a:t>
              </a:r>
              <a:r>
                <a:rPr lang="en-US" sz="2000" dirty="0" smtClean="0">
                  <a:latin typeface="Times"/>
                  <a:cs typeface="Times"/>
                </a:rPr>
                <a:t>with</a:t>
              </a:r>
              <a:r>
                <a:rPr lang="en-US" dirty="0" smtClean="0">
                  <a:latin typeface="Times"/>
                  <a:cs typeface="Times"/>
                </a:rPr>
                <a:t> infinitely fine discrimination.</a:t>
              </a:r>
            </a:p>
          </p:txBody>
        </p:sp>
        <p:pic>
          <p:nvPicPr>
            <p:cNvPr id="8" name="Picture 7" descr="2 dial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43" y="4511188"/>
              <a:ext cx="1963952" cy="1955769"/>
            </a:xfrm>
            <a:prstGeom prst="rect">
              <a:avLst/>
            </a:prstGeom>
          </p:spPr>
        </p:pic>
        <p:pic>
          <p:nvPicPr>
            <p:cNvPr id="9" name="Picture 8" descr="3 Scale magnified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624" y="3342757"/>
              <a:ext cx="5232400" cy="312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0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82"/>
          <p:cNvSpPr/>
          <p:nvPr/>
        </p:nvSpPr>
        <p:spPr>
          <a:xfrm>
            <a:off x="447522" y="257045"/>
            <a:ext cx="7834988" cy="593680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21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Reversed </a:t>
            </a:r>
            <a:r>
              <a:rPr lang="en-US" dirty="0" err="1" smtClean="0"/>
              <a:t>supertasks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0984" y="6356350"/>
            <a:ext cx="390268" cy="365125"/>
          </a:xfrm>
        </p:spPr>
        <p:txBody>
          <a:bodyPr/>
          <a:lstStyle/>
          <a:p>
            <a:fld id="{1A2F5316-A68C-B840-B665-B8253146B670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034024" y="1033983"/>
            <a:ext cx="805012" cy="360856"/>
          </a:xfrm>
          <a:custGeom>
            <a:avLst/>
            <a:gdLst>
              <a:gd name="connsiteX0" fmla="*/ 97157 w 805012"/>
              <a:gd name="connsiteY0" fmla="*/ 0 h 360856"/>
              <a:gd name="connsiteX1" fmla="*/ 798072 w 805012"/>
              <a:gd name="connsiteY1" fmla="*/ 111033 h 360856"/>
              <a:gd name="connsiteX2" fmla="*/ 805012 w 805012"/>
              <a:gd name="connsiteY2" fmla="*/ 277582 h 360856"/>
              <a:gd name="connsiteX3" fmla="*/ 0 w 805012"/>
              <a:gd name="connsiteY3" fmla="*/ 360856 h 360856"/>
              <a:gd name="connsiteX4" fmla="*/ 97157 w 805012"/>
              <a:gd name="connsiteY4" fmla="*/ 0 h 36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012" h="360856">
                <a:moveTo>
                  <a:pt x="97157" y="0"/>
                </a:moveTo>
                <a:lnTo>
                  <a:pt x="798072" y="111033"/>
                </a:lnTo>
                <a:lnTo>
                  <a:pt x="805012" y="277582"/>
                </a:lnTo>
                <a:lnTo>
                  <a:pt x="0" y="360856"/>
                </a:lnTo>
                <a:lnTo>
                  <a:pt x="9715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8723" y="1006221"/>
            <a:ext cx="423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Zeno’s  reversed dichotomy completed.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77251" y="1502628"/>
            <a:ext cx="5510147" cy="1135553"/>
            <a:chOff x="1034022" y="1818159"/>
            <a:chExt cx="5510147" cy="1135553"/>
          </a:xfrm>
        </p:grpSpPr>
        <p:pic>
          <p:nvPicPr>
            <p:cNvPr id="7" name="Picture 6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060" y="1818159"/>
              <a:ext cx="684109" cy="70518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4440299" y="2651387"/>
              <a:ext cx="1703137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162945" y="2651387"/>
              <a:ext cx="1176319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354677" y="2651387"/>
              <a:ext cx="656718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892810" y="2651387"/>
              <a:ext cx="303100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553626" y="2651387"/>
              <a:ext cx="180417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15475" y="2651387"/>
              <a:ext cx="129901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891" y="2068866"/>
              <a:ext cx="440896" cy="454482"/>
            </a:xfrm>
            <a:prstGeom prst="rect">
              <a:avLst/>
            </a:prstGeom>
          </p:spPr>
        </p:pic>
        <p:pic>
          <p:nvPicPr>
            <p:cNvPr id="15" name="Picture 14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742" y="2195325"/>
              <a:ext cx="318216" cy="328022"/>
            </a:xfrm>
            <a:prstGeom prst="rect">
              <a:avLst/>
            </a:prstGeom>
          </p:spPr>
        </p:pic>
        <p:pic>
          <p:nvPicPr>
            <p:cNvPr id="16" name="Picture 15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833" y="2277355"/>
              <a:ext cx="238637" cy="245991"/>
            </a:xfrm>
            <a:prstGeom prst="rect">
              <a:avLst/>
            </a:prstGeom>
          </p:spPr>
        </p:pic>
        <p:pic>
          <p:nvPicPr>
            <p:cNvPr id="17" name="Picture 16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445" y="2354669"/>
              <a:ext cx="163638" cy="168680"/>
            </a:xfrm>
            <a:prstGeom prst="rect">
              <a:avLst/>
            </a:prstGeom>
          </p:spPr>
        </p:pic>
        <p:pic>
          <p:nvPicPr>
            <p:cNvPr id="18" name="Picture 17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600" y="2375753"/>
              <a:ext cx="143183" cy="147594"/>
            </a:xfrm>
            <a:prstGeom prst="rect">
              <a:avLst/>
            </a:prstGeom>
          </p:spPr>
        </p:pic>
        <p:pic>
          <p:nvPicPr>
            <p:cNvPr id="19" name="Picture 18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450" y="2375752"/>
              <a:ext cx="143182" cy="147593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H="1">
              <a:off x="1034022" y="1958262"/>
              <a:ext cx="0" cy="995450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80934" y="2651387"/>
              <a:ext cx="158766" cy="0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28778" y="2904562"/>
            <a:ext cx="7055169" cy="3562395"/>
            <a:chOff x="207389" y="3161923"/>
            <a:chExt cx="7055169" cy="3562395"/>
          </a:xfrm>
        </p:grpSpPr>
        <p:sp>
          <p:nvSpPr>
            <p:cNvPr id="45" name="Rectangle 44"/>
            <p:cNvSpPr/>
            <p:nvPr/>
          </p:nvSpPr>
          <p:spPr>
            <a:xfrm>
              <a:off x="5761046" y="4158860"/>
              <a:ext cx="137361" cy="11242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4098647" y="6175506"/>
              <a:ext cx="1703137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821293" y="6175506"/>
              <a:ext cx="1176319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013025" y="6175506"/>
              <a:ext cx="656718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551158" y="6175506"/>
              <a:ext cx="303100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211974" y="6175506"/>
              <a:ext cx="180417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973823" y="6175506"/>
              <a:ext cx="129901" cy="0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 descr="running-297146_1280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9" y="5696568"/>
              <a:ext cx="440896" cy="454482"/>
            </a:xfrm>
            <a:prstGeom prst="rect">
              <a:avLst/>
            </a:prstGeom>
          </p:spPr>
        </p:pic>
        <p:cxnSp>
          <p:nvCxnSpPr>
            <p:cNvPr id="60" name="Straight Connector 59"/>
            <p:cNvCxnSpPr/>
            <p:nvPr/>
          </p:nvCxnSpPr>
          <p:spPr>
            <a:xfrm flipH="1">
              <a:off x="692370" y="5482381"/>
              <a:ext cx="0" cy="995450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9282" y="6175506"/>
              <a:ext cx="158766" cy="0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god_sma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911" y="4031846"/>
              <a:ext cx="723249" cy="125122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3997849" y="4158860"/>
              <a:ext cx="137361" cy="11242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 descr="god_sma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574" y="4031846"/>
              <a:ext cx="723249" cy="1251220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2725261" y="4262266"/>
              <a:ext cx="123117" cy="10076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 descr="god_sma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174" y="4161596"/>
              <a:ext cx="648249" cy="1121470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1961460" y="4541089"/>
              <a:ext cx="90658" cy="741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god_sma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336" y="4457260"/>
              <a:ext cx="477344" cy="825805"/>
            </a:xfrm>
            <a:prstGeom prst="rect">
              <a:avLst/>
            </a:prstGeom>
          </p:spPr>
        </p:pic>
        <p:sp>
          <p:nvSpPr>
            <p:cNvPr id="70" name="Freeform 69"/>
            <p:cNvSpPr/>
            <p:nvPr/>
          </p:nvSpPr>
          <p:spPr>
            <a:xfrm>
              <a:off x="1058704" y="3289342"/>
              <a:ext cx="805012" cy="360856"/>
            </a:xfrm>
            <a:custGeom>
              <a:avLst/>
              <a:gdLst>
                <a:gd name="connsiteX0" fmla="*/ 97157 w 805012"/>
                <a:gd name="connsiteY0" fmla="*/ 0 h 360856"/>
                <a:gd name="connsiteX1" fmla="*/ 798072 w 805012"/>
                <a:gd name="connsiteY1" fmla="*/ 111033 h 360856"/>
                <a:gd name="connsiteX2" fmla="*/ 805012 w 805012"/>
                <a:gd name="connsiteY2" fmla="*/ 277582 h 360856"/>
                <a:gd name="connsiteX3" fmla="*/ 0 w 805012"/>
                <a:gd name="connsiteY3" fmla="*/ 360856 h 360856"/>
                <a:gd name="connsiteX4" fmla="*/ 97157 w 805012"/>
                <a:gd name="connsiteY4" fmla="*/ 0 h 36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012" h="360856">
                  <a:moveTo>
                    <a:pt x="97157" y="0"/>
                  </a:moveTo>
                  <a:lnTo>
                    <a:pt x="798072" y="111033"/>
                  </a:lnTo>
                  <a:lnTo>
                    <a:pt x="805012" y="277582"/>
                  </a:lnTo>
                  <a:lnTo>
                    <a:pt x="0" y="360856"/>
                  </a:lnTo>
                  <a:lnTo>
                    <a:pt x="971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03724" y="3289342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"/>
                  <a:cs typeface="Times"/>
                </a:rPr>
                <a:t>Bernadete</a:t>
              </a:r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smtClean="0">
                  <a:latin typeface="Times"/>
                  <a:cs typeface="Times"/>
                </a:rPr>
                <a:t>“Gods.”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1496380" y="5200498"/>
              <a:ext cx="84881" cy="6939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615431" y="5200498"/>
              <a:ext cx="84881" cy="6939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731552" y="5200498"/>
              <a:ext cx="84881" cy="6939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85948" y="3161923"/>
              <a:ext cx="3776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God at 1/n drops a wall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if the runner passes the god at 1/(n+1).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23134" y="626265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04243" y="6308819"/>
              <a:ext cx="47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1/2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27683" y="6324208"/>
              <a:ext cx="446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1/3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21617" y="6339597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1/4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84168" y="6354986"/>
              <a:ext cx="381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"/>
                  <a:cs typeface="Times"/>
                </a:rPr>
                <a:t>1/5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62715" y="6370375"/>
              <a:ext cx="508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1000" dirty="0" smtClean="0">
                  <a:latin typeface="Times"/>
                  <a:cs typeface="Times"/>
                </a:rPr>
                <a:t>… </a:t>
              </a:r>
              <a:r>
                <a:rPr lang="en-US" sz="1000" dirty="0" smtClean="0">
                  <a:latin typeface="Times"/>
                  <a:cs typeface="Times"/>
                </a:rPr>
                <a:t>1/6</a:t>
              </a:r>
            </a:p>
          </p:txBody>
        </p:sp>
      </p:grpSp>
      <p:pic>
        <p:nvPicPr>
          <p:cNvPr id="56" name="Picture 55" descr="running-297146_1280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68" y="5439207"/>
            <a:ext cx="440896" cy="45448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719001" y="4769483"/>
            <a:ext cx="137361" cy="1124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4450" h="44450"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3974" y="4943137"/>
            <a:ext cx="1537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Solution</a:t>
            </a:r>
            <a:r>
              <a:rPr lang="en-US" sz="1200" dirty="0" smtClean="0">
                <a:latin typeface="Times"/>
                <a:cs typeface="Times"/>
              </a:rPr>
              <a:t>. We are supposing conditions incompatible with the assumed dynamics: the runner stops if and only if obstructed by a wall.</a:t>
            </a:r>
          </a:p>
        </p:txBody>
      </p:sp>
    </p:spTree>
    <p:extLst>
      <p:ext uri="{BB962C8B-B14F-4D97-AF65-F5344CB8AC3E}">
        <p14:creationId xmlns:p14="http://schemas.microsoft.com/office/powerpoint/2010/main" val="249787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234602" y="666196"/>
            <a:ext cx="5336675" cy="5621027"/>
          </a:xfrm>
          <a:custGeom>
            <a:avLst/>
            <a:gdLst>
              <a:gd name="connsiteX0" fmla="*/ 2650988 w 5336675"/>
              <a:gd name="connsiteY0" fmla="*/ 0 h 5621027"/>
              <a:gd name="connsiteX1" fmla="*/ 5336675 w 5336675"/>
              <a:gd name="connsiteY1" fmla="*/ 2338625 h 5621027"/>
              <a:gd name="connsiteX2" fmla="*/ 2005591 w 5336675"/>
              <a:gd name="connsiteY2" fmla="*/ 5621027 h 5621027"/>
              <a:gd name="connsiteX3" fmla="*/ 0 w 5336675"/>
              <a:gd name="connsiteY3" fmla="*/ 3858384 h 5621027"/>
              <a:gd name="connsiteX4" fmla="*/ 2650988 w 5336675"/>
              <a:gd name="connsiteY4" fmla="*/ 0 h 562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6675" h="5621027">
                <a:moveTo>
                  <a:pt x="2650988" y="0"/>
                </a:moveTo>
                <a:lnTo>
                  <a:pt x="5336675" y="2338625"/>
                </a:lnTo>
                <a:lnTo>
                  <a:pt x="2005591" y="5621027"/>
                </a:lnTo>
                <a:lnTo>
                  <a:pt x="0" y="3858384"/>
                </a:lnTo>
                <a:lnTo>
                  <a:pt x="2650988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61" y="2353555"/>
            <a:ext cx="4338173" cy="631604"/>
          </a:xfrm>
        </p:spPr>
        <p:txBody>
          <a:bodyPr>
            <a:noAutofit/>
          </a:bodyPr>
          <a:lstStyle/>
          <a:p>
            <a:r>
              <a:rPr lang="en-US" sz="6600" dirty="0" smtClean="0"/>
              <a:t>What is it?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V="1">
            <a:off x="296876" y="274638"/>
            <a:ext cx="7834988" cy="558249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Bird and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4 Reversed Supertas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8" y="1248793"/>
            <a:ext cx="7213600" cy="4762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04727" y="717402"/>
            <a:ext cx="2282073" cy="1200329"/>
            <a:chOff x="6404727" y="717402"/>
            <a:chExt cx="2282073" cy="1200329"/>
          </a:xfrm>
        </p:grpSpPr>
        <p:sp>
          <p:nvSpPr>
            <p:cNvPr id="7" name="Left Arrow 6"/>
            <p:cNvSpPr/>
            <p:nvPr/>
          </p:nvSpPr>
          <p:spPr>
            <a:xfrm>
              <a:off x="6404727" y="832887"/>
              <a:ext cx="2215926" cy="1078229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44014" y="717402"/>
              <a:ext cx="1342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Where is the bird when the task is complete?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44014" y="2427669"/>
            <a:ext cx="153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Initial conditions fail to specify the end state.</a:t>
            </a:r>
          </a:p>
        </p:txBody>
      </p:sp>
      <p:sp>
        <p:nvSpPr>
          <p:cNvPr id="11" name="Freeform 10"/>
          <p:cNvSpPr/>
          <p:nvPr/>
        </p:nvSpPr>
        <p:spPr>
          <a:xfrm>
            <a:off x="1686957" y="1225798"/>
            <a:ext cx="4555414" cy="2344185"/>
          </a:xfrm>
          <a:custGeom>
            <a:avLst/>
            <a:gdLst>
              <a:gd name="connsiteX0" fmla="*/ 0 w 4555414"/>
              <a:gd name="connsiteY0" fmla="*/ 56867 h 2306272"/>
              <a:gd name="connsiteX1" fmla="*/ 2242957 w 4555414"/>
              <a:gd name="connsiteY1" fmla="*/ 2306272 h 2306272"/>
              <a:gd name="connsiteX2" fmla="*/ 4555414 w 4555414"/>
              <a:gd name="connsiteY2" fmla="*/ 0 h 2306272"/>
              <a:gd name="connsiteX3" fmla="*/ 0 w 4555414"/>
              <a:gd name="connsiteY3" fmla="*/ 56867 h 230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414" h="2306272">
                <a:moveTo>
                  <a:pt x="0" y="56867"/>
                </a:moveTo>
                <a:lnTo>
                  <a:pt x="2242957" y="2306272"/>
                </a:lnTo>
                <a:lnTo>
                  <a:pt x="4555414" y="0"/>
                </a:lnTo>
                <a:lnTo>
                  <a:pt x="0" y="56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02988" y="777228"/>
            <a:ext cx="4149976" cy="4913194"/>
          </a:xfrm>
          <a:custGeom>
            <a:avLst/>
            <a:gdLst>
              <a:gd name="connsiteX0" fmla="*/ 2331759 w 4149976"/>
              <a:gd name="connsiteY0" fmla="*/ 0 h 4913194"/>
              <a:gd name="connsiteX1" fmla="*/ 4149976 w 4149976"/>
              <a:gd name="connsiteY1" fmla="*/ 1901434 h 4913194"/>
              <a:gd name="connsiteX2" fmla="*/ 2234602 w 4149976"/>
              <a:gd name="connsiteY2" fmla="*/ 4913194 h 4913194"/>
              <a:gd name="connsiteX3" fmla="*/ 0 w 4149976"/>
              <a:gd name="connsiteY3" fmla="*/ 2637025 h 4913194"/>
              <a:gd name="connsiteX4" fmla="*/ 2331759 w 4149976"/>
              <a:gd name="connsiteY4" fmla="*/ 0 h 49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976" h="4913194">
                <a:moveTo>
                  <a:pt x="2331759" y="0"/>
                </a:moveTo>
                <a:lnTo>
                  <a:pt x="4149976" y="1901434"/>
                </a:lnTo>
                <a:lnTo>
                  <a:pt x="2234602" y="4913194"/>
                </a:lnTo>
                <a:lnTo>
                  <a:pt x="0" y="2637025"/>
                </a:lnTo>
                <a:lnTo>
                  <a:pt x="2331759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02" y="2074922"/>
            <a:ext cx="5607325" cy="1707127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/>
              <a:t>Infinite Lottery Machines</a:t>
            </a:r>
            <a:br>
              <a:rPr lang="en-US" sz="4400" dirty="0" smtClean="0"/>
            </a:br>
            <a:r>
              <a:rPr lang="en-US" dirty="0" smtClean="0"/>
              <a:t>built from ordinary probabilistic randomizers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coin.pn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9" y="4627268"/>
            <a:ext cx="1791048" cy="171983"/>
          </a:xfrm>
          <a:prstGeom prst="rect">
            <a:avLst/>
          </a:prstGeom>
        </p:spPr>
      </p:pic>
      <p:pic>
        <p:nvPicPr>
          <p:cNvPr id="7" name="Picture 6" descr="coin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9" y="4201481"/>
            <a:ext cx="1791048" cy="508602"/>
          </a:xfrm>
          <a:prstGeom prst="rect">
            <a:avLst/>
          </a:prstGeom>
        </p:spPr>
      </p:pic>
      <p:pic>
        <p:nvPicPr>
          <p:cNvPr id="8" name="Picture 7" descr="coin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9" y="3597227"/>
            <a:ext cx="1791048" cy="912690"/>
          </a:xfrm>
          <a:prstGeom prst="rect">
            <a:avLst/>
          </a:prstGeom>
        </p:spPr>
      </p:pic>
      <p:pic>
        <p:nvPicPr>
          <p:cNvPr id="11" name="Picture 10" descr="co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9" y="2471812"/>
            <a:ext cx="1791048" cy="1791048"/>
          </a:xfrm>
          <a:prstGeom prst="rect">
            <a:avLst/>
          </a:prstGeom>
        </p:spPr>
      </p:pic>
      <p:pic>
        <p:nvPicPr>
          <p:cNvPr id="12" name="Picture 11" descr="Dic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57" y="2437957"/>
            <a:ext cx="1945541" cy="2140097"/>
          </a:xfrm>
          <a:prstGeom prst="rect">
            <a:avLst/>
          </a:prstGeom>
        </p:spPr>
      </p:pic>
      <p:pic>
        <p:nvPicPr>
          <p:cNvPr id="16" name="Picture 15" descr="Dic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08" y="3136609"/>
            <a:ext cx="1814020" cy="2104265"/>
          </a:xfrm>
          <a:prstGeom prst="rect">
            <a:avLst/>
          </a:prstGeom>
        </p:spPr>
      </p:pic>
      <p:pic>
        <p:nvPicPr>
          <p:cNvPr id="14" name="Picture 13" descr="Dic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56" y="3367336"/>
            <a:ext cx="1811563" cy="2010836"/>
          </a:xfrm>
          <a:prstGeom prst="rect">
            <a:avLst/>
          </a:prstGeom>
        </p:spPr>
      </p:pic>
      <p:pic>
        <p:nvPicPr>
          <p:cNvPr id="13" name="Picture 12" descr="Dic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58" y="2695343"/>
            <a:ext cx="1847739" cy="20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6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18998" y="383736"/>
            <a:ext cx="7834988" cy="449150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Infinitely Accelerated Random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random walk 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37" y="4634349"/>
            <a:ext cx="12550418" cy="85484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92473" y="2342785"/>
            <a:ext cx="1921193" cy="2213608"/>
            <a:chOff x="4792473" y="2342785"/>
            <a:chExt cx="1921193" cy="2213608"/>
          </a:xfrm>
        </p:grpSpPr>
        <p:pic>
          <p:nvPicPr>
            <p:cNvPr id="7" name="Picture 6" descr="Runner_stickman.png"/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050" y="3203216"/>
              <a:ext cx="712391" cy="78284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44142" y="2342785"/>
              <a:ext cx="1069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P = 1/4</a:t>
              </a:r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4792473" y="2914981"/>
              <a:ext cx="1072327" cy="1641412"/>
            </a:xfrm>
            <a:prstGeom prst="curvedDownArrow">
              <a:avLst>
                <a:gd name="adj1" fmla="val 12791"/>
                <a:gd name="adj2" fmla="val 50000"/>
                <a:gd name="adj3" fmla="val 25000"/>
              </a:avLst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47840" y="2342785"/>
            <a:ext cx="1912454" cy="2213608"/>
            <a:chOff x="2347840" y="2342785"/>
            <a:chExt cx="1912454" cy="2213608"/>
          </a:xfrm>
        </p:grpSpPr>
        <p:pic>
          <p:nvPicPr>
            <p:cNvPr id="8" name="Picture 7" descr="Runner_stickman.png"/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91151" y="3203216"/>
              <a:ext cx="712391" cy="7828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347840" y="2342785"/>
              <a:ext cx="1069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P = 1/4</a:t>
              </a:r>
            </a:p>
          </p:txBody>
        </p:sp>
        <p:sp>
          <p:nvSpPr>
            <p:cNvPr id="15" name="Curved Down Arrow 14"/>
            <p:cNvSpPr/>
            <p:nvPr/>
          </p:nvSpPr>
          <p:spPr>
            <a:xfrm flipH="1">
              <a:off x="3122071" y="2914981"/>
              <a:ext cx="1138223" cy="1641412"/>
            </a:xfrm>
            <a:prstGeom prst="curvedDownArrow">
              <a:avLst>
                <a:gd name="adj1" fmla="val 12791"/>
                <a:gd name="adj2" fmla="val 50000"/>
                <a:gd name="adj3" fmla="val 25000"/>
              </a:avLst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42" y="4634349"/>
            <a:ext cx="427135" cy="46937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959329" y="2342785"/>
            <a:ext cx="1069524" cy="2213608"/>
            <a:chOff x="3959329" y="2342785"/>
            <a:chExt cx="1069524" cy="2213608"/>
          </a:xfrm>
        </p:grpSpPr>
        <p:sp>
          <p:nvSpPr>
            <p:cNvPr id="13" name="Curved Down Arrow 12"/>
            <p:cNvSpPr/>
            <p:nvPr/>
          </p:nvSpPr>
          <p:spPr>
            <a:xfrm>
              <a:off x="4385109" y="2914981"/>
              <a:ext cx="341468" cy="1641412"/>
            </a:xfrm>
            <a:prstGeom prst="curvedDownArrow">
              <a:avLst/>
            </a:pr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9329" y="2342785"/>
              <a:ext cx="1069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P = 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64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96876" y="364064"/>
            <a:ext cx="7834988" cy="585447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number of stages N increases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5 random wal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5" y="1162526"/>
            <a:ext cx="4367855" cy="35126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98558" y="2327814"/>
            <a:ext cx="3744840" cy="3381128"/>
            <a:chOff x="4498558" y="2327814"/>
            <a:chExt cx="3744840" cy="3381128"/>
          </a:xfrm>
        </p:grpSpPr>
        <p:sp>
          <p:nvSpPr>
            <p:cNvPr id="9" name="Freeform 8"/>
            <p:cNvSpPr/>
            <p:nvPr/>
          </p:nvSpPr>
          <p:spPr>
            <a:xfrm>
              <a:off x="5346119" y="4371433"/>
              <a:ext cx="2785745" cy="1337509"/>
            </a:xfrm>
            <a:custGeom>
              <a:avLst/>
              <a:gdLst>
                <a:gd name="connsiteX0" fmla="*/ 255195 w 1691410"/>
                <a:gd name="connsiteY0" fmla="*/ 0 h 2166074"/>
                <a:gd name="connsiteX1" fmla="*/ 1691410 w 1691410"/>
                <a:gd name="connsiteY1" fmla="*/ 94951 h 2166074"/>
                <a:gd name="connsiteX2" fmla="*/ 1584584 w 1691410"/>
                <a:gd name="connsiteY2" fmla="*/ 2166074 h 2166074"/>
                <a:gd name="connsiteX3" fmla="*/ 0 w 1691410"/>
                <a:gd name="connsiteY3" fmla="*/ 1922762 h 2166074"/>
                <a:gd name="connsiteX4" fmla="*/ 255195 w 1691410"/>
                <a:gd name="connsiteY4" fmla="*/ 0 h 216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1410" h="2166074">
                  <a:moveTo>
                    <a:pt x="255195" y="0"/>
                  </a:moveTo>
                  <a:lnTo>
                    <a:pt x="1691410" y="94951"/>
                  </a:lnTo>
                  <a:lnTo>
                    <a:pt x="1584584" y="2166074"/>
                  </a:lnTo>
                  <a:lnTo>
                    <a:pt x="0" y="1922762"/>
                  </a:lnTo>
                  <a:lnTo>
                    <a:pt x="255195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2342958">
              <a:off x="4498558" y="3291361"/>
              <a:ext cx="1133542" cy="56377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79944" y="2327814"/>
              <a:ext cx="2642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Accelerate jumps so that infinitely many completed in finite time.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13402" y="4454516"/>
              <a:ext cx="2729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Chances now distributed uniformly over all cells.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??Infinite lottery realized??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9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18998" y="383736"/>
            <a:ext cx="7834988" cy="449150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of a definite result is zero.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random walk 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37" y="4634349"/>
            <a:ext cx="12550418" cy="854846"/>
          </a:xfrm>
          <a:prstGeom prst="rect">
            <a:avLst/>
          </a:prstGeom>
        </p:spPr>
      </p:pic>
      <p:pic>
        <p:nvPicPr>
          <p:cNvPr id="7" name="Picture 6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06" y="4242925"/>
            <a:ext cx="712391" cy="782847"/>
          </a:xfrm>
          <a:prstGeom prst="rect">
            <a:avLst/>
          </a:prstGeom>
        </p:spPr>
      </p:pic>
      <p:pic>
        <p:nvPicPr>
          <p:cNvPr id="8" name="Picture 7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5191" y="4242925"/>
            <a:ext cx="712391" cy="782847"/>
          </a:xfrm>
          <a:prstGeom prst="rect">
            <a:avLst/>
          </a:prstGeom>
        </p:spPr>
      </p:pic>
      <p:pic>
        <p:nvPicPr>
          <p:cNvPr id="21" name="Picture 20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3" y="4242925"/>
            <a:ext cx="712391" cy="782847"/>
          </a:xfrm>
          <a:prstGeom prst="rect">
            <a:avLst/>
          </a:prstGeom>
        </p:spPr>
      </p:pic>
      <p:pic>
        <p:nvPicPr>
          <p:cNvPr id="22" name="Picture 21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19" y="4242925"/>
            <a:ext cx="712391" cy="782847"/>
          </a:xfrm>
          <a:prstGeom prst="rect">
            <a:avLst/>
          </a:prstGeom>
        </p:spPr>
      </p:pic>
      <p:pic>
        <p:nvPicPr>
          <p:cNvPr id="23" name="Picture 22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4413" y="4242925"/>
            <a:ext cx="712391" cy="782847"/>
          </a:xfrm>
          <a:prstGeom prst="rect">
            <a:avLst/>
          </a:prstGeom>
        </p:spPr>
      </p:pic>
      <p:pic>
        <p:nvPicPr>
          <p:cNvPr id="24" name="Picture 23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2847" y="4242925"/>
            <a:ext cx="712391" cy="782847"/>
          </a:xfrm>
          <a:prstGeom prst="rect">
            <a:avLst/>
          </a:prstGeom>
        </p:spPr>
      </p:pic>
      <p:pic>
        <p:nvPicPr>
          <p:cNvPr id="25" name="Picture 24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7085" y="4242925"/>
            <a:ext cx="712391" cy="782847"/>
          </a:xfrm>
          <a:prstGeom prst="rect">
            <a:avLst/>
          </a:prstGeom>
        </p:spPr>
      </p:pic>
      <p:pic>
        <p:nvPicPr>
          <p:cNvPr id="26" name="Picture 25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970" y="4242925"/>
            <a:ext cx="712391" cy="7828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6876" y="1522830"/>
            <a:ext cx="8562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6876" y="1619135"/>
            <a:ext cx="8562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1955" y="1889994"/>
            <a:ext cx="8562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1955" y="2509960"/>
            <a:ext cx="8562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6876" y="3436900"/>
            <a:ext cx="8562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6876" y="1468658"/>
            <a:ext cx="85627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0822" y="1159076"/>
            <a:ext cx="73609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stage ∞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57200" y="1474677"/>
            <a:ext cx="1878079" cy="2600247"/>
            <a:chOff x="457200" y="1474677"/>
            <a:chExt cx="1878079" cy="2600247"/>
          </a:xfrm>
        </p:grpSpPr>
        <p:sp>
          <p:nvSpPr>
            <p:cNvPr id="32" name="Freeform 31"/>
            <p:cNvSpPr/>
            <p:nvPr/>
          </p:nvSpPr>
          <p:spPr>
            <a:xfrm>
              <a:off x="1402371" y="1474677"/>
              <a:ext cx="932908" cy="2600247"/>
            </a:xfrm>
            <a:custGeom>
              <a:avLst/>
              <a:gdLst>
                <a:gd name="connsiteX0" fmla="*/ 896795 w 932908"/>
                <a:gd name="connsiteY0" fmla="*/ 2600247 h 2600247"/>
                <a:gd name="connsiteX1" fmla="*/ 0 w 932908"/>
                <a:gd name="connsiteY1" fmla="*/ 1974261 h 2600247"/>
                <a:gd name="connsiteX2" fmla="*/ 932908 w 932908"/>
                <a:gd name="connsiteY2" fmla="*/ 1029264 h 2600247"/>
                <a:gd name="connsiteX3" fmla="*/ 132413 w 932908"/>
                <a:gd name="connsiteY3" fmla="*/ 409298 h 2600247"/>
                <a:gd name="connsiteX4" fmla="*/ 830589 w 932908"/>
                <a:gd name="connsiteY4" fmla="*/ 138439 h 2600247"/>
                <a:gd name="connsiteX5" fmla="*/ 186581 w 932908"/>
                <a:gd name="connsiteY5" fmla="*/ 66210 h 2600247"/>
                <a:gd name="connsiteX6" fmla="*/ 788457 w 932908"/>
                <a:gd name="connsiteY6" fmla="*/ 6019 h 2600247"/>
                <a:gd name="connsiteX7" fmla="*/ 198619 w 932908"/>
                <a:gd name="connsiteY7" fmla="*/ 0 h 2600247"/>
                <a:gd name="connsiteX8" fmla="*/ 198619 w 932908"/>
                <a:gd name="connsiteY8" fmla="*/ 0 h 260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908" h="2600247">
                  <a:moveTo>
                    <a:pt x="896795" y="2600247"/>
                  </a:moveTo>
                  <a:lnTo>
                    <a:pt x="0" y="1974261"/>
                  </a:lnTo>
                  <a:lnTo>
                    <a:pt x="932908" y="1029264"/>
                  </a:lnTo>
                  <a:lnTo>
                    <a:pt x="132413" y="409298"/>
                  </a:lnTo>
                  <a:lnTo>
                    <a:pt x="830589" y="138439"/>
                  </a:lnTo>
                  <a:lnTo>
                    <a:pt x="186581" y="66210"/>
                  </a:lnTo>
                  <a:lnTo>
                    <a:pt x="788457" y="6019"/>
                  </a:lnTo>
                  <a:lnTo>
                    <a:pt x="198619" y="0"/>
                  </a:lnTo>
                  <a:lnTo>
                    <a:pt x="198619" y="0"/>
                  </a:lnTo>
                </a:path>
              </a:pathLst>
            </a:custGeom>
            <a:ln>
              <a:solidFill>
                <a:srgbClr val="FF96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89838" y="1859899"/>
              <a:ext cx="890777" cy="650061"/>
            </a:xfrm>
            <a:custGeom>
              <a:avLst/>
              <a:gdLst>
                <a:gd name="connsiteX0" fmla="*/ 162507 w 890777"/>
                <a:gd name="connsiteY0" fmla="*/ 0 h 650061"/>
                <a:gd name="connsiteX1" fmla="*/ 890777 w 890777"/>
                <a:gd name="connsiteY1" fmla="*/ 72229 h 650061"/>
                <a:gd name="connsiteX2" fmla="*/ 788458 w 890777"/>
                <a:gd name="connsiteY2" fmla="*/ 650061 h 650061"/>
                <a:gd name="connsiteX3" fmla="*/ 0 w 890777"/>
                <a:gd name="connsiteY3" fmla="*/ 541718 h 650061"/>
                <a:gd name="connsiteX4" fmla="*/ 162507 w 890777"/>
                <a:gd name="connsiteY4" fmla="*/ 0 h 65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777" h="650061">
                  <a:moveTo>
                    <a:pt x="162507" y="0"/>
                  </a:moveTo>
                  <a:lnTo>
                    <a:pt x="890777" y="72229"/>
                  </a:lnTo>
                  <a:lnTo>
                    <a:pt x="788458" y="650061"/>
                  </a:lnTo>
                  <a:lnTo>
                    <a:pt x="0" y="541718"/>
                  </a:lnTo>
                  <a:lnTo>
                    <a:pt x="162507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" y="1785018"/>
              <a:ext cx="1131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Times"/>
                  <a:cs typeface="Times"/>
                </a:rPr>
                <a:t>Thomson lamp failure to converge.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97446" y="1468658"/>
            <a:ext cx="3292261" cy="2678495"/>
            <a:chOff x="5597446" y="1468658"/>
            <a:chExt cx="3292261" cy="2678495"/>
          </a:xfrm>
        </p:grpSpPr>
        <p:sp>
          <p:nvSpPr>
            <p:cNvPr id="33" name="Freeform 32"/>
            <p:cNvSpPr/>
            <p:nvPr/>
          </p:nvSpPr>
          <p:spPr>
            <a:xfrm>
              <a:off x="5597446" y="1468658"/>
              <a:ext cx="3292261" cy="2678495"/>
            </a:xfrm>
            <a:custGeom>
              <a:avLst/>
              <a:gdLst>
                <a:gd name="connsiteX0" fmla="*/ 2311204 w 3292261"/>
                <a:gd name="connsiteY0" fmla="*/ 2678495 h 2678495"/>
                <a:gd name="connsiteX1" fmla="*/ 2311204 w 3292261"/>
                <a:gd name="connsiteY1" fmla="*/ 2678495 h 2678495"/>
                <a:gd name="connsiteX2" fmla="*/ 2251016 w 3292261"/>
                <a:gd name="connsiteY2" fmla="*/ 2642380 h 2678495"/>
                <a:gd name="connsiteX3" fmla="*/ 1288015 w 3292261"/>
                <a:gd name="connsiteY3" fmla="*/ 1962223 h 2678495"/>
                <a:gd name="connsiteX4" fmla="*/ 0 w 3292261"/>
                <a:gd name="connsiteY4" fmla="*/ 1029264 h 2678495"/>
                <a:gd name="connsiteX5" fmla="*/ 963002 w 3292261"/>
                <a:gd name="connsiteY5" fmla="*/ 427355 h 2678495"/>
                <a:gd name="connsiteX6" fmla="*/ 24075 w 3292261"/>
                <a:gd name="connsiteY6" fmla="*/ 162515 h 2678495"/>
                <a:gd name="connsiteX7" fmla="*/ 963002 w 3292261"/>
                <a:gd name="connsiteY7" fmla="*/ 42133 h 2678495"/>
                <a:gd name="connsiteX8" fmla="*/ 2148697 w 3292261"/>
                <a:gd name="connsiteY8" fmla="*/ 6019 h 2678495"/>
                <a:gd name="connsiteX9" fmla="*/ 3292261 w 3292261"/>
                <a:gd name="connsiteY9" fmla="*/ 0 h 2678495"/>
                <a:gd name="connsiteX10" fmla="*/ 3292261 w 3292261"/>
                <a:gd name="connsiteY10" fmla="*/ 0 h 2678495"/>
                <a:gd name="connsiteX11" fmla="*/ 3292261 w 3292261"/>
                <a:gd name="connsiteY11" fmla="*/ 0 h 267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2261" h="2678495">
                  <a:moveTo>
                    <a:pt x="2311204" y="2678495"/>
                  </a:moveTo>
                  <a:lnTo>
                    <a:pt x="2311204" y="2678495"/>
                  </a:lnTo>
                  <a:lnTo>
                    <a:pt x="2251016" y="2642380"/>
                  </a:lnTo>
                  <a:lnTo>
                    <a:pt x="1288015" y="1962223"/>
                  </a:lnTo>
                  <a:lnTo>
                    <a:pt x="0" y="1029264"/>
                  </a:lnTo>
                  <a:lnTo>
                    <a:pt x="963002" y="427355"/>
                  </a:lnTo>
                  <a:lnTo>
                    <a:pt x="24075" y="162515"/>
                  </a:lnTo>
                  <a:lnTo>
                    <a:pt x="963002" y="42133"/>
                  </a:lnTo>
                  <a:lnTo>
                    <a:pt x="2148697" y="6019"/>
                  </a:lnTo>
                  <a:lnTo>
                    <a:pt x="3292261" y="0"/>
                  </a:lnTo>
                  <a:lnTo>
                    <a:pt x="3292261" y="0"/>
                  </a:lnTo>
                  <a:lnTo>
                    <a:pt x="3292261" y="0"/>
                  </a:lnTo>
                </a:path>
              </a:pathLst>
            </a:custGeom>
            <a:ln>
              <a:solidFill>
                <a:srgbClr val="FF96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77123" y="1865918"/>
              <a:ext cx="920870" cy="638023"/>
            </a:xfrm>
            <a:custGeom>
              <a:avLst/>
              <a:gdLst>
                <a:gd name="connsiteX0" fmla="*/ 24075 w 920870"/>
                <a:gd name="connsiteY0" fmla="*/ 0 h 638023"/>
                <a:gd name="connsiteX1" fmla="*/ 920870 w 920870"/>
                <a:gd name="connsiteY1" fmla="*/ 66210 h 638023"/>
                <a:gd name="connsiteX2" fmla="*/ 842626 w 920870"/>
                <a:gd name="connsiteY2" fmla="*/ 638023 h 638023"/>
                <a:gd name="connsiteX3" fmla="*/ 776420 w 920870"/>
                <a:gd name="connsiteY3" fmla="*/ 619966 h 638023"/>
                <a:gd name="connsiteX4" fmla="*/ 0 w 920870"/>
                <a:gd name="connsiteY4" fmla="*/ 517641 h 638023"/>
                <a:gd name="connsiteX5" fmla="*/ 24075 w 920870"/>
                <a:gd name="connsiteY5" fmla="*/ 0 h 63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870" h="638023">
                  <a:moveTo>
                    <a:pt x="24075" y="0"/>
                  </a:moveTo>
                  <a:lnTo>
                    <a:pt x="920870" y="66210"/>
                  </a:lnTo>
                  <a:lnTo>
                    <a:pt x="842626" y="638023"/>
                  </a:lnTo>
                  <a:lnTo>
                    <a:pt x="776420" y="619966"/>
                  </a:lnTo>
                  <a:lnTo>
                    <a:pt x="0" y="517641"/>
                  </a:lnTo>
                  <a:lnTo>
                    <a:pt x="24075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35559" y="1794405"/>
              <a:ext cx="1131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Times"/>
                  <a:cs typeface="Times"/>
                </a:rPr>
                <a:t>Jumping flea escape to infinity.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98280" y="1462639"/>
            <a:ext cx="2509822" cy="2594227"/>
            <a:chOff x="3298280" y="1462639"/>
            <a:chExt cx="2509822" cy="2594227"/>
          </a:xfrm>
        </p:grpSpPr>
        <p:sp>
          <p:nvSpPr>
            <p:cNvPr id="34" name="Freeform 33"/>
            <p:cNvSpPr/>
            <p:nvPr/>
          </p:nvSpPr>
          <p:spPr>
            <a:xfrm>
              <a:off x="3298280" y="1462639"/>
              <a:ext cx="1215789" cy="2594227"/>
            </a:xfrm>
            <a:custGeom>
              <a:avLst/>
              <a:gdLst>
                <a:gd name="connsiteX0" fmla="*/ 1215789 w 1215789"/>
                <a:gd name="connsiteY0" fmla="*/ 2594227 h 2594227"/>
                <a:gd name="connsiteX1" fmla="*/ 1215789 w 1215789"/>
                <a:gd name="connsiteY1" fmla="*/ 2594227 h 2594227"/>
                <a:gd name="connsiteX2" fmla="*/ 0 w 1215789"/>
                <a:gd name="connsiteY2" fmla="*/ 1980280 h 2594227"/>
                <a:gd name="connsiteX3" fmla="*/ 1215789 w 1215789"/>
                <a:gd name="connsiteY3" fmla="*/ 1047321 h 2594227"/>
                <a:gd name="connsiteX4" fmla="*/ 1209771 w 1215789"/>
                <a:gd name="connsiteY4" fmla="*/ 0 h 2594227"/>
                <a:gd name="connsiteX5" fmla="*/ 1209771 w 1215789"/>
                <a:gd name="connsiteY5" fmla="*/ 0 h 259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789" h="2594227">
                  <a:moveTo>
                    <a:pt x="1215789" y="2594227"/>
                  </a:moveTo>
                  <a:lnTo>
                    <a:pt x="1215789" y="2594227"/>
                  </a:lnTo>
                  <a:lnTo>
                    <a:pt x="0" y="1980280"/>
                  </a:lnTo>
                  <a:lnTo>
                    <a:pt x="1215789" y="1047321"/>
                  </a:lnTo>
                  <a:lnTo>
                    <a:pt x="1209771" y="0"/>
                  </a:lnTo>
                  <a:lnTo>
                    <a:pt x="1209771" y="0"/>
                  </a:lnTo>
                </a:path>
              </a:pathLst>
            </a:custGeom>
            <a:ln>
              <a:solidFill>
                <a:srgbClr val="96FF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429807" y="2618304"/>
              <a:ext cx="1197733" cy="1257990"/>
            </a:xfrm>
            <a:custGeom>
              <a:avLst/>
              <a:gdLst>
                <a:gd name="connsiteX0" fmla="*/ 66206 w 1197733"/>
                <a:gd name="connsiteY0" fmla="*/ 0 h 1257990"/>
                <a:gd name="connsiteX1" fmla="*/ 1149583 w 1197733"/>
                <a:gd name="connsiteY1" fmla="*/ 60191 h 1257990"/>
                <a:gd name="connsiteX2" fmla="*/ 1197733 w 1197733"/>
                <a:gd name="connsiteY2" fmla="*/ 1257990 h 1257990"/>
                <a:gd name="connsiteX3" fmla="*/ 0 w 1197733"/>
                <a:gd name="connsiteY3" fmla="*/ 1185761 h 1257990"/>
                <a:gd name="connsiteX4" fmla="*/ 66206 w 1197733"/>
                <a:gd name="connsiteY4" fmla="*/ 0 h 125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733" h="1257990">
                  <a:moveTo>
                    <a:pt x="66206" y="0"/>
                  </a:moveTo>
                  <a:lnTo>
                    <a:pt x="1149583" y="60191"/>
                  </a:lnTo>
                  <a:lnTo>
                    <a:pt x="1197733" y="1257990"/>
                  </a:lnTo>
                  <a:lnTo>
                    <a:pt x="0" y="1185761"/>
                  </a:lnTo>
                  <a:lnTo>
                    <a:pt x="6620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42861" y="2533069"/>
              <a:ext cx="156524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Definite result</a:t>
              </a:r>
            </a:p>
            <a:p>
              <a:pPr algn="ctr"/>
              <a:r>
                <a:rPr lang="en-US" sz="1400" dirty="0" smtClean="0">
                  <a:latin typeface="Times"/>
                  <a:cs typeface="Times"/>
                </a:rPr>
                <a:t>only when walker “stays put” after finitely many jumps. Probability zero.</a:t>
              </a:r>
            </a:p>
          </p:txBody>
        </p:sp>
      </p:grpSp>
      <p:pic>
        <p:nvPicPr>
          <p:cNvPr id="38" name="Picture 37" descr="Runner_stickma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04" y="4242925"/>
            <a:ext cx="712391" cy="7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96876" y="364064"/>
            <a:ext cx="7834988" cy="585447"/>
          </a:xfrm>
          <a:custGeom>
            <a:avLst/>
            <a:gdLst>
              <a:gd name="connsiteX0" fmla="*/ 215133 w 7834988"/>
              <a:gd name="connsiteY0" fmla="*/ 0 h 527405"/>
              <a:gd name="connsiteX1" fmla="*/ 7786410 w 7834988"/>
              <a:gd name="connsiteY1" fmla="*/ 305340 h 527405"/>
              <a:gd name="connsiteX2" fmla="*/ 7834988 w 7834988"/>
              <a:gd name="connsiteY2" fmla="*/ 527405 h 527405"/>
              <a:gd name="connsiteX3" fmla="*/ 0 w 7834988"/>
              <a:gd name="connsiteY3" fmla="*/ 451070 h 527405"/>
              <a:gd name="connsiteX4" fmla="*/ 215133 w 7834988"/>
              <a:gd name="connsiteY4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4988" h="527405">
                <a:moveTo>
                  <a:pt x="215133" y="0"/>
                </a:moveTo>
                <a:lnTo>
                  <a:pt x="7786410" y="305340"/>
                </a:lnTo>
                <a:lnTo>
                  <a:pt x="7834988" y="527405"/>
                </a:lnTo>
                <a:lnTo>
                  <a:pt x="0" y="451070"/>
                </a:lnTo>
                <a:lnTo>
                  <a:pt x="21513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Infinite Array of coin tosses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6 coin flip arr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0" y="1047397"/>
            <a:ext cx="618490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7358" y="1856959"/>
            <a:ext cx="2095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HHHHH</a:t>
            </a:r>
            <a:r>
              <a:rPr lang="en-US" dirty="0" smtClean="0">
                <a:latin typeface="Times"/>
                <a:cs typeface="Times"/>
              </a:rPr>
              <a:t>TTTTTT</a:t>
            </a:r>
            <a:r>
              <a:rPr lang="is-IS" dirty="0" smtClean="0">
                <a:latin typeface="Times"/>
                <a:cs typeface="Times"/>
              </a:rPr>
              <a:t>…</a:t>
            </a:r>
          </a:p>
          <a:p>
            <a:r>
              <a:rPr lang="is-IS" dirty="0" smtClean="0">
                <a:latin typeface="Times"/>
                <a:cs typeface="Times"/>
              </a:rPr>
              <a:t>encodes 5.</a:t>
            </a:r>
            <a:endParaRPr lang="en-US" dirty="0" smtClean="0">
              <a:latin typeface="Times"/>
              <a:cs typeface="Time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1934" y="4818774"/>
            <a:ext cx="7086118" cy="923330"/>
            <a:chOff x="551934" y="4818774"/>
            <a:chExt cx="7086118" cy="923330"/>
          </a:xfrm>
        </p:grpSpPr>
        <p:sp>
          <p:nvSpPr>
            <p:cNvPr id="11" name="Freeform 10"/>
            <p:cNvSpPr/>
            <p:nvPr/>
          </p:nvSpPr>
          <p:spPr>
            <a:xfrm>
              <a:off x="688434" y="4872184"/>
              <a:ext cx="6949618" cy="854561"/>
            </a:xfrm>
            <a:custGeom>
              <a:avLst/>
              <a:gdLst>
                <a:gd name="connsiteX0" fmla="*/ 118695 w 6949618"/>
                <a:gd name="connsiteY0" fmla="*/ 0 h 854561"/>
                <a:gd name="connsiteX1" fmla="*/ 6949618 w 6949618"/>
                <a:gd name="connsiteY1" fmla="*/ 47476 h 854561"/>
                <a:gd name="connsiteX2" fmla="*/ 6896205 w 6949618"/>
                <a:gd name="connsiteY2" fmla="*/ 854561 h 854561"/>
                <a:gd name="connsiteX3" fmla="*/ 6765640 w 6949618"/>
                <a:gd name="connsiteY3" fmla="*/ 854561 h 854561"/>
                <a:gd name="connsiteX4" fmla="*/ 0 w 6949618"/>
                <a:gd name="connsiteY4" fmla="*/ 741807 h 854561"/>
                <a:gd name="connsiteX5" fmla="*/ 118695 w 6949618"/>
                <a:gd name="connsiteY5" fmla="*/ 0 h 85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618" h="854561">
                  <a:moveTo>
                    <a:pt x="118695" y="0"/>
                  </a:moveTo>
                  <a:lnTo>
                    <a:pt x="6949618" y="47476"/>
                  </a:lnTo>
                  <a:lnTo>
                    <a:pt x="6896205" y="854561"/>
                  </a:lnTo>
                  <a:lnTo>
                    <a:pt x="6765640" y="854561"/>
                  </a:lnTo>
                  <a:lnTo>
                    <a:pt x="0" y="741807"/>
                  </a:lnTo>
                  <a:lnTo>
                    <a:pt x="118695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934" y="4818774"/>
              <a:ext cx="19644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Lottery outcome is first row that encodes a number.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27358" y="2937029"/>
            <a:ext cx="2684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H</a:t>
            </a:r>
            <a:r>
              <a:rPr lang="en-US" dirty="0" smtClean="0">
                <a:latin typeface="Times"/>
                <a:cs typeface="Times"/>
              </a:rPr>
              <a:t>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H</a:t>
            </a:r>
            <a:r>
              <a:rPr lang="en-US" dirty="0" smtClean="0">
                <a:latin typeface="Times"/>
                <a:cs typeface="Times"/>
              </a:rPr>
              <a:t>TT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HH</a:t>
            </a:r>
            <a:r>
              <a:rPr lang="en-US" dirty="0" smtClean="0">
                <a:latin typeface="Times"/>
                <a:cs typeface="Times"/>
              </a:rPr>
              <a:t>TT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H</a:t>
            </a:r>
            <a:r>
              <a:rPr lang="en-US" dirty="0" smtClean="0">
                <a:latin typeface="Times"/>
                <a:cs typeface="Times"/>
              </a:rPr>
              <a:t>TTT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"/>
                <a:cs typeface="Times"/>
              </a:rPr>
              <a:t>H</a:t>
            </a:r>
            <a:r>
              <a:rPr lang="en-US" dirty="0" smtClean="0">
                <a:latin typeface="Times"/>
                <a:cs typeface="Times"/>
              </a:rPr>
              <a:t>T</a:t>
            </a:r>
            <a:r>
              <a:rPr lang="is-IS" dirty="0" smtClean="0">
                <a:latin typeface="Times"/>
                <a:cs typeface="Times"/>
              </a:rPr>
              <a:t>…</a:t>
            </a:r>
          </a:p>
          <a:p>
            <a:r>
              <a:rPr lang="is-IS" dirty="0" smtClean="0">
                <a:latin typeface="Times"/>
                <a:cs typeface="Times"/>
              </a:rPr>
              <a:t>encodes nothing.</a:t>
            </a:r>
            <a:endParaRPr lang="en-US" dirty="0" smtClean="0">
              <a:latin typeface="Times"/>
              <a:cs typeface="Time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88452" y="4818774"/>
            <a:ext cx="2540082" cy="923330"/>
            <a:chOff x="2688452" y="4818774"/>
            <a:chExt cx="2540082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3092017" y="4818774"/>
              <a:ext cx="2136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Probability = 0 that any row encodes a number.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688452" y="5139235"/>
              <a:ext cx="314543" cy="24331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87882" y="4818774"/>
            <a:ext cx="2569756" cy="923330"/>
            <a:chOff x="5287882" y="4818774"/>
            <a:chExt cx="2569756" cy="923330"/>
          </a:xfrm>
        </p:grpSpPr>
        <p:sp>
          <p:nvSpPr>
            <p:cNvPr id="10" name="TextBox 9"/>
            <p:cNvSpPr txBox="1"/>
            <p:nvPr/>
          </p:nvSpPr>
          <p:spPr>
            <a:xfrm>
              <a:off x="5721121" y="4818774"/>
              <a:ext cx="2136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Probability = 0 that infinite lottery machine succeeds.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287882" y="5139235"/>
              <a:ext cx="314543" cy="24331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79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/>
          <p:cNvGrpSpPr/>
          <p:nvPr/>
        </p:nvGrpSpPr>
        <p:grpSpPr>
          <a:xfrm>
            <a:off x="395241" y="2073446"/>
            <a:ext cx="7509145" cy="3040512"/>
            <a:chOff x="395241" y="2073446"/>
            <a:chExt cx="7509145" cy="3040512"/>
          </a:xfrm>
        </p:grpSpPr>
        <p:sp>
          <p:nvSpPr>
            <p:cNvPr id="193" name="Freeform 192"/>
            <p:cNvSpPr/>
            <p:nvPr/>
          </p:nvSpPr>
          <p:spPr>
            <a:xfrm>
              <a:off x="416386" y="4774403"/>
              <a:ext cx="7488000" cy="333098"/>
            </a:xfrm>
            <a:custGeom>
              <a:avLst/>
              <a:gdLst>
                <a:gd name="connsiteX0" fmla="*/ 159614 w 7488000"/>
                <a:gd name="connsiteY0" fmla="*/ 0 h 333098"/>
                <a:gd name="connsiteX1" fmla="*/ 7488000 w 7488000"/>
                <a:gd name="connsiteY1" fmla="*/ 27758 h 333098"/>
                <a:gd name="connsiteX2" fmla="*/ 7425542 w 7488000"/>
                <a:gd name="connsiteY2" fmla="*/ 333098 h 333098"/>
                <a:gd name="connsiteX3" fmla="*/ 0 w 7488000"/>
                <a:gd name="connsiteY3" fmla="*/ 277582 h 333098"/>
                <a:gd name="connsiteX4" fmla="*/ 159614 w 7488000"/>
                <a:gd name="connsiteY4" fmla="*/ 0 h 33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8000" h="333098">
                  <a:moveTo>
                    <a:pt x="159614" y="0"/>
                  </a:moveTo>
                  <a:lnTo>
                    <a:pt x="7488000" y="27758"/>
                  </a:lnTo>
                  <a:lnTo>
                    <a:pt x="7425542" y="333098"/>
                  </a:lnTo>
                  <a:lnTo>
                    <a:pt x="0" y="277582"/>
                  </a:lnTo>
                  <a:lnTo>
                    <a:pt x="159614" y="0"/>
                  </a:lnTo>
                  <a:close/>
                </a:path>
              </a:pathLst>
            </a:custGeom>
            <a:solidFill>
              <a:srgbClr val="C8E6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94123" y="3279834"/>
              <a:ext cx="1034738" cy="942869"/>
              <a:chOff x="631336" y="2040114"/>
              <a:chExt cx="1034738" cy="942869"/>
            </a:xfrm>
          </p:grpSpPr>
          <p:pic>
            <p:nvPicPr>
              <p:cNvPr id="23" name="Picture 22" descr="ur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336" y="2040114"/>
                <a:ext cx="1034738" cy="942869"/>
              </a:xfrm>
              <a:prstGeom prst="rect">
                <a:avLst/>
              </a:prstGeom>
            </p:spPr>
          </p:pic>
          <p:sp>
            <p:nvSpPr>
              <p:cNvPr id="24" name="Oval 23"/>
              <p:cNvSpPr/>
              <p:nvPr/>
            </p:nvSpPr>
            <p:spPr>
              <a:xfrm>
                <a:off x="845411" y="2443989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97058" y="2639825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97058" y="2447543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48705" y="2564001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48705" y="2435726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24528" y="2435726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00352" y="2354898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275921" y="2564001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66875" y="2511549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0319" y="2266815"/>
                <a:ext cx="233477" cy="2334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66875" y="2273068"/>
                <a:ext cx="233477" cy="2334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80319" y="2500292"/>
                <a:ext cx="233477" cy="2334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571957" y="3514219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14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99733" y="3731188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53</a:t>
              </a: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1397688" y="2771644"/>
              <a:ext cx="0" cy="1647111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Bent Arrow 149"/>
            <p:cNvSpPr/>
            <p:nvPr/>
          </p:nvSpPr>
          <p:spPr>
            <a:xfrm flipV="1">
              <a:off x="798489" y="2073446"/>
              <a:ext cx="442829" cy="1680549"/>
            </a:xfrm>
            <a:prstGeom prst="ben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1511514" y="3594618"/>
              <a:ext cx="379062" cy="85991"/>
              <a:chOff x="1580914" y="3594618"/>
              <a:chExt cx="379062" cy="85991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580914" y="3594618"/>
                <a:ext cx="85991" cy="859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729258" y="3594618"/>
                <a:ext cx="85991" cy="859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873985" y="3594618"/>
                <a:ext cx="85991" cy="859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395241" y="4744626"/>
              <a:ext cx="5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time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251008" y="474462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0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411512" y="4744626"/>
              <a:ext cx="47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1/n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279704" y="4234089"/>
              <a:ext cx="793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n balls</a:t>
              </a:r>
            </a:p>
          </p:txBody>
        </p:sp>
        <p:sp>
          <p:nvSpPr>
            <p:cNvPr id="175" name="Up Arrow 174"/>
            <p:cNvSpPr/>
            <p:nvPr/>
          </p:nvSpPr>
          <p:spPr>
            <a:xfrm>
              <a:off x="2565543" y="2566361"/>
              <a:ext cx="290428" cy="573975"/>
            </a:xfrm>
            <a:prstGeom prst="up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365563" y="2508307"/>
              <a:ext cx="11855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Times"/>
                  <a:cs typeface="Times"/>
                </a:rPr>
                <a:t>remove one randomly chosen ball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2586572" y="2267827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553975" y="2266816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67</a:t>
              </a:r>
            </a:p>
          </p:txBody>
        </p:sp>
        <p:sp>
          <p:nvSpPr>
            <p:cNvPr id="192" name="Right Arrow 191"/>
            <p:cNvSpPr/>
            <p:nvPr/>
          </p:nvSpPr>
          <p:spPr>
            <a:xfrm>
              <a:off x="1958169" y="3557848"/>
              <a:ext cx="166554" cy="159377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Freeform 193"/>
          <p:cNvSpPr/>
          <p:nvPr/>
        </p:nvSpPr>
        <p:spPr>
          <a:xfrm>
            <a:off x="395566" y="270642"/>
            <a:ext cx="7411663" cy="381675"/>
          </a:xfrm>
          <a:custGeom>
            <a:avLst/>
            <a:gdLst>
              <a:gd name="connsiteX0" fmla="*/ 402506 w 7411663"/>
              <a:gd name="connsiteY0" fmla="*/ 0 h 381675"/>
              <a:gd name="connsiteX1" fmla="*/ 7370024 w 7411663"/>
              <a:gd name="connsiteY1" fmla="*/ 215126 h 381675"/>
              <a:gd name="connsiteX2" fmla="*/ 7411663 w 7411663"/>
              <a:gd name="connsiteY2" fmla="*/ 381675 h 381675"/>
              <a:gd name="connsiteX3" fmla="*/ 0 w 7411663"/>
              <a:gd name="connsiteY3" fmla="*/ 319219 h 381675"/>
              <a:gd name="connsiteX4" fmla="*/ 402506 w 7411663"/>
              <a:gd name="connsiteY4" fmla="*/ 0 h 38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1663" h="381675">
                <a:moveTo>
                  <a:pt x="402506" y="0"/>
                </a:moveTo>
                <a:lnTo>
                  <a:pt x="7370024" y="215126"/>
                </a:lnTo>
                <a:lnTo>
                  <a:pt x="7411663" y="381675"/>
                </a:lnTo>
                <a:lnTo>
                  <a:pt x="0" y="319219"/>
                </a:lnTo>
                <a:lnTo>
                  <a:pt x="402506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66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Hansen’s Reversed </a:t>
            </a:r>
            <a:r>
              <a:rPr lang="en-US" dirty="0" err="1" smtClean="0"/>
              <a:t>Supertask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62950" y="977848"/>
            <a:ext cx="1034738" cy="942869"/>
            <a:chOff x="631336" y="2040114"/>
            <a:chExt cx="1034738" cy="942869"/>
          </a:xfrm>
        </p:grpSpPr>
        <p:pic>
          <p:nvPicPr>
            <p:cNvPr id="19" name="Picture 18" descr="ur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36" y="2040114"/>
              <a:ext cx="1034738" cy="94286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45411" y="2443989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97058" y="2639825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7058" y="2447543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48705" y="2564001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48705" y="2435726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24528" y="2435726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00352" y="2354898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275921" y="2564001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66875" y="2511549"/>
              <a:ext cx="151647" cy="15164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0319" y="2266815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66875" y="2273068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80319" y="2500292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0784" y="1212233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/>
                <a:cs typeface="Arial Black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560" y="1429202"/>
            <a:ext cx="325730" cy="21544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/>
                <a:cs typeface="Arial Black"/>
              </a:rPr>
              <a:t>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6603" y="1024681"/>
            <a:ext cx="149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Urn with an infinity of balls numbered 1, 2, 3, </a:t>
            </a:r>
            <a:r>
              <a:rPr lang="is-IS" sz="1400" dirty="0" smtClean="0">
                <a:latin typeface="Times"/>
                <a:cs typeface="Times"/>
              </a:rPr>
              <a:t>…</a:t>
            </a:r>
            <a:endParaRPr lang="en-US" sz="1400" dirty="0" smtClean="0">
              <a:latin typeface="Times"/>
              <a:cs typeface="Times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6870362" y="3246971"/>
            <a:ext cx="1294172" cy="1866987"/>
            <a:chOff x="6870362" y="3246971"/>
            <a:chExt cx="1294172" cy="1866987"/>
          </a:xfrm>
        </p:grpSpPr>
        <p:sp>
          <p:nvSpPr>
            <p:cNvPr id="174" name="Oval 173"/>
            <p:cNvSpPr/>
            <p:nvPr/>
          </p:nvSpPr>
          <p:spPr>
            <a:xfrm>
              <a:off x="7389306" y="3710354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 descr="ur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796" y="3246971"/>
              <a:ext cx="1034738" cy="942869"/>
            </a:xfrm>
            <a:prstGeom prst="rect">
              <a:avLst/>
            </a:prstGeom>
          </p:spPr>
        </p:pic>
        <p:sp>
          <p:nvSpPr>
            <p:cNvPr id="164" name="TextBox 163"/>
            <p:cNvSpPr txBox="1"/>
            <p:nvPr/>
          </p:nvSpPr>
          <p:spPr>
            <a:xfrm>
              <a:off x="7527523" y="474462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279324" y="4238478"/>
              <a:ext cx="703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 ball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353070" y="3733175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53</a:t>
              </a:r>
            </a:p>
          </p:txBody>
        </p:sp>
        <p:sp>
          <p:nvSpPr>
            <p:cNvPr id="185" name="Right Arrow 184"/>
            <p:cNvSpPr/>
            <p:nvPr/>
          </p:nvSpPr>
          <p:spPr>
            <a:xfrm>
              <a:off x="6870362" y="3555765"/>
              <a:ext cx="166554" cy="159377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324145" y="2266816"/>
            <a:ext cx="1547566" cy="2847142"/>
            <a:chOff x="3324145" y="2266816"/>
            <a:chExt cx="1547566" cy="2847142"/>
          </a:xfrm>
        </p:grpSpPr>
        <p:grpSp>
          <p:nvGrpSpPr>
            <p:cNvPr id="100" name="Group 99"/>
            <p:cNvGrpSpPr/>
            <p:nvPr/>
          </p:nvGrpSpPr>
          <p:grpSpPr>
            <a:xfrm>
              <a:off x="3577695" y="3279834"/>
              <a:ext cx="1034738" cy="942869"/>
              <a:chOff x="631336" y="2040114"/>
              <a:chExt cx="1034738" cy="942869"/>
            </a:xfrm>
          </p:grpSpPr>
          <p:pic>
            <p:nvPicPr>
              <p:cNvPr id="101" name="Picture 100" descr="ur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336" y="2040114"/>
                <a:ext cx="1034738" cy="942869"/>
              </a:xfrm>
              <a:prstGeom prst="rect">
                <a:avLst/>
              </a:prstGeom>
            </p:spPr>
          </p:pic>
          <p:sp>
            <p:nvSpPr>
              <p:cNvPr id="102" name="Oval 101"/>
              <p:cNvSpPr/>
              <p:nvPr/>
            </p:nvSpPr>
            <p:spPr>
              <a:xfrm>
                <a:off x="845411" y="2443989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997058" y="2639825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97058" y="2447543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48705" y="2564001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148705" y="2435726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224528" y="2435726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300352" y="2354898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275921" y="2564001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066875" y="2511549"/>
                <a:ext cx="151647" cy="15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880319" y="2266815"/>
                <a:ext cx="233477" cy="2334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066875" y="2273068"/>
                <a:ext cx="233477" cy="2334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880319" y="2500292"/>
                <a:ext cx="233477" cy="2334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955529" y="3514219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14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783305" y="3731188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53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842903" y="4744626"/>
              <a:ext cx="671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1/n-1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584532" y="4238478"/>
              <a:ext cx="986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n-1 balls</a:t>
              </a:r>
            </a:p>
          </p:txBody>
        </p:sp>
        <p:sp>
          <p:nvSpPr>
            <p:cNvPr id="180" name="Right Arrow 179"/>
            <p:cNvSpPr/>
            <p:nvPr/>
          </p:nvSpPr>
          <p:spPr>
            <a:xfrm>
              <a:off x="3324145" y="3573798"/>
              <a:ext cx="166554" cy="159377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ight Arrow 180"/>
            <p:cNvSpPr/>
            <p:nvPr/>
          </p:nvSpPr>
          <p:spPr>
            <a:xfrm>
              <a:off x="4705157" y="3586888"/>
              <a:ext cx="166554" cy="159377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Up Arrow 185"/>
            <p:cNvSpPr/>
            <p:nvPr/>
          </p:nvSpPr>
          <p:spPr>
            <a:xfrm>
              <a:off x="3978387" y="2566361"/>
              <a:ext cx="290428" cy="573975"/>
            </a:xfrm>
            <a:prstGeom prst="up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999416" y="2267827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987639" y="2266816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5</a:t>
              </a:r>
              <a:endParaRPr lang="en-US" sz="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/>
                <a:cs typeface="Arial Black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4942186" y="2267827"/>
            <a:ext cx="1859714" cy="2846131"/>
            <a:chOff x="4942186" y="2267827"/>
            <a:chExt cx="1859714" cy="2846131"/>
          </a:xfrm>
        </p:grpSpPr>
        <p:pic>
          <p:nvPicPr>
            <p:cNvPr id="55" name="Picture 54" descr="ur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162" y="3246971"/>
              <a:ext cx="1034738" cy="942869"/>
            </a:xfrm>
            <a:prstGeom prst="rect">
              <a:avLst/>
            </a:prstGeom>
          </p:spPr>
        </p:pic>
        <p:sp>
          <p:nvSpPr>
            <p:cNvPr id="66" name="Oval 65"/>
            <p:cNvSpPr/>
            <p:nvPr/>
          </p:nvSpPr>
          <p:spPr>
            <a:xfrm>
              <a:off x="6202701" y="3479925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016145" y="3707149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4996" y="348135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14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73963" y="3715142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53</a:t>
              </a: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4942186" y="3627411"/>
              <a:ext cx="379062" cy="85991"/>
              <a:chOff x="1580914" y="3594618"/>
              <a:chExt cx="379062" cy="85991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1580914" y="3594618"/>
                <a:ext cx="85991" cy="859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729258" y="3594618"/>
                <a:ext cx="85991" cy="859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873985" y="3594618"/>
                <a:ext cx="85991" cy="859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5981237" y="4744626"/>
              <a:ext cx="47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1/2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887652" y="4234089"/>
              <a:ext cx="793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 balls</a:t>
              </a:r>
            </a:p>
          </p:txBody>
        </p:sp>
        <p:sp>
          <p:nvSpPr>
            <p:cNvPr id="184" name="Right Arrow 183"/>
            <p:cNvSpPr/>
            <p:nvPr/>
          </p:nvSpPr>
          <p:spPr>
            <a:xfrm>
              <a:off x="5433831" y="3580635"/>
              <a:ext cx="166554" cy="159377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Up Arrow 188"/>
            <p:cNvSpPr/>
            <p:nvPr/>
          </p:nvSpPr>
          <p:spPr>
            <a:xfrm>
              <a:off x="6170440" y="2567372"/>
              <a:ext cx="290428" cy="573975"/>
            </a:xfrm>
            <a:prstGeom prst="upArrow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191469" y="2268838"/>
              <a:ext cx="233477" cy="233477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158872" y="2267827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Arial Black"/>
                  <a:cs typeface="Arial Black"/>
                </a:rPr>
                <a:t>14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16386" y="5543627"/>
            <a:ext cx="8460732" cy="923330"/>
            <a:chOff x="416386" y="5543627"/>
            <a:chExt cx="8460732" cy="923330"/>
          </a:xfrm>
        </p:grpSpPr>
        <p:sp>
          <p:nvSpPr>
            <p:cNvPr id="198" name="Freeform 197"/>
            <p:cNvSpPr/>
            <p:nvPr/>
          </p:nvSpPr>
          <p:spPr>
            <a:xfrm>
              <a:off x="758183" y="5674060"/>
              <a:ext cx="8005146" cy="682289"/>
            </a:xfrm>
            <a:custGeom>
              <a:avLst/>
              <a:gdLst>
                <a:gd name="connsiteX0" fmla="*/ 63182 w 8005146"/>
                <a:gd name="connsiteY0" fmla="*/ 0 h 587626"/>
                <a:gd name="connsiteX1" fmla="*/ 8005146 w 8005146"/>
                <a:gd name="connsiteY1" fmla="*/ 18956 h 587626"/>
                <a:gd name="connsiteX2" fmla="*/ 7973555 w 8005146"/>
                <a:gd name="connsiteY2" fmla="*/ 581307 h 587626"/>
                <a:gd name="connsiteX3" fmla="*/ 0 w 8005146"/>
                <a:gd name="connsiteY3" fmla="*/ 587626 h 587626"/>
                <a:gd name="connsiteX4" fmla="*/ 63182 w 8005146"/>
                <a:gd name="connsiteY4" fmla="*/ 0 h 58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5146" h="587626">
                  <a:moveTo>
                    <a:pt x="63182" y="0"/>
                  </a:moveTo>
                  <a:lnTo>
                    <a:pt x="8005146" y="18956"/>
                  </a:lnTo>
                  <a:lnTo>
                    <a:pt x="7973555" y="581307"/>
                  </a:lnTo>
                  <a:lnTo>
                    <a:pt x="0" y="587626"/>
                  </a:lnTo>
                  <a:lnTo>
                    <a:pt x="63182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16386" y="5553801"/>
              <a:ext cx="1388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"/>
                  <a:cs typeface="Times"/>
                </a:rPr>
                <a:t>The problem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878652" y="5543627"/>
              <a:ext cx="3888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There is no assured way to initiate the </a:t>
              </a:r>
              <a:r>
                <a:rPr lang="en-US" dirty="0" err="1" smtClean="0">
                  <a:latin typeface="Times"/>
                  <a:cs typeface="Times"/>
                </a:rPr>
                <a:t>supertask</a:t>
              </a:r>
              <a:r>
                <a:rPr lang="en-US" dirty="0" smtClean="0">
                  <a:latin typeface="Times"/>
                  <a:cs typeface="Times"/>
                </a:rPr>
                <a:t> at time 0 so that there are only n balls in the urn at time 1/n.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144996" y="5572451"/>
              <a:ext cx="2732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Analog: reversed bird flight in bird-train </a:t>
              </a:r>
              <a:r>
                <a:rPr lang="en-US" dirty="0" err="1" smtClean="0">
                  <a:latin typeface="Times"/>
                  <a:cs typeface="Times"/>
                </a:rPr>
                <a:t>supertask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54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51686" y="720315"/>
            <a:ext cx="4422732" cy="4890561"/>
          </a:xfrm>
          <a:custGeom>
            <a:avLst/>
            <a:gdLst>
              <a:gd name="connsiteX0" fmla="*/ 1914411 w 4422732"/>
              <a:gd name="connsiteY0" fmla="*/ 0 h 4890561"/>
              <a:gd name="connsiteX1" fmla="*/ 1914411 w 4422732"/>
              <a:gd name="connsiteY1" fmla="*/ 0 h 4890561"/>
              <a:gd name="connsiteX2" fmla="*/ 4422732 w 4422732"/>
              <a:gd name="connsiteY2" fmla="*/ 2021937 h 4890561"/>
              <a:gd name="connsiteX3" fmla="*/ 2754730 w 4422732"/>
              <a:gd name="connsiteY3" fmla="*/ 4890561 h 4890561"/>
              <a:gd name="connsiteX4" fmla="*/ 0 w 4422732"/>
              <a:gd name="connsiteY4" fmla="*/ 3121366 h 4890561"/>
              <a:gd name="connsiteX5" fmla="*/ 1914411 w 4422732"/>
              <a:gd name="connsiteY5" fmla="*/ 0 h 489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2732" h="4890561">
                <a:moveTo>
                  <a:pt x="1914411" y="0"/>
                </a:moveTo>
                <a:lnTo>
                  <a:pt x="1914411" y="0"/>
                </a:lnTo>
                <a:lnTo>
                  <a:pt x="4422732" y="2021937"/>
                </a:lnTo>
                <a:lnTo>
                  <a:pt x="2754730" y="4890561"/>
                </a:lnTo>
                <a:lnTo>
                  <a:pt x="0" y="3121366"/>
                </a:lnTo>
                <a:lnTo>
                  <a:pt x="1914411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702" y="1598595"/>
            <a:ext cx="3219986" cy="1696061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Nothing Works!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DSC089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7999"/>
            <a:ext cx="2069157" cy="2445367"/>
          </a:xfrm>
          <a:prstGeom prst="rect">
            <a:avLst/>
          </a:prstGeom>
        </p:spPr>
      </p:pic>
      <p:pic>
        <p:nvPicPr>
          <p:cNvPr id="7" name="Picture 6" descr="DSC089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4" y="2669486"/>
            <a:ext cx="2855477" cy="3686864"/>
          </a:xfrm>
          <a:prstGeom prst="rect">
            <a:avLst/>
          </a:prstGeom>
        </p:spPr>
      </p:pic>
      <p:pic>
        <p:nvPicPr>
          <p:cNvPr id="8" name="Picture 7" descr="DSC089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24" y="274637"/>
            <a:ext cx="3835296" cy="55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9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2150" y="4254500"/>
            <a:ext cx="4741373" cy="1505098"/>
          </a:xfrm>
          <a:custGeom>
            <a:avLst/>
            <a:gdLst>
              <a:gd name="connsiteX0" fmla="*/ 254000 w 5086350"/>
              <a:gd name="connsiteY0" fmla="*/ 0 h 1447800"/>
              <a:gd name="connsiteX1" fmla="*/ 5086350 w 5086350"/>
              <a:gd name="connsiteY1" fmla="*/ 95250 h 1447800"/>
              <a:gd name="connsiteX2" fmla="*/ 5067300 w 5086350"/>
              <a:gd name="connsiteY2" fmla="*/ 1447800 h 1447800"/>
              <a:gd name="connsiteX3" fmla="*/ 0 w 5086350"/>
              <a:gd name="connsiteY3" fmla="*/ 1225550 h 1447800"/>
              <a:gd name="connsiteX4" fmla="*/ 254000 w 508635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0" h="1447800">
                <a:moveTo>
                  <a:pt x="254000" y="0"/>
                </a:moveTo>
                <a:lnTo>
                  <a:pt x="5086350" y="95250"/>
                </a:lnTo>
                <a:lnTo>
                  <a:pt x="5067300" y="1447800"/>
                </a:lnTo>
                <a:lnTo>
                  <a:pt x="0" y="1225550"/>
                </a:lnTo>
                <a:lnTo>
                  <a:pt x="254000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306388"/>
            <a:ext cx="5538787" cy="10033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 charset="0"/>
                <a:ea typeface="ＭＳ Ｐゴシック" charset="0"/>
              </a:rPr>
              <a:t>An infinite lottery </a:t>
            </a:r>
            <a:r>
              <a:rPr lang="en-US" dirty="0">
                <a:latin typeface="Times" charset="0"/>
                <a:ea typeface="ＭＳ Ｐゴシック" charset="0"/>
              </a:rPr>
              <a:t>machine</a:t>
            </a: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sp>
        <p:nvSpPr>
          <p:cNvPr id="28694" name="TextBox 30"/>
          <p:cNvSpPr txBox="1">
            <a:spLocks noChangeArrowheads="1"/>
          </p:cNvSpPr>
          <p:nvPr/>
        </p:nvSpPr>
        <p:spPr bwMode="auto">
          <a:xfrm>
            <a:off x="3133350" y="4169479"/>
            <a:ext cx="5083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Times" charset="0"/>
                <a:cs typeface="Times" charset="0"/>
              </a:rPr>
              <a:t>Fair selection </a:t>
            </a:r>
            <a:r>
              <a:rPr lang="en-US" dirty="0">
                <a:latin typeface="Times" charset="0"/>
                <a:cs typeface="Times" charset="0"/>
              </a:rPr>
              <a:t>made among infinitely many balls 1, 2, 3, </a:t>
            </a:r>
            <a:r>
              <a:rPr lang="is-IS" dirty="0">
                <a:latin typeface="Times" charset="0"/>
                <a:cs typeface="Times" charset="0"/>
              </a:rPr>
              <a:t>… </a:t>
            </a:r>
            <a:endParaRPr lang="is-IS" dirty="0" smtClean="0">
              <a:latin typeface="Times" charset="0"/>
              <a:cs typeface="Times" charset="0"/>
            </a:endParaRPr>
          </a:p>
          <a:p>
            <a:pPr algn="ctr" eaLnBrk="1" hangingPunct="1"/>
            <a:r>
              <a:rPr lang="is-IS" dirty="0" smtClean="0">
                <a:latin typeface="Times" charset="0"/>
                <a:cs typeface="Times" charset="0"/>
              </a:rPr>
              <a:t>without favor to any number or numbers.</a:t>
            </a:r>
            <a:endParaRPr lang="en-US" dirty="0">
              <a:latin typeface="Times" charset="0"/>
              <a:cs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60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01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A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5818" y="255829"/>
            <a:ext cx="362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for all infinite lottery machines based on probabilistic </a:t>
            </a:r>
            <a:r>
              <a:rPr lang="en-US" dirty="0" smtClean="0">
                <a:latin typeface="Times"/>
                <a:cs typeface="Times"/>
              </a:rPr>
              <a:t>randomizers.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8365" y="1320564"/>
            <a:ext cx="156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Probabilistic randomizers</a:t>
            </a:r>
          </a:p>
        </p:txBody>
      </p:sp>
      <p:pic>
        <p:nvPicPr>
          <p:cNvPr id="10" name="Picture 9" descr="co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2" y="1333202"/>
            <a:ext cx="617055" cy="617055"/>
          </a:xfrm>
          <a:prstGeom prst="rect">
            <a:avLst/>
          </a:prstGeom>
        </p:spPr>
      </p:pic>
      <p:pic>
        <p:nvPicPr>
          <p:cNvPr id="11" name="Picture 10" descr="Dic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4" y="1272922"/>
            <a:ext cx="636586" cy="70661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7323" y="1149951"/>
            <a:ext cx="2483049" cy="1137365"/>
          </a:xfrm>
          <a:prstGeom prst="roundRect">
            <a:avLst/>
          </a:prstGeom>
          <a:solidFill>
            <a:srgbClr val="C8FFC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20372" y="1160699"/>
            <a:ext cx="80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total outcome 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57833" y="1282642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79807" y="128264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4333" y="1636481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66307" y="163648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84916" y="1282642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06890" y="128264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568" y="1301597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89542" y="130159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29846" y="1865377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51820" y="186537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2809" y="1980845"/>
            <a:ext cx="482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etc.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411822" y="1506635"/>
            <a:ext cx="391728" cy="3099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57955" y="2710659"/>
            <a:ext cx="3495337" cy="2457918"/>
            <a:chOff x="157955" y="2710659"/>
            <a:chExt cx="3495337" cy="2457918"/>
          </a:xfrm>
        </p:grpSpPr>
        <p:sp>
          <p:nvSpPr>
            <p:cNvPr id="71" name="Freeform 70"/>
            <p:cNvSpPr/>
            <p:nvPr/>
          </p:nvSpPr>
          <p:spPr>
            <a:xfrm>
              <a:off x="271682" y="2710659"/>
              <a:ext cx="3184368" cy="2457918"/>
            </a:xfrm>
            <a:custGeom>
              <a:avLst/>
              <a:gdLst>
                <a:gd name="connsiteX0" fmla="*/ 113728 w 3184368"/>
                <a:gd name="connsiteY0" fmla="*/ 0 h 2457918"/>
                <a:gd name="connsiteX1" fmla="*/ 3184368 w 3184368"/>
                <a:gd name="connsiteY1" fmla="*/ 0 h 2457918"/>
                <a:gd name="connsiteX2" fmla="*/ 3058004 w 3184368"/>
                <a:gd name="connsiteY2" fmla="*/ 2457918 h 2457918"/>
                <a:gd name="connsiteX3" fmla="*/ 0 w 3184368"/>
                <a:gd name="connsiteY3" fmla="*/ 2438962 h 2457918"/>
                <a:gd name="connsiteX4" fmla="*/ 113728 w 3184368"/>
                <a:gd name="connsiteY4" fmla="*/ 0 h 245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4368" h="2457918">
                  <a:moveTo>
                    <a:pt x="113728" y="0"/>
                  </a:moveTo>
                  <a:lnTo>
                    <a:pt x="3184368" y="0"/>
                  </a:lnTo>
                  <a:lnTo>
                    <a:pt x="3058004" y="2457918"/>
                  </a:lnTo>
                  <a:lnTo>
                    <a:pt x="0" y="2438962"/>
                  </a:lnTo>
                  <a:lnTo>
                    <a:pt x="113728" y="0"/>
                  </a:lnTo>
                  <a:close/>
                </a:path>
              </a:pathLst>
            </a:custGeom>
            <a:solidFill>
              <a:srgbClr val="C8E6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955" y="2903135"/>
              <a:ext cx="1278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EITHER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6670" y="2810802"/>
              <a:ext cx="2216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Probability is defined for outcomes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504193" y="3503300"/>
              <a:ext cx="366456" cy="369332"/>
              <a:chOff x="1927512" y="3996182"/>
              <a:chExt cx="366456" cy="36933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965420" y="3503300"/>
              <a:ext cx="366456" cy="369332"/>
              <a:chOff x="1927512" y="3996182"/>
              <a:chExt cx="366456" cy="36933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420694" y="3503300"/>
              <a:ext cx="366456" cy="369332"/>
              <a:chOff x="1927512" y="3996182"/>
              <a:chExt cx="366456" cy="36933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3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897801" y="3531712"/>
              <a:ext cx="4824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etc.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6083" y="4697589"/>
              <a:ext cx="612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OR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34357" y="4748141"/>
              <a:ext cx="2216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 is not defined.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24905" y="2747107"/>
            <a:ext cx="3604633" cy="1771751"/>
            <a:chOff x="3724905" y="2747107"/>
            <a:chExt cx="3604633" cy="1771751"/>
          </a:xfrm>
        </p:grpSpPr>
        <p:sp>
          <p:nvSpPr>
            <p:cNvPr id="42" name="Right Arrow 41"/>
            <p:cNvSpPr/>
            <p:nvPr/>
          </p:nvSpPr>
          <p:spPr>
            <a:xfrm>
              <a:off x="3724905" y="3147217"/>
              <a:ext cx="391728" cy="30991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79129" y="2747107"/>
              <a:ext cx="3050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P(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1</a:t>
              </a:r>
              <a:r>
                <a:rPr lang="en-US" sz="2000" dirty="0" smtClean="0">
                  <a:latin typeface="Times"/>
                  <a:cs typeface="Times"/>
                </a:rPr>
                <a:t>) = P(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2</a:t>
              </a:r>
              <a:r>
                <a:rPr lang="en-US" sz="2000" dirty="0" smtClean="0">
                  <a:latin typeface="Times"/>
                  <a:cs typeface="Times"/>
                </a:rPr>
                <a:t>) = P(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3</a:t>
              </a:r>
              <a:r>
                <a:rPr lang="en-US" sz="2000" dirty="0" smtClean="0">
                  <a:latin typeface="Times"/>
                  <a:cs typeface="Times"/>
                </a:rPr>
                <a:t>) = </a:t>
              </a:r>
              <a:r>
                <a:rPr lang="is-IS" sz="2000" dirty="0" smtClean="0">
                  <a:latin typeface="Times"/>
                  <a:cs typeface="Times"/>
                </a:rPr>
                <a:t>… =0</a:t>
              </a:r>
              <a:endParaRPr 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00725" y="3195419"/>
              <a:ext cx="260156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P(success)</a:t>
              </a:r>
            </a:p>
            <a:p>
              <a:r>
                <a:rPr lang="en-US" sz="2000" dirty="0" smtClean="0">
                  <a:latin typeface="Times"/>
                  <a:cs typeface="Times"/>
                </a:rPr>
                <a:t>= P(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1</a:t>
              </a:r>
              <a:r>
                <a:rPr lang="en-US" sz="2000" dirty="0" smtClean="0">
                  <a:latin typeface="Times"/>
                  <a:cs typeface="Times"/>
                </a:rPr>
                <a:t> or 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2</a:t>
              </a:r>
              <a:r>
                <a:rPr lang="en-US" sz="2000" dirty="0" smtClean="0">
                  <a:latin typeface="Times"/>
                  <a:cs typeface="Times"/>
                </a:rPr>
                <a:t> or 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3</a:t>
              </a:r>
              <a:r>
                <a:rPr lang="en-US" sz="2000" dirty="0" smtClean="0">
                  <a:latin typeface="Times"/>
                  <a:cs typeface="Times"/>
                </a:rPr>
                <a:t> or </a:t>
              </a:r>
              <a:r>
                <a:rPr lang="is-IS" sz="2000" dirty="0" smtClean="0">
                  <a:latin typeface="Times"/>
                  <a:cs typeface="Times"/>
                </a:rPr>
                <a:t>…)</a:t>
              </a:r>
            </a:p>
            <a:p>
              <a:r>
                <a:rPr lang="is-IS" sz="2000" dirty="0" smtClean="0">
                  <a:latin typeface="Times"/>
                  <a:cs typeface="Times"/>
                </a:rPr>
                <a:t>= </a:t>
              </a:r>
              <a:r>
                <a:rPr lang="en-US" sz="2000" dirty="0">
                  <a:latin typeface="Times"/>
                  <a:cs typeface="Times"/>
                </a:rPr>
                <a:t>P</a:t>
              </a:r>
              <a:r>
                <a:rPr lang="en-US" sz="2000" dirty="0" smtClean="0">
                  <a:latin typeface="Times"/>
                  <a:cs typeface="Times"/>
                </a:rPr>
                <a:t>(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1</a:t>
              </a:r>
              <a:r>
                <a:rPr lang="en-US" sz="2000" dirty="0" smtClean="0">
                  <a:latin typeface="Times"/>
                  <a:cs typeface="Times"/>
                </a:rPr>
                <a:t>) + </a:t>
              </a:r>
              <a:r>
                <a:rPr lang="en-US" sz="2000" dirty="0">
                  <a:latin typeface="Times"/>
                  <a:cs typeface="Times"/>
                </a:rPr>
                <a:t>P</a:t>
              </a:r>
              <a:r>
                <a:rPr lang="en-US" sz="2000" dirty="0" smtClean="0">
                  <a:latin typeface="Times"/>
                  <a:cs typeface="Times"/>
                </a:rPr>
                <a:t>(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2</a:t>
              </a:r>
              <a:r>
                <a:rPr lang="en-US" sz="2000" dirty="0" smtClean="0">
                  <a:latin typeface="Times"/>
                  <a:cs typeface="Times"/>
                </a:rPr>
                <a:t>) + </a:t>
              </a:r>
              <a:r>
                <a:rPr lang="en-US" sz="2000" dirty="0">
                  <a:latin typeface="Times"/>
                  <a:cs typeface="Times"/>
                </a:rPr>
                <a:t>P</a:t>
              </a:r>
              <a:r>
                <a:rPr lang="en-US" sz="2000" dirty="0" smtClean="0">
                  <a:latin typeface="Times"/>
                  <a:cs typeface="Times"/>
                </a:rPr>
                <a:t>(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Black"/>
                  <a:cs typeface="Arial Black"/>
                </a:rPr>
                <a:t>3</a:t>
              </a:r>
              <a:r>
                <a:rPr lang="en-US" sz="2000" dirty="0" smtClean="0">
                  <a:latin typeface="Times"/>
                  <a:cs typeface="Times"/>
                </a:rPr>
                <a:t>) + </a:t>
              </a:r>
            </a:p>
            <a:p>
              <a:r>
                <a:rPr lang="en-US" sz="2000" dirty="0" smtClean="0">
                  <a:latin typeface="Times"/>
                  <a:cs typeface="Times"/>
                </a:rPr>
                <a:t>= 0 + 0 + 0 + </a:t>
              </a:r>
              <a:r>
                <a:rPr lang="is-IS" sz="2000" dirty="0" smtClean="0">
                  <a:latin typeface="Times"/>
                  <a:cs typeface="Times"/>
                </a:rPr>
                <a:t>… = 0</a:t>
              </a:r>
              <a:endParaRPr lang="en-US" sz="2000" dirty="0" smtClean="0">
                <a:latin typeface="Times"/>
                <a:cs typeface="Time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02931" y="4711586"/>
            <a:ext cx="3763358" cy="646331"/>
            <a:chOff x="3702931" y="4711586"/>
            <a:chExt cx="3763358" cy="646331"/>
          </a:xfrm>
        </p:grpSpPr>
        <p:sp>
          <p:nvSpPr>
            <p:cNvPr id="45" name="Right Arrow 44"/>
            <p:cNvSpPr/>
            <p:nvPr/>
          </p:nvSpPr>
          <p:spPr>
            <a:xfrm>
              <a:off x="3702931" y="4807557"/>
              <a:ext cx="391728" cy="30991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02764" y="4711586"/>
              <a:ext cx="1979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Outcome sets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are </a:t>
              </a:r>
              <a:r>
                <a:rPr lang="en-US" dirty="0" err="1" smtClean="0">
                  <a:latin typeface="Times"/>
                  <a:cs typeface="Times"/>
                </a:rPr>
                <a:t>nonmeasurable</a:t>
              </a:r>
              <a:r>
                <a:rPr lang="en-US" dirty="0" smtClean="0">
                  <a:latin typeface="Times"/>
                  <a:cs typeface="Times"/>
                </a:rPr>
                <a:t>. 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684007" y="4711586"/>
              <a:ext cx="366456" cy="369332"/>
              <a:chOff x="1927512" y="3996182"/>
              <a:chExt cx="366456" cy="36933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1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45234" y="4711586"/>
              <a:ext cx="366456" cy="369332"/>
              <a:chOff x="1927512" y="3996182"/>
              <a:chExt cx="366456" cy="369332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600508" y="4711586"/>
              <a:ext cx="366456" cy="369332"/>
              <a:chOff x="1927512" y="3996182"/>
              <a:chExt cx="366456" cy="369332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3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983859" y="4739998"/>
              <a:ext cx="4824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etc.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16206" y="5351815"/>
            <a:ext cx="7765588" cy="1409037"/>
            <a:chOff x="516206" y="5351815"/>
            <a:chExt cx="7765588" cy="1409037"/>
          </a:xfrm>
        </p:grpSpPr>
        <p:sp>
          <p:nvSpPr>
            <p:cNvPr id="73" name="Freeform 72"/>
            <p:cNvSpPr/>
            <p:nvPr/>
          </p:nvSpPr>
          <p:spPr>
            <a:xfrm>
              <a:off x="688683" y="5351815"/>
              <a:ext cx="7423873" cy="1409037"/>
            </a:xfrm>
            <a:custGeom>
              <a:avLst/>
              <a:gdLst>
                <a:gd name="connsiteX0" fmla="*/ 176909 w 7423873"/>
                <a:gd name="connsiteY0" fmla="*/ 252742 h 1409037"/>
                <a:gd name="connsiteX1" fmla="*/ 4049959 w 7423873"/>
                <a:gd name="connsiteY1" fmla="*/ 353839 h 1409037"/>
                <a:gd name="connsiteX2" fmla="*/ 4214232 w 7423873"/>
                <a:gd name="connsiteY2" fmla="*/ 0 h 1409037"/>
                <a:gd name="connsiteX3" fmla="*/ 4233187 w 7423873"/>
                <a:gd name="connsiteY3" fmla="*/ 303290 h 1409037"/>
                <a:gd name="connsiteX4" fmla="*/ 7423873 w 7423873"/>
                <a:gd name="connsiteY4" fmla="*/ 467573 h 1409037"/>
                <a:gd name="connsiteX5" fmla="*/ 7215372 w 7423873"/>
                <a:gd name="connsiteY5" fmla="*/ 1409037 h 1409037"/>
                <a:gd name="connsiteX6" fmla="*/ 0 w 7423873"/>
                <a:gd name="connsiteY6" fmla="*/ 1282666 h 1409037"/>
                <a:gd name="connsiteX7" fmla="*/ 176909 w 7423873"/>
                <a:gd name="connsiteY7" fmla="*/ 252742 h 140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3873" h="1409037">
                  <a:moveTo>
                    <a:pt x="176909" y="252742"/>
                  </a:moveTo>
                  <a:lnTo>
                    <a:pt x="4049959" y="353839"/>
                  </a:lnTo>
                  <a:lnTo>
                    <a:pt x="4214232" y="0"/>
                  </a:lnTo>
                  <a:lnTo>
                    <a:pt x="4233187" y="303290"/>
                  </a:lnTo>
                  <a:lnTo>
                    <a:pt x="7423873" y="467573"/>
                  </a:lnTo>
                  <a:lnTo>
                    <a:pt x="7215372" y="1409037"/>
                  </a:lnTo>
                  <a:lnTo>
                    <a:pt x="0" y="1282666"/>
                  </a:lnTo>
                  <a:lnTo>
                    <a:pt x="176909" y="25274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6206" y="5666884"/>
              <a:ext cx="1975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Times"/>
                  <a:cs typeface="Times"/>
                </a:rPr>
                <a:t>Nonmeasurable</a:t>
              </a:r>
              <a:r>
                <a:rPr lang="en-US" dirty="0" smtClean="0">
                  <a:latin typeface="Times"/>
                  <a:cs typeface="Times"/>
                </a:rPr>
                <a:t> outcomes are not constructible.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03816" y="5595314"/>
              <a:ext cx="2577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We cannot know if an event lies in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121870" y="6343661"/>
              <a:ext cx="366456" cy="369332"/>
              <a:chOff x="1927512" y="3996182"/>
              <a:chExt cx="366456" cy="369332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1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583097" y="6343661"/>
              <a:ext cx="366456" cy="369332"/>
              <a:chOff x="1927512" y="3996182"/>
              <a:chExt cx="366456" cy="369332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2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038371" y="6343661"/>
              <a:ext cx="366456" cy="369332"/>
              <a:chOff x="1927512" y="3996182"/>
              <a:chExt cx="366456" cy="369332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1927512" y="3996182"/>
                <a:ext cx="366456" cy="353839"/>
              </a:xfrm>
              <a:prstGeom prst="roundRect">
                <a:avLst/>
              </a:pr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949486" y="399618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3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421722" y="6372073"/>
              <a:ext cx="4824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etc.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97801" y="5831644"/>
              <a:ext cx="2510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We  know they exist, but not which sets they are.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54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01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A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5818" y="255829"/>
            <a:ext cx="362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for all infinite lottery machines based on probabilistic </a:t>
            </a:r>
            <a:r>
              <a:rPr lang="en-US" dirty="0" smtClean="0">
                <a:latin typeface="Times"/>
                <a:cs typeface="Times"/>
              </a:rPr>
              <a:t>randomizers.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8365" y="1320564"/>
            <a:ext cx="156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Probabilistic randomizers</a:t>
            </a:r>
          </a:p>
        </p:txBody>
      </p:sp>
      <p:pic>
        <p:nvPicPr>
          <p:cNvPr id="10" name="Picture 9" descr="co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2" y="1333202"/>
            <a:ext cx="617055" cy="617055"/>
          </a:xfrm>
          <a:prstGeom prst="rect">
            <a:avLst/>
          </a:prstGeom>
        </p:spPr>
      </p:pic>
      <p:pic>
        <p:nvPicPr>
          <p:cNvPr id="11" name="Picture 10" descr="Dic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4" y="1272922"/>
            <a:ext cx="636586" cy="70661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7323" y="1149951"/>
            <a:ext cx="2483049" cy="1137365"/>
          </a:xfrm>
          <a:prstGeom prst="roundRect">
            <a:avLst/>
          </a:prstGeom>
          <a:solidFill>
            <a:srgbClr val="C8FFC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20372" y="1160699"/>
            <a:ext cx="80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total outcome 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57833" y="1282642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79807" y="128264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4333" y="1636481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66307" y="163648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84916" y="1282642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06890" y="128264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568" y="1301597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89542" y="130159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29846" y="1865377"/>
            <a:ext cx="366456" cy="353839"/>
          </a:xfrm>
          <a:prstGeom prst="roundRect">
            <a:avLst/>
          </a:pr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51820" y="186537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2809" y="1980845"/>
            <a:ext cx="482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etc.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411822" y="1506635"/>
            <a:ext cx="391728" cy="3099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71682" y="2710659"/>
            <a:ext cx="6128644" cy="3582620"/>
          </a:xfrm>
          <a:custGeom>
            <a:avLst/>
            <a:gdLst>
              <a:gd name="connsiteX0" fmla="*/ 113728 w 3184368"/>
              <a:gd name="connsiteY0" fmla="*/ 0 h 2457918"/>
              <a:gd name="connsiteX1" fmla="*/ 3184368 w 3184368"/>
              <a:gd name="connsiteY1" fmla="*/ 0 h 2457918"/>
              <a:gd name="connsiteX2" fmla="*/ 3058004 w 3184368"/>
              <a:gd name="connsiteY2" fmla="*/ 2457918 h 2457918"/>
              <a:gd name="connsiteX3" fmla="*/ 0 w 3184368"/>
              <a:gd name="connsiteY3" fmla="*/ 2438962 h 2457918"/>
              <a:gd name="connsiteX4" fmla="*/ 113728 w 3184368"/>
              <a:gd name="connsiteY4" fmla="*/ 0 h 245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368" h="2457918">
                <a:moveTo>
                  <a:pt x="113728" y="0"/>
                </a:moveTo>
                <a:lnTo>
                  <a:pt x="3184368" y="0"/>
                </a:lnTo>
                <a:lnTo>
                  <a:pt x="3058004" y="2457918"/>
                </a:lnTo>
                <a:lnTo>
                  <a:pt x="0" y="2438962"/>
                </a:lnTo>
                <a:lnTo>
                  <a:pt x="113728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7955" y="2903135"/>
            <a:ext cx="127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EITHER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6083" y="4697589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OR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75709" y="2841580"/>
            <a:ext cx="5044663" cy="3194490"/>
            <a:chOff x="1475709" y="2841580"/>
            <a:chExt cx="5044663" cy="3194490"/>
          </a:xfrm>
        </p:grpSpPr>
        <p:sp>
          <p:nvSpPr>
            <p:cNvPr id="6" name="TextBox 5"/>
            <p:cNvSpPr txBox="1"/>
            <p:nvPr/>
          </p:nvSpPr>
          <p:spPr>
            <a:xfrm>
              <a:off x="1475709" y="2841580"/>
              <a:ext cx="3123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"/>
                  <a:cs typeface="Times"/>
                </a:rPr>
                <a:t>Success with </a:t>
              </a:r>
              <a:r>
                <a:rPr lang="en-US" sz="2800" dirty="0">
                  <a:latin typeface="Times"/>
                  <a:cs typeface="Times"/>
                </a:rPr>
                <a:t>probability zero.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475709" y="4651075"/>
              <a:ext cx="50446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"/>
                  <a:cs typeface="Times"/>
                </a:rPr>
                <a:t>Success with probability</a:t>
              </a:r>
            </a:p>
            <a:p>
              <a:r>
                <a:rPr lang="en-US" sz="2800" dirty="0" smtClean="0">
                  <a:latin typeface="Times"/>
                  <a:cs typeface="Times"/>
                </a:rPr>
                <a:t>greater than zero,</a:t>
              </a:r>
            </a:p>
            <a:p>
              <a:r>
                <a:rPr lang="en-US" sz="2800" dirty="0" smtClean="0">
                  <a:latin typeface="Times"/>
                  <a:cs typeface="Times"/>
                </a:rPr>
                <a:t>but we cannot access the result.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18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04413" y="1112065"/>
            <a:ext cx="4814461" cy="4840012"/>
          </a:xfrm>
          <a:custGeom>
            <a:avLst/>
            <a:gdLst>
              <a:gd name="connsiteX0" fmla="*/ 1781730 w 4814461"/>
              <a:gd name="connsiteY0" fmla="*/ 0 h 4840012"/>
              <a:gd name="connsiteX1" fmla="*/ 4814461 w 4814461"/>
              <a:gd name="connsiteY1" fmla="*/ 2148309 h 4840012"/>
              <a:gd name="connsiteX2" fmla="*/ 2274548 w 4814461"/>
              <a:gd name="connsiteY2" fmla="*/ 4840012 h 4840012"/>
              <a:gd name="connsiteX3" fmla="*/ 0 w 4814461"/>
              <a:gd name="connsiteY3" fmla="*/ 3791133 h 4840012"/>
              <a:gd name="connsiteX4" fmla="*/ 1781730 w 4814461"/>
              <a:gd name="connsiteY4" fmla="*/ 0 h 484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4461" h="4840012">
                <a:moveTo>
                  <a:pt x="1781730" y="0"/>
                </a:moveTo>
                <a:lnTo>
                  <a:pt x="4814461" y="2148309"/>
                </a:lnTo>
                <a:lnTo>
                  <a:pt x="2274548" y="4840012"/>
                </a:lnTo>
                <a:lnTo>
                  <a:pt x="0" y="3791133"/>
                </a:lnTo>
                <a:lnTo>
                  <a:pt x="1781730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29" y="2148308"/>
            <a:ext cx="4694416" cy="1335904"/>
          </a:xfrm>
        </p:spPr>
        <p:txBody>
          <a:bodyPr>
            <a:noAutofit/>
          </a:bodyPr>
          <a:lstStyle/>
          <a:p>
            <a:pPr algn="r"/>
            <a:r>
              <a:rPr lang="en-US" sz="5400" dirty="0" err="1" smtClean="0"/>
              <a:t>Nonmeasurable</a:t>
            </a:r>
            <a:r>
              <a:rPr lang="en-US" sz="5400" dirty="0" smtClean="0"/>
              <a:t> Outcomes?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006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Nonmeasurable</a:t>
            </a:r>
            <a:r>
              <a:rPr lang="en-US" dirty="0" smtClean="0"/>
              <a:t> outcomes</a:t>
            </a:r>
            <a:br>
              <a:rPr lang="en-US" dirty="0" smtClean="0"/>
            </a:br>
            <a:r>
              <a:rPr lang="en-US" sz="3100" dirty="0" smtClean="0"/>
              <a:t>The </a:t>
            </a:r>
            <a:r>
              <a:rPr lang="en-US" sz="3100" dirty="0" err="1" smtClean="0"/>
              <a:t>Vitali</a:t>
            </a:r>
            <a:r>
              <a:rPr lang="en-US" sz="3100" dirty="0" smtClean="0"/>
              <a:t>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5195" y="386652"/>
            <a:ext cx="1112001" cy="391750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526695" y="828951"/>
            <a:ext cx="1554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90968" y="203414"/>
            <a:ext cx="0" cy="7898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0968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3969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40" y="62451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40" y="232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94" y="407436"/>
            <a:ext cx="49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944" y="845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030" y="1096980"/>
            <a:ext cx="215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Uniform probability distribution over [0,1).</a:t>
            </a:r>
          </a:p>
        </p:txBody>
      </p:sp>
      <p:pic>
        <p:nvPicPr>
          <p:cNvPr id="20" name="Picture 19" descr="Vitali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80" y="1688730"/>
            <a:ext cx="3898717" cy="395414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1091" y="4446165"/>
            <a:ext cx="1219410" cy="994932"/>
            <a:chOff x="101091" y="4446165"/>
            <a:chExt cx="1219410" cy="994932"/>
          </a:xfrm>
        </p:grpSpPr>
        <p:sp>
          <p:nvSpPr>
            <p:cNvPr id="22" name="Right Arrow 21"/>
            <p:cNvSpPr/>
            <p:nvPr/>
          </p:nvSpPr>
          <p:spPr>
            <a:xfrm>
              <a:off x="101091" y="4446165"/>
              <a:ext cx="1219410" cy="871960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9091" y="4517767"/>
              <a:ext cx="745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Pick 0 as a seed.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34509" y="4446165"/>
            <a:ext cx="3431381" cy="942284"/>
            <a:chOff x="4934509" y="4446165"/>
            <a:chExt cx="3431381" cy="942284"/>
          </a:xfrm>
        </p:grpSpPr>
        <p:sp>
          <p:nvSpPr>
            <p:cNvPr id="24" name="Right Arrow 23"/>
            <p:cNvSpPr/>
            <p:nvPr/>
          </p:nvSpPr>
          <p:spPr>
            <a:xfrm flipH="1">
              <a:off x="4934509" y="4446165"/>
              <a:ext cx="3222273" cy="871960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64913" y="4465119"/>
              <a:ext cx="28009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Add in all </a:t>
              </a:r>
              <a:r>
                <a:rPr lang="en-US" dirty="0" err="1" smtClean="0">
                  <a:latin typeface="Times"/>
                  <a:cs typeface="Times"/>
                </a:rPr>
                <a:t>reals</a:t>
              </a:r>
              <a:r>
                <a:rPr lang="en-US" dirty="0" smtClean="0">
                  <a:latin typeface="Times"/>
                  <a:cs typeface="Times"/>
                </a:rPr>
                <a:t> in [0,1) that differ from the seed by a rational number.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0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 flipH="1">
            <a:off x="4808146" y="2866527"/>
            <a:ext cx="3222273" cy="871960"/>
          </a:xfrm>
          <a:prstGeom prst="rightArrow">
            <a:avLst/>
          </a:pr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006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Nonmeasurable</a:t>
            </a:r>
            <a:r>
              <a:rPr lang="en-US" dirty="0" smtClean="0"/>
              <a:t> outcomes</a:t>
            </a:r>
            <a:br>
              <a:rPr lang="en-US" dirty="0" smtClean="0"/>
            </a:br>
            <a:r>
              <a:rPr lang="en-US" sz="3100" dirty="0" smtClean="0"/>
              <a:t>The </a:t>
            </a:r>
            <a:r>
              <a:rPr lang="en-US" sz="3100" dirty="0" err="1" smtClean="0"/>
              <a:t>Vitali</a:t>
            </a:r>
            <a:r>
              <a:rPr lang="en-US" sz="3100" dirty="0" smtClean="0"/>
              <a:t>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5195" y="386652"/>
            <a:ext cx="1112001" cy="391750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526695" y="828951"/>
            <a:ext cx="1554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90968" y="203414"/>
            <a:ext cx="0" cy="7898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0968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3969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40" y="62451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40" y="232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94" y="407436"/>
            <a:ext cx="49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944" y="845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030" y="1096980"/>
            <a:ext cx="215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Uniform probability distribution over [0,1).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091" y="2868624"/>
            <a:ext cx="1276273" cy="923330"/>
            <a:chOff x="101091" y="2868624"/>
            <a:chExt cx="1276273" cy="923330"/>
          </a:xfrm>
        </p:grpSpPr>
        <p:sp>
          <p:nvSpPr>
            <p:cNvPr id="22" name="Right Arrow 21"/>
            <p:cNvSpPr/>
            <p:nvPr/>
          </p:nvSpPr>
          <p:spPr>
            <a:xfrm>
              <a:off x="157954" y="2868624"/>
              <a:ext cx="1219410" cy="871960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1091" y="2868624"/>
              <a:ext cx="1023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Pick another</a:t>
              </a:r>
            </a:p>
            <a:p>
              <a:pPr algn="r"/>
              <a:r>
                <a:rPr lang="en-US" dirty="0" smtClean="0">
                  <a:latin typeface="Times"/>
                  <a:cs typeface="Times"/>
                </a:rPr>
                <a:t>seed.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8550" y="2885481"/>
            <a:ext cx="280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Add in all </a:t>
            </a:r>
            <a:r>
              <a:rPr lang="en-US" dirty="0" err="1" smtClean="0">
                <a:latin typeface="Times"/>
                <a:cs typeface="Times"/>
              </a:rPr>
              <a:t>reals</a:t>
            </a:r>
            <a:r>
              <a:rPr lang="en-US" dirty="0" smtClean="0">
                <a:latin typeface="Times"/>
                <a:cs typeface="Times"/>
              </a:rPr>
              <a:t> in [0,1) that differ from the seed by a rational number.</a:t>
            </a:r>
          </a:p>
        </p:txBody>
      </p:sp>
      <p:pic>
        <p:nvPicPr>
          <p:cNvPr id="5" name="Picture 4" descr="Vitali 1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6" y="1671603"/>
            <a:ext cx="3910959" cy="39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8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006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Nonmeasurable</a:t>
            </a:r>
            <a:r>
              <a:rPr lang="en-US" dirty="0" smtClean="0"/>
              <a:t> outcomes</a:t>
            </a:r>
            <a:br>
              <a:rPr lang="en-US" dirty="0" smtClean="0"/>
            </a:br>
            <a:r>
              <a:rPr lang="en-US" sz="3100" dirty="0" smtClean="0"/>
              <a:t>The </a:t>
            </a:r>
            <a:r>
              <a:rPr lang="en-US" sz="3100" dirty="0" err="1" smtClean="0"/>
              <a:t>Vitali</a:t>
            </a:r>
            <a:r>
              <a:rPr lang="en-US" sz="3100" dirty="0" smtClean="0"/>
              <a:t>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5195" y="386652"/>
            <a:ext cx="1112001" cy="391750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526695" y="828951"/>
            <a:ext cx="1554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90968" y="203414"/>
            <a:ext cx="0" cy="7898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0968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3969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40" y="62451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40" y="232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94" y="407436"/>
            <a:ext cx="49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944" y="845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030" y="1096980"/>
            <a:ext cx="215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Uniform probability distribution over [0,1).</a:t>
            </a:r>
          </a:p>
        </p:txBody>
      </p:sp>
      <p:pic>
        <p:nvPicPr>
          <p:cNvPr id="7" name="Picture 6" descr="Vitali 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6" y="1683665"/>
            <a:ext cx="3923596" cy="397938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80916" y="2211494"/>
            <a:ext cx="2163986" cy="1200329"/>
            <a:chOff x="5180916" y="2211494"/>
            <a:chExt cx="2163986" cy="1200329"/>
          </a:xfrm>
        </p:grpSpPr>
        <p:sp>
          <p:nvSpPr>
            <p:cNvPr id="11" name="Freeform 10"/>
            <p:cNvSpPr/>
            <p:nvPr/>
          </p:nvSpPr>
          <p:spPr>
            <a:xfrm>
              <a:off x="5180916" y="2280802"/>
              <a:ext cx="1579547" cy="1131021"/>
            </a:xfrm>
            <a:custGeom>
              <a:avLst/>
              <a:gdLst>
                <a:gd name="connsiteX0" fmla="*/ 107409 w 1579547"/>
                <a:gd name="connsiteY0" fmla="*/ 0 h 1131021"/>
                <a:gd name="connsiteX1" fmla="*/ 1579547 w 1579547"/>
                <a:gd name="connsiteY1" fmla="*/ 101097 h 1131021"/>
                <a:gd name="connsiteX2" fmla="*/ 1510047 w 1579547"/>
                <a:gd name="connsiteY2" fmla="*/ 1131021 h 1131021"/>
                <a:gd name="connsiteX3" fmla="*/ 0 w 1579547"/>
                <a:gd name="connsiteY3" fmla="*/ 1042561 h 1131021"/>
                <a:gd name="connsiteX4" fmla="*/ 107409 w 1579547"/>
                <a:gd name="connsiteY4" fmla="*/ 0 h 113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547" h="1131021">
                  <a:moveTo>
                    <a:pt x="107409" y="0"/>
                  </a:moveTo>
                  <a:lnTo>
                    <a:pt x="1579547" y="101097"/>
                  </a:lnTo>
                  <a:lnTo>
                    <a:pt x="1510047" y="1131021"/>
                  </a:lnTo>
                  <a:lnTo>
                    <a:pt x="0" y="1042561"/>
                  </a:lnTo>
                  <a:lnTo>
                    <a:pt x="1074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3577" y="2211494"/>
              <a:ext cx="2091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Repeat for all possible seeds, avoiding any duplication.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81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006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Nonmeasurable</a:t>
            </a:r>
            <a:r>
              <a:rPr lang="en-US" dirty="0" smtClean="0"/>
              <a:t> outcomes</a:t>
            </a:r>
            <a:br>
              <a:rPr lang="en-US" dirty="0" smtClean="0"/>
            </a:br>
            <a:r>
              <a:rPr lang="en-US" sz="3100" dirty="0" smtClean="0"/>
              <a:t>The </a:t>
            </a:r>
            <a:r>
              <a:rPr lang="en-US" sz="3100" dirty="0" err="1" smtClean="0"/>
              <a:t>Vitali</a:t>
            </a:r>
            <a:r>
              <a:rPr lang="en-US" sz="3100" dirty="0" smtClean="0"/>
              <a:t>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5195" y="386652"/>
            <a:ext cx="1112001" cy="391750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526695" y="828951"/>
            <a:ext cx="1554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90968" y="203414"/>
            <a:ext cx="0" cy="7898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0968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3969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40" y="62451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40" y="232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94" y="407436"/>
            <a:ext cx="49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944" y="845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030" y="1096980"/>
            <a:ext cx="215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Uniform probability distribution over [0,1).</a:t>
            </a:r>
          </a:p>
        </p:txBody>
      </p:sp>
      <p:pic>
        <p:nvPicPr>
          <p:cNvPr id="5" name="Picture 4" descr="Vitali 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81" y="1689001"/>
            <a:ext cx="3879762" cy="3934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5647" y="2110396"/>
            <a:ext cx="269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Pick one element from each of the resulting sets.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064309" y="2624635"/>
            <a:ext cx="3501377" cy="2734070"/>
            <a:chOff x="5064309" y="2624635"/>
            <a:chExt cx="3501377" cy="2734070"/>
          </a:xfrm>
        </p:grpSpPr>
        <p:sp>
          <p:nvSpPr>
            <p:cNvPr id="11" name="Freeform 10"/>
            <p:cNvSpPr/>
            <p:nvPr/>
          </p:nvSpPr>
          <p:spPr>
            <a:xfrm rot="21275329">
              <a:off x="5064309" y="2624635"/>
              <a:ext cx="3501377" cy="2734070"/>
            </a:xfrm>
            <a:custGeom>
              <a:avLst/>
              <a:gdLst>
                <a:gd name="connsiteX0" fmla="*/ 107409 w 1579547"/>
                <a:gd name="connsiteY0" fmla="*/ 0 h 1131021"/>
                <a:gd name="connsiteX1" fmla="*/ 1579547 w 1579547"/>
                <a:gd name="connsiteY1" fmla="*/ 101097 h 1131021"/>
                <a:gd name="connsiteX2" fmla="*/ 1510047 w 1579547"/>
                <a:gd name="connsiteY2" fmla="*/ 1131021 h 1131021"/>
                <a:gd name="connsiteX3" fmla="*/ 0 w 1579547"/>
                <a:gd name="connsiteY3" fmla="*/ 1042561 h 1131021"/>
                <a:gd name="connsiteX4" fmla="*/ 107409 w 1579547"/>
                <a:gd name="connsiteY4" fmla="*/ 0 h 113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9547" h="1131021">
                  <a:moveTo>
                    <a:pt x="107409" y="0"/>
                  </a:moveTo>
                  <a:lnTo>
                    <a:pt x="1579547" y="101097"/>
                  </a:lnTo>
                  <a:lnTo>
                    <a:pt x="1510047" y="1131021"/>
                  </a:lnTo>
                  <a:lnTo>
                    <a:pt x="0" y="1042561"/>
                  </a:lnTo>
                  <a:lnTo>
                    <a:pt x="1074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95625" y="2868609"/>
              <a:ext cx="3190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"/>
                  <a:cs typeface="Times"/>
                </a:rPr>
                <a:t>Which ones?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08212" y="3652109"/>
              <a:ext cx="31906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No rule is available to specify the choice. We </a:t>
              </a:r>
              <a:r>
                <a:rPr lang="en-US" i="1" dirty="0" smtClean="0">
                  <a:latin typeface="Times"/>
                  <a:cs typeface="Times"/>
                </a:rPr>
                <a:t>assume</a:t>
              </a:r>
              <a:r>
                <a:rPr lang="en-US" dirty="0" smtClean="0">
                  <a:latin typeface="Times"/>
                  <a:cs typeface="Times"/>
                </a:rPr>
                <a:t> such a choice is possible. Such a set exists, even if we cannot specify explicitly which it is.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97004" y="1244549"/>
            <a:ext cx="1630093" cy="646331"/>
            <a:chOff x="3197004" y="1244549"/>
            <a:chExt cx="1630093" cy="646331"/>
          </a:xfrm>
        </p:grpSpPr>
        <p:sp>
          <p:nvSpPr>
            <p:cNvPr id="23" name="Left Arrow 22"/>
            <p:cNvSpPr/>
            <p:nvPr/>
          </p:nvSpPr>
          <p:spPr>
            <a:xfrm rot="19801701">
              <a:off x="3197004" y="1342941"/>
              <a:ext cx="1396320" cy="541880"/>
            </a:xfrm>
            <a:prstGeom prst="leftArrow">
              <a:avLst/>
            </a:pr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99186" y="1244549"/>
              <a:ext cx="1427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Call the new set “</a:t>
              </a:r>
              <a:r>
                <a:rPr lang="en-US" dirty="0" err="1" smtClean="0">
                  <a:latin typeface="Times"/>
                  <a:cs typeface="Times"/>
                </a:rPr>
                <a:t>Vit</a:t>
              </a:r>
              <a:r>
                <a:rPr lang="en-US" dirty="0" smtClean="0">
                  <a:latin typeface="Times"/>
                  <a:cs typeface="Times"/>
                </a:rPr>
                <a:t>(o).”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08212" y="5467791"/>
            <a:ext cx="362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 existence of </a:t>
            </a:r>
            <a:r>
              <a:rPr lang="en-US" dirty="0" err="1" smtClean="0">
                <a:latin typeface="Times"/>
                <a:cs typeface="Times"/>
              </a:rPr>
              <a:t>Vit</a:t>
            </a:r>
            <a:r>
              <a:rPr lang="en-US" dirty="0" smtClean="0">
                <a:latin typeface="Times"/>
                <a:cs typeface="Times"/>
              </a:rPr>
              <a:t>(0) is authorized by the “Axiom of Choice.”</a:t>
            </a:r>
          </a:p>
        </p:txBody>
      </p:sp>
    </p:spTree>
    <p:extLst>
      <p:ext uri="{BB962C8B-B14F-4D97-AF65-F5344CB8AC3E}">
        <p14:creationId xmlns:p14="http://schemas.microsoft.com/office/powerpoint/2010/main" val="367031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006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Nonmeasurable</a:t>
            </a:r>
            <a:r>
              <a:rPr lang="en-US" dirty="0" smtClean="0"/>
              <a:t> outcomes</a:t>
            </a:r>
            <a:br>
              <a:rPr lang="en-US" dirty="0" smtClean="0"/>
            </a:br>
            <a:r>
              <a:rPr lang="en-US" sz="3100" dirty="0" smtClean="0"/>
              <a:t>The </a:t>
            </a:r>
            <a:r>
              <a:rPr lang="en-US" sz="3100" dirty="0" err="1" smtClean="0"/>
              <a:t>Vitali</a:t>
            </a:r>
            <a:r>
              <a:rPr lang="en-US" sz="3100" dirty="0" smtClean="0"/>
              <a:t>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5195" y="386652"/>
            <a:ext cx="1112001" cy="391750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526695" y="828951"/>
            <a:ext cx="1554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90968" y="203414"/>
            <a:ext cx="0" cy="7898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0968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3969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40" y="62451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40" y="232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94" y="407436"/>
            <a:ext cx="49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944" y="845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030" y="1096980"/>
            <a:ext cx="215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Uniform probability distribution over [0,1).</a:t>
            </a:r>
          </a:p>
        </p:txBody>
      </p:sp>
      <p:pic>
        <p:nvPicPr>
          <p:cNvPr id="7" name="Picture 6" descr="Vitali 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83" y="1679574"/>
            <a:ext cx="3889449" cy="394474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225143" y="2028255"/>
            <a:ext cx="2811593" cy="1724966"/>
            <a:chOff x="5225143" y="2028255"/>
            <a:chExt cx="2811593" cy="1724966"/>
          </a:xfrm>
        </p:grpSpPr>
        <p:sp>
          <p:nvSpPr>
            <p:cNvPr id="27" name="Freeform 26"/>
            <p:cNvSpPr/>
            <p:nvPr/>
          </p:nvSpPr>
          <p:spPr>
            <a:xfrm>
              <a:off x="5237779" y="2078804"/>
              <a:ext cx="2344049" cy="1674417"/>
            </a:xfrm>
            <a:custGeom>
              <a:avLst/>
              <a:gdLst>
                <a:gd name="connsiteX0" fmla="*/ 195864 w 2344049"/>
                <a:gd name="connsiteY0" fmla="*/ 0 h 1674417"/>
                <a:gd name="connsiteX1" fmla="*/ 195864 w 2344049"/>
                <a:gd name="connsiteY1" fmla="*/ 0 h 1674417"/>
                <a:gd name="connsiteX2" fmla="*/ 360137 w 2344049"/>
                <a:gd name="connsiteY2" fmla="*/ 6319 h 1674417"/>
                <a:gd name="connsiteX3" fmla="*/ 2344049 w 2344049"/>
                <a:gd name="connsiteY3" fmla="*/ 101097 h 1674417"/>
                <a:gd name="connsiteX4" fmla="*/ 2268230 w 2344049"/>
                <a:gd name="connsiteY4" fmla="*/ 1674417 h 1674417"/>
                <a:gd name="connsiteX5" fmla="*/ 0 w 2344049"/>
                <a:gd name="connsiteY5" fmla="*/ 1567001 h 1674417"/>
                <a:gd name="connsiteX6" fmla="*/ 195864 w 2344049"/>
                <a:gd name="connsiteY6" fmla="*/ 0 h 16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4049" h="1674417">
                  <a:moveTo>
                    <a:pt x="195864" y="0"/>
                  </a:moveTo>
                  <a:lnTo>
                    <a:pt x="195864" y="0"/>
                  </a:lnTo>
                  <a:lnTo>
                    <a:pt x="360137" y="6319"/>
                  </a:lnTo>
                  <a:lnTo>
                    <a:pt x="2344049" y="101097"/>
                  </a:lnTo>
                  <a:lnTo>
                    <a:pt x="2268230" y="1674417"/>
                  </a:lnTo>
                  <a:lnTo>
                    <a:pt x="0" y="1567001"/>
                  </a:lnTo>
                  <a:lnTo>
                    <a:pt x="19586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5143" y="2028255"/>
              <a:ext cx="281159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Create </a:t>
              </a:r>
              <a:r>
                <a:rPr lang="en-US" sz="2400" dirty="0" err="1" smtClean="0">
                  <a:latin typeface="Times"/>
                  <a:cs typeface="Times"/>
                </a:rPr>
                <a:t>Vit</a:t>
              </a:r>
              <a:r>
                <a:rPr lang="en-US" sz="2400" dirty="0" smtClean="0">
                  <a:latin typeface="Times"/>
                  <a:cs typeface="Times"/>
                </a:rPr>
                <a:t>(0.25) by adding 0.25 to elements in </a:t>
              </a:r>
              <a:r>
                <a:rPr lang="en-US" sz="2400" dirty="0" err="1" smtClean="0">
                  <a:latin typeface="Times"/>
                  <a:cs typeface="Times"/>
                </a:rPr>
                <a:t>Vit</a:t>
              </a:r>
              <a:r>
                <a:rPr lang="en-US" sz="2400" dirty="0" smtClean="0">
                  <a:latin typeface="Times"/>
                  <a:cs typeface="Times"/>
                </a:rPr>
                <a:t>(0).</a:t>
              </a:r>
            </a:p>
            <a:p>
              <a:endParaRPr lang="en-US" sz="1400" dirty="0">
                <a:latin typeface="Times"/>
                <a:cs typeface="Times"/>
              </a:endParaRPr>
            </a:p>
            <a:p>
              <a:r>
                <a:rPr lang="en-US" sz="1400" dirty="0" smtClean="0">
                  <a:latin typeface="Times"/>
                  <a:cs typeface="Times"/>
                </a:rPr>
                <a:t>Addition is modulus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41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5237779" y="2078804"/>
            <a:ext cx="2344049" cy="1674417"/>
          </a:xfrm>
          <a:custGeom>
            <a:avLst/>
            <a:gdLst>
              <a:gd name="connsiteX0" fmla="*/ 195864 w 2344049"/>
              <a:gd name="connsiteY0" fmla="*/ 0 h 1674417"/>
              <a:gd name="connsiteX1" fmla="*/ 195864 w 2344049"/>
              <a:gd name="connsiteY1" fmla="*/ 0 h 1674417"/>
              <a:gd name="connsiteX2" fmla="*/ 360137 w 2344049"/>
              <a:gd name="connsiteY2" fmla="*/ 6319 h 1674417"/>
              <a:gd name="connsiteX3" fmla="*/ 2344049 w 2344049"/>
              <a:gd name="connsiteY3" fmla="*/ 101097 h 1674417"/>
              <a:gd name="connsiteX4" fmla="*/ 2268230 w 2344049"/>
              <a:gd name="connsiteY4" fmla="*/ 1674417 h 1674417"/>
              <a:gd name="connsiteX5" fmla="*/ 0 w 2344049"/>
              <a:gd name="connsiteY5" fmla="*/ 1567001 h 1674417"/>
              <a:gd name="connsiteX6" fmla="*/ 195864 w 2344049"/>
              <a:gd name="connsiteY6" fmla="*/ 0 h 167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49" h="1674417">
                <a:moveTo>
                  <a:pt x="195864" y="0"/>
                </a:moveTo>
                <a:lnTo>
                  <a:pt x="195864" y="0"/>
                </a:lnTo>
                <a:lnTo>
                  <a:pt x="360137" y="6319"/>
                </a:lnTo>
                <a:lnTo>
                  <a:pt x="2344049" y="101097"/>
                </a:lnTo>
                <a:lnTo>
                  <a:pt x="2268230" y="1674417"/>
                </a:lnTo>
                <a:lnTo>
                  <a:pt x="0" y="1567001"/>
                </a:lnTo>
                <a:lnTo>
                  <a:pt x="1958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006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Nonmeasurable</a:t>
            </a:r>
            <a:r>
              <a:rPr lang="en-US" dirty="0" smtClean="0"/>
              <a:t> outcomes</a:t>
            </a:r>
            <a:br>
              <a:rPr lang="en-US" dirty="0" smtClean="0"/>
            </a:br>
            <a:r>
              <a:rPr lang="en-US" sz="3100" dirty="0" smtClean="0"/>
              <a:t>The </a:t>
            </a:r>
            <a:r>
              <a:rPr lang="en-US" sz="3100" dirty="0" err="1" smtClean="0"/>
              <a:t>Vitali</a:t>
            </a:r>
            <a:r>
              <a:rPr lang="en-US" sz="3100" dirty="0" smtClean="0"/>
              <a:t>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5195" y="386652"/>
            <a:ext cx="1112001" cy="391750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526695" y="828951"/>
            <a:ext cx="1554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90968" y="203414"/>
            <a:ext cx="0" cy="7898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0968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3969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40" y="62451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40" y="232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94" y="407436"/>
            <a:ext cx="49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944" y="845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030" y="1096980"/>
            <a:ext cx="215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Uniform probability distribution over [0,1).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5143" y="2028255"/>
            <a:ext cx="2811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Create a countable infinity of  sets </a:t>
            </a:r>
            <a:r>
              <a:rPr lang="en-US" sz="2400" dirty="0" err="1" smtClean="0">
                <a:latin typeface="Times"/>
                <a:cs typeface="Times"/>
              </a:rPr>
              <a:t>Vit</a:t>
            </a:r>
            <a:r>
              <a:rPr lang="en-US" sz="2400" dirty="0" smtClean="0">
                <a:latin typeface="Times"/>
                <a:cs typeface="Times"/>
              </a:rPr>
              <a:t>(r)  one for each rational number r in [0,1).</a:t>
            </a:r>
          </a:p>
          <a:p>
            <a:endParaRPr lang="en-US" sz="1400" dirty="0">
              <a:latin typeface="Times"/>
              <a:cs typeface="Times"/>
            </a:endParaRPr>
          </a:p>
          <a:p>
            <a:r>
              <a:rPr lang="en-US" sz="1400" dirty="0" smtClean="0">
                <a:latin typeface="Times"/>
                <a:cs typeface="Times"/>
              </a:rPr>
              <a:t>These sets jointly exhaust the outcome space of </a:t>
            </a:r>
            <a:r>
              <a:rPr lang="en-US" sz="1400" dirty="0" err="1" smtClean="0">
                <a:latin typeface="Times"/>
                <a:cs typeface="Times"/>
              </a:rPr>
              <a:t>reals</a:t>
            </a:r>
            <a:r>
              <a:rPr lang="en-US" sz="1400" dirty="0" smtClean="0">
                <a:latin typeface="Times"/>
                <a:cs typeface="Times"/>
              </a:rPr>
              <a:t> [0,1).</a:t>
            </a:r>
          </a:p>
        </p:txBody>
      </p:sp>
      <p:pic>
        <p:nvPicPr>
          <p:cNvPr id="5" name="Picture 4" descr="Vitali 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9" y="1692214"/>
            <a:ext cx="3878528" cy="39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9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083852" cy="900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Vitali</a:t>
            </a:r>
            <a:r>
              <a:rPr lang="en-US" dirty="0" smtClean="0"/>
              <a:t> Sets are </a:t>
            </a:r>
            <a:r>
              <a:rPr lang="en-US" dirty="0" err="1" smtClean="0"/>
              <a:t>nonmeasurable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5195" y="386652"/>
            <a:ext cx="1112001" cy="391750"/>
          </a:xfrm>
          <a:prstGeom prst="rect">
            <a:avLst/>
          </a:pr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526695" y="828951"/>
            <a:ext cx="1554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90968" y="203414"/>
            <a:ext cx="0" cy="7898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0968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3969" y="8393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9240" y="62451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40" y="232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494" y="407436"/>
            <a:ext cx="49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p(x)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944" y="8456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030" y="1096980"/>
            <a:ext cx="215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Uniform probability distribution over [0,1).</a:t>
            </a:r>
          </a:p>
        </p:txBody>
      </p:sp>
      <p:pic>
        <p:nvPicPr>
          <p:cNvPr id="5" name="Picture 4" descr="Vitali 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9" y="1692214"/>
            <a:ext cx="3878528" cy="39336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51507" y="2097760"/>
            <a:ext cx="2945419" cy="2801582"/>
            <a:chOff x="5351507" y="2097760"/>
            <a:chExt cx="2945419" cy="2801582"/>
          </a:xfrm>
        </p:grpSpPr>
        <p:sp>
          <p:nvSpPr>
            <p:cNvPr id="20" name="Freeform 19"/>
            <p:cNvSpPr/>
            <p:nvPr/>
          </p:nvSpPr>
          <p:spPr>
            <a:xfrm>
              <a:off x="5351507" y="2097760"/>
              <a:ext cx="2603094" cy="2704341"/>
            </a:xfrm>
            <a:custGeom>
              <a:avLst/>
              <a:gdLst>
                <a:gd name="connsiteX0" fmla="*/ 170591 w 2603094"/>
                <a:gd name="connsiteY0" fmla="*/ 0 h 2704341"/>
                <a:gd name="connsiteX1" fmla="*/ 2603094 w 2603094"/>
                <a:gd name="connsiteY1" fmla="*/ 94778 h 2704341"/>
                <a:gd name="connsiteX2" fmla="*/ 2584139 w 2603094"/>
                <a:gd name="connsiteY2" fmla="*/ 2704341 h 2704341"/>
                <a:gd name="connsiteX3" fmla="*/ 0 w 2603094"/>
                <a:gd name="connsiteY3" fmla="*/ 2596925 h 2704341"/>
                <a:gd name="connsiteX4" fmla="*/ 170591 w 2603094"/>
                <a:gd name="connsiteY4" fmla="*/ 0 h 270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094" h="2704341">
                  <a:moveTo>
                    <a:pt x="170591" y="0"/>
                  </a:moveTo>
                  <a:lnTo>
                    <a:pt x="2603094" y="94778"/>
                  </a:lnTo>
                  <a:lnTo>
                    <a:pt x="2584139" y="2704341"/>
                  </a:lnTo>
                  <a:lnTo>
                    <a:pt x="0" y="2596925"/>
                  </a:lnTo>
                  <a:lnTo>
                    <a:pt x="170591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7825" y="2129353"/>
              <a:ext cx="2939101" cy="276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Since otherwise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sz="2400" dirty="0" smtClean="0">
                  <a:latin typeface="Times"/>
                  <a:cs typeface="Times"/>
                </a:rPr>
                <a:t>1 =</a:t>
              </a:r>
              <a:r>
                <a:rPr lang="en-US" dirty="0" smtClean="0">
                  <a:latin typeface="Times"/>
                  <a:cs typeface="Times"/>
                </a:rPr>
                <a:t> P(total outcome space)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= P(</a:t>
              </a:r>
              <a:r>
                <a:rPr lang="en-US" dirty="0" err="1" smtClean="0">
                  <a:latin typeface="Times"/>
                  <a:cs typeface="Times"/>
                </a:rPr>
                <a:t>Vit</a:t>
              </a:r>
              <a:r>
                <a:rPr lang="en-US" dirty="0" smtClean="0">
                  <a:latin typeface="Times"/>
                  <a:cs typeface="Times"/>
                </a:rPr>
                <a:t>(0)) + P(</a:t>
              </a:r>
              <a:r>
                <a:rPr lang="en-US" dirty="0" err="1" smtClean="0">
                  <a:latin typeface="Times"/>
                  <a:cs typeface="Times"/>
                </a:rPr>
                <a:t>Vit</a:t>
              </a:r>
              <a:r>
                <a:rPr lang="en-US" dirty="0" smtClean="0">
                  <a:latin typeface="Times"/>
                  <a:cs typeface="Times"/>
                </a:rPr>
                <a:t>(1/2)) + </a:t>
              </a:r>
              <a:r>
                <a:rPr lang="is-IS" dirty="0" smtClean="0">
                  <a:latin typeface="Times"/>
                  <a:cs typeface="Times"/>
                </a:rPr>
                <a:t>…</a:t>
              </a:r>
            </a:p>
            <a:p>
              <a:endParaRPr lang="is-IS" dirty="0">
                <a:latin typeface="Times"/>
                <a:cs typeface="Times"/>
              </a:endParaRPr>
            </a:p>
            <a:p>
              <a:r>
                <a:rPr lang="is-IS" dirty="0" smtClean="0">
                  <a:latin typeface="Times"/>
                  <a:cs typeface="Times"/>
                </a:rPr>
                <a:t>= 0  +  0  +  0  +  ...</a:t>
              </a:r>
            </a:p>
            <a:p>
              <a:endParaRPr lang="is-IS" dirty="0">
                <a:latin typeface="Times"/>
                <a:cs typeface="Times"/>
              </a:endParaRPr>
            </a:p>
            <a:p>
              <a:r>
                <a:rPr lang="is-IS" sz="2400" dirty="0" smtClean="0">
                  <a:latin typeface="Times"/>
                  <a:cs typeface="Times"/>
                </a:rPr>
                <a:t>= 0</a:t>
              </a:r>
              <a:endParaRPr lang="en-US" sz="24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04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301174" y="4169480"/>
            <a:ext cx="4829894" cy="1384994"/>
          </a:xfrm>
          <a:custGeom>
            <a:avLst/>
            <a:gdLst>
              <a:gd name="connsiteX0" fmla="*/ 254000 w 5086350"/>
              <a:gd name="connsiteY0" fmla="*/ 0 h 1447800"/>
              <a:gd name="connsiteX1" fmla="*/ 5086350 w 5086350"/>
              <a:gd name="connsiteY1" fmla="*/ 95250 h 1447800"/>
              <a:gd name="connsiteX2" fmla="*/ 5067300 w 5086350"/>
              <a:gd name="connsiteY2" fmla="*/ 1447800 h 1447800"/>
              <a:gd name="connsiteX3" fmla="*/ 0 w 5086350"/>
              <a:gd name="connsiteY3" fmla="*/ 1225550 h 1447800"/>
              <a:gd name="connsiteX4" fmla="*/ 254000 w 508635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0" h="1447800">
                <a:moveTo>
                  <a:pt x="254000" y="0"/>
                </a:moveTo>
                <a:lnTo>
                  <a:pt x="5086350" y="95250"/>
                </a:lnTo>
                <a:lnTo>
                  <a:pt x="5067300" y="1447800"/>
                </a:lnTo>
                <a:lnTo>
                  <a:pt x="0" y="1225550"/>
                </a:lnTo>
                <a:lnTo>
                  <a:pt x="254000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306388"/>
            <a:ext cx="5538787" cy="10033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 charset="0"/>
                <a:ea typeface="ＭＳ Ｐゴシック" charset="0"/>
              </a:rPr>
              <a:t>Choosing without favor?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4046" y="5204108"/>
            <a:ext cx="3754924" cy="1414910"/>
            <a:chOff x="3534046" y="5204108"/>
            <a:chExt cx="3754924" cy="1414910"/>
          </a:xfrm>
        </p:grpSpPr>
        <p:sp>
          <p:nvSpPr>
            <p:cNvPr id="3" name="Freeform 2"/>
            <p:cNvSpPr/>
            <p:nvPr/>
          </p:nvSpPr>
          <p:spPr>
            <a:xfrm>
              <a:off x="3616876" y="5204108"/>
              <a:ext cx="3492631" cy="1414910"/>
            </a:xfrm>
            <a:custGeom>
              <a:avLst/>
              <a:gdLst>
                <a:gd name="connsiteX0" fmla="*/ 807584 w 3492631"/>
                <a:gd name="connsiteY0" fmla="*/ 0 h 1414910"/>
                <a:gd name="connsiteX1" fmla="*/ 0 w 3492631"/>
                <a:gd name="connsiteY1" fmla="*/ 1414910 h 1414910"/>
                <a:gd name="connsiteX2" fmla="*/ 3492631 w 3492631"/>
                <a:gd name="connsiteY2" fmla="*/ 1373498 h 1414910"/>
                <a:gd name="connsiteX3" fmla="*/ 1518535 w 3492631"/>
                <a:gd name="connsiteY3" fmla="*/ 13804 h 1414910"/>
                <a:gd name="connsiteX4" fmla="*/ 807584 w 3492631"/>
                <a:gd name="connsiteY4" fmla="*/ 0 h 14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631" h="1414910">
                  <a:moveTo>
                    <a:pt x="807584" y="0"/>
                  </a:moveTo>
                  <a:lnTo>
                    <a:pt x="0" y="1414910"/>
                  </a:lnTo>
                  <a:lnTo>
                    <a:pt x="3492631" y="1373498"/>
                  </a:lnTo>
                  <a:lnTo>
                    <a:pt x="1518535" y="13804"/>
                  </a:lnTo>
                  <a:lnTo>
                    <a:pt x="8075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34046" y="5667985"/>
              <a:ext cx="3754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“Chance” is now generalized beyond probability. A general, as yet unspecified, measure of indefiniteness.</a:t>
              </a:r>
            </a:p>
          </p:txBody>
        </p:sp>
      </p:grpSp>
      <p:sp>
        <p:nvSpPr>
          <p:cNvPr id="28694" name="TextBox 30"/>
          <p:cNvSpPr txBox="1">
            <a:spLocks noChangeArrowheads="1"/>
          </p:cNvSpPr>
          <p:nvPr/>
        </p:nvSpPr>
        <p:spPr bwMode="auto">
          <a:xfrm>
            <a:off x="3380365" y="4169479"/>
            <a:ext cx="45898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Times" charset="0"/>
                <a:cs typeface="Times" charset="0"/>
              </a:rPr>
              <a:t>Permuting the labels on the balls has no effect on the chances of the outcomes. </a:t>
            </a:r>
            <a:endParaRPr lang="en-US" sz="2800" dirty="0">
              <a:latin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1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92868" y="1270029"/>
            <a:ext cx="4049959" cy="4258705"/>
          </a:xfrm>
          <a:custGeom>
            <a:avLst/>
            <a:gdLst>
              <a:gd name="connsiteX0" fmla="*/ 2034457 w 4049959"/>
              <a:gd name="connsiteY0" fmla="*/ 0 h 4258705"/>
              <a:gd name="connsiteX1" fmla="*/ 4049959 w 4049959"/>
              <a:gd name="connsiteY1" fmla="*/ 1573320 h 4258705"/>
              <a:gd name="connsiteX2" fmla="*/ 2312457 w 4049959"/>
              <a:gd name="connsiteY2" fmla="*/ 4258705 h 4258705"/>
              <a:gd name="connsiteX3" fmla="*/ 0 w 4049959"/>
              <a:gd name="connsiteY3" fmla="*/ 3051862 h 4258705"/>
              <a:gd name="connsiteX4" fmla="*/ 2034457 w 4049959"/>
              <a:gd name="connsiteY4" fmla="*/ 0 h 425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59" h="4258705">
                <a:moveTo>
                  <a:pt x="2034457" y="0"/>
                </a:moveTo>
                <a:lnTo>
                  <a:pt x="4049959" y="1573320"/>
                </a:lnTo>
                <a:lnTo>
                  <a:pt x="2312457" y="4258705"/>
                </a:lnTo>
                <a:lnTo>
                  <a:pt x="0" y="3051862"/>
                </a:lnTo>
                <a:lnTo>
                  <a:pt x="2034457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611" y="2441902"/>
            <a:ext cx="3700169" cy="631604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The dilemma, illustrated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682" y="423343"/>
            <a:ext cx="5092461" cy="322246"/>
          </a:xfrm>
          <a:custGeom>
            <a:avLst/>
            <a:gdLst>
              <a:gd name="connsiteX0" fmla="*/ 227455 w 5092461"/>
              <a:gd name="connsiteY0" fmla="*/ 0 h 322246"/>
              <a:gd name="connsiteX1" fmla="*/ 5060870 w 5092461"/>
              <a:gd name="connsiteY1" fmla="*/ 132690 h 322246"/>
              <a:gd name="connsiteX2" fmla="*/ 5092461 w 5092461"/>
              <a:gd name="connsiteY2" fmla="*/ 322246 h 322246"/>
              <a:gd name="connsiteX3" fmla="*/ 0 w 5092461"/>
              <a:gd name="connsiteY3" fmla="*/ 303291 h 322246"/>
              <a:gd name="connsiteX4" fmla="*/ 227455 w 5092461"/>
              <a:gd name="connsiteY4" fmla="*/ 0 h 3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461" h="322246">
                <a:moveTo>
                  <a:pt x="227455" y="0"/>
                </a:moveTo>
                <a:lnTo>
                  <a:pt x="5060870" y="132690"/>
                </a:lnTo>
                <a:lnTo>
                  <a:pt x="5092461" y="322246"/>
                </a:lnTo>
                <a:lnTo>
                  <a:pt x="0" y="303291"/>
                </a:lnTo>
                <a:lnTo>
                  <a:pt x="227455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08728" y="4170245"/>
            <a:ext cx="2085003" cy="214831"/>
          </a:xfrm>
          <a:custGeom>
            <a:avLst/>
            <a:gdLst>
              <a:gd name="connsiteX0" fmla="*/ 69500 w 2085003"/>
              <a:gd name="connsiteY0" fmla="*/ 0 h 214831"/>
              <a:gd name="connsiteX1" fmla="*/ 2072366 w 2085003"/>
              <a:gd name="connsiteY1" fmla="*/ 18956 h 214831"/>
              <a:gd name="connsiteX2" fmla="*/ 2085003 w 2085003"/>
              <a:gd name="connsiteY2" fmla="*/ 208513 h 214831"/>
              <a:gd name="connsiteX3" fmla="*/ 0 w 2085003"/>
              <a:gd name="connsiteY3" fmla="*/ 214831 h 214831"/>
              <a:gd name="connsiteX4" fmla="*/ 69500 w 2085003"/>
              <a:gd name="connsiteY4" fmla="*/ 0 h 21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003" h="214831">
                <a:moveTo>
                  <a:pt x="69500" y="0"/>
                </a:moveTo>
                <a:lnTo>
                  <a:pt x="2072366" y="18956"/>
                </a:lnTo>
                <a:lnTo>
                  <a:pt x="2085003" y="208513"/>
                </a:lnTo>
                <a:lnTo>
                  <a:pt x="0" y="214831"/>
                </a:lnTo>
                <a:lnTo>
                  <a:pt x="6950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4273" y="1131021"/>
            <a:ext cx="3713990" cy="638174"/>
          </a:xfrm>
          <a:custGeom>
            <a:avLst/>
            <a:gdLst>
              <a:gd name="connsiteX0" fmla="*/ 157955 w 3500277"/>
              <a:gd name="connsiteY0" fmla="*/ 0 h 638174"/>
              <a:gd name="connsiteX1" fmla="*/ 3500277 w 3500277"/>
              <a:gd name="connsiteY1" fmla="*/ 56867 h 638174"/>
              <a:gd name="connsiteX2" fmla="*/ 3475004 w 3500277"/>
              <a:gd name="connsiteY2" fmla="*/ 638174 h 638174"/>
              <a:gd name="connsiteX3" fmla="*/ 0 w 3500277"/>
              <a:gd name="connsiteY3" fmla="*/ 530759 h 638174"/>
              <a:gd name="connsiteX4" fmla="*/ 157955 w 3500277"/>
              <a:gd name="connsiteY4" fmla="*/ 0 h 63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277" h="638174">
                <a:moveTo>
                  <a:pt x="157955" y="0"/>
                </a:moveTo>
                <a:lnTo>
                  <a:pt x="3500277" y="56867"/>
                </a:lnTo>
                <a:lnTo>
                  <a:pt x="3475004" y="638174"/>
                </a:lnTo>
                <a:lnTo>
                  <a:pt x="0" y="530759"/>
                </a:lnTo>
                <a:lnTo>
                  <a:pt x="157955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 of a pointer on a 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2 di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02" y="28204"/>
            <a:ext cx="1486872" cy="1480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90" y="1104299"/>
            <a:ext cx="105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Original version</a:t>
            </a:r>
          </a:p>
        </p:txBody>
      </p:sp>
      <p:pic>
        <p:nvPicPr>
          <p:cNvPr id="7" name="Picture 6" descr="Vitali 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2903"/>
            <a:ext cx="2679700" cy="271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428" y="1116936"/>
            <a:ext cx="130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"/>
                <a:cs typeface="Times"/>
              </a:rPr>
              <a:t>Outcome of rational 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1667" y="1102851"/>
            <a:ext cx="124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dial points to r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479810" y="1359744"/>
            <a:ext cx="328545" cy="14913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1793" y="2780163"/>
            <a:ext cx="231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Outcomes lie in a probability zero subset.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350" y="4869160"/>
            <a:ext cx="257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Probability of success = 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63687" y="1792158"/>
            <a:ext cx="4778571" cy="4336233"/>
            <a:chOff x="4163687" y="1792158"/>
            <a:chExt cx="4778571" cy="4336233"/>
          </a:xfrm>
        </p:grpSpPr>
        <p:sp>
          <p:nvSpPr>
            <p:cNvPr id="22" name="Freeform 21"/>
            <p:cNvSpPr/>
            <p:nvPr/>
          </p:nvSpPr>
          <p:spPr>
            <a:xfrm>
              <a:off x="5522098" y="2887579"/>
              <a:ext cx="1914411" cy="1882929"/>
            </a:xfrm>
            <a:custGeom>
              <a:avLst/>
              <a:gdLst>
                <a:gd name="connsiteX0" fmla="*/ 50545 w 1914411"/>
                <a:gd name="connsiteY0" fmla="*/ 0 h 1882929"/>
                <a:gd name="connsiteX1" fmla="*/ 1914411 w 1914411"/>
                <a:gd name="connsiteY1" fmla="*/ 18956 h 1882929"/>
                <a:gd name="connsiteX2" fmla="*/ 1851229 w 1914411"/>
                <a:gd name="connsiteY2" fmla="*/ 1882929 h 1882929"/>
                <a:gd name="connsiteX3" fmla="*/ 0 w 1914411"/>
                <a:gd name="connsiteY3" fmla="*/ 1832380 h 1882929"/>
                <a:gd name="connsiteX4" fmla="*/ 50545 w 1914411"/>
                <a:gd name="connsiteY4" fmla="*/ 0 h 188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411" h="1882929">
                  <a:moveTo>
                    <a:pt x="50545" y="0"/>
                  </a:moveTo>
                  <a:lnTo>
                    <a:pt x="1914411" y="18956"/>
                  </a:lnTo>
                  <a:lnTo>
                    <a:pt x="1851229" y="1882929"/>
                  </a:lnTo>
                  <a:lnTo>
                    <a:pt x="0" y="1832380"/>
                  </a:lnTo>
                  <a:lnTo>
                    <a:pt x="50545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53233" y="1845018"/>
              <a:ext cx="4296369" cy="549714"/>
            </a:xfrm>
            <a:custGeom>
              <a:avLst/>
              <a:gdLst>
                <a:gd name="connsiteX0" fmla="*/ 126363 w 4296369"/>
                <a:gd name="connsiteY0" fmla="*/ 0 h 549714"/>
                <a:gd name="connsiteX1" fmla="*/ 4296369 w 4296369"/>
                <a:gd name="connsiteY1" fmla="*/ 82141 h 549714"/>
                <a:gd name="connsiteX2" fmla="*/ 4264778 w 4296369"/>
                <a:gd name="connsiteY2" fmla="*/ 549714 h 549714"/>
                <a:gd name="connsiteX3" fmla="*/ 0 w 4296369"/>
                <a:gd name="connsiteY3" fmla="*/ 480210 h 549714"/>
                <a:gd name="connsiteX4" fmla="*/ 126363 w 4296369"/>
                <a:gd name="connsiteY4" fmla="*/ 0 h 54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369" h="549714">
                  <a:moveTo>
                    <a:pt x="126363" y="0"/>
                  </a:moveTo>
                  <a:lnTo>
                    <a:pt x="4296369" y="82141"/>
                  </a:lnTo>
                  <a:lnTo>
                    <a:pt x="4264778" y="549714"/>
                  </a:lnTo>
                  <a:lnTo>
                    <a:pt x="0" y="480210"/>
                  </a:lnTo>
                  <a:lnTo>
                    <a:pt x="126363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Vitali 5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067" y="2520692"/>
              <a:ext cx="2679700" cy="2717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63687" y="1793606"/>
              <a:ext cx="1110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Enhanced version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74115" y="1806243"/>
              <a:ext cx="1309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Outcome of rational 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7488" y="1792158"/>
              <a:ext cx="1824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dial points to  outcome in </a:t>
              </a:r>
              <a:r>
                <a:rPr lang="en-US" dirty="0" err="1" smtClean="0">
                  <a:latin typeface="Times"/>
                  <a:cs typeface="Times"/>
                </a:rPr>
                <a:t>Vit</a:t>
              </a:r>
              <a:r>
                <a:rPr lang="en-US" dirty="0" smtClean="0">
                  <a:latin typeface="Times"/>
                  <a:cs typeface="Times"/>
                </a:rPr>
                <a:t>(r)</a:t>
              </a:r>
            </a:p>
          </p:txBody>
        </p:sp>
        <p:sp>
          <p:nvSpPr>
            <p:cNvPr id="17" name="Left-Right Arrow 16"/>
            <p:cNvSpPr/>
            <p:nvPr/>
          </p:nvSpPr>
          <p:spPr>
            <a:xfrm>
              <a:off x="6643497" y="2049051"/>
              <a:ext cx="328545" cy="149136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92067" y="5482060"/>
              <a:ext cx="2629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Probability of success = 1,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but result is inaccessible.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22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10682" y="347520"/>
            <a:ext cx="5092461" cy="322246"/>
          </a:xfrm>
          <a:custGeom>
            <a:avLst/>
            <a:gdLst>
              <a:gd name="connsiteX0" fmla="*/ 227455 w 5092461"/>
              <a:gd name="connsiteY0" fmla="*/ 0 h 322246"/>
              <a:gd name="connsiteX1" fmla="*/ 5060870 w 5092461"/>
              <a:gd name="connsiteY1" fmla="*/ 132690 h 322246"/>
              <a:gd name="connsiteX2" fmla="*/ 5092461 w 5092461"/>
              <a:gd name="connsiteY2" fmla="*/ 322246 h 322246"/>
              <a:gd name="connsiteX3" fmla="*/ 0 w 5092461"/>
              <a:gd name="connsiteY3" fmla="*/ 303291 h 322246"/>
              <a:gd name="connsiteX4" fmla="*/ 227455 w 5092461"/>
              <a:gd name="connsiteY4" fmla="*/ 0 h 3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461" h="322246">
                <a:moveTo>
                  <a:pt x="227455" y="0"/>
                </a:moveTo>
                <a:lnTo>
                  <a:pt x="5060870" y="132690"/>
                </a:lnTo>
                <a:lnTo>
                  <a:pt x="5092461" y="322246"/>
                </a:lnTo>
                <a:lnTo>
                  <a:pt x="0" y="303291"/>
                </a:lnTo>
                <a:lnTo>
                  <a:pt x="227455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904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Pruss</a:t>
            </a:r>
            <a:r>
              <a:rPr lang="en-US" dirty="0" smtClean="0"/>
              <a:t>’ infinite lottery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91310"/>
            <a:ext cx="359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Pick a countable infinity of </a:t>
            </a:r>
            <a:r>
              <a:rPr lang="en-US" dirty="0" err="1" smtClean="0">
                <a:latin typeface="Times"/>
                <a:cs typeface="Times"/>
              </a:rPr>
              <a:t>reals</a:t>
            </a:r>
            <a:r>
              <a:rPr lang="en-US" dirty="0" smtClean="0">
                <a:latin typeface="Times"/>
                <a:cs typeface="Times"/>
              </a:rPr>
              <a:t> in (0,1) with uniform probability.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9320" y="1407144"/>
            <a:ext cx="6337144" cy="139008"/>
            <a:chOff x="979320" y="1786284"/>
            <a:chExt cx="6337144" cy="139008"/>
          </a:xfrm>
        </p:grpSpPr>
        <p:sp>
          <p:nvSpPr>
            <p:cNvPr id="7" name="Freeform 6"/>
            <p:cNvSpPr/>
            <p:nvPr/>
          </p:nvSpPr>
          <p:spPr>
            <a:xfrm>
              <a:off x="979320" y="1786284"/>
              <a:ext cx="0" cy="139008"/>
            </a:xfrm>
            <a:custGeom>
              <a:avLst/>
              <a:gdLst>
                <a:gd name="connsiteX0" fmla="*/ 0 w 0"/>
                <a:gd name="connsiteY0" fmla="*/ 0 h 139008"/>
                <a:gd name="connsiteX1" fmla="*/ 0 w 0"/>
                <a:gd name="connsiteY1" fmla="*/ 139008 h 1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9008">
                  <a:moveTo>
                    <a:pt x="0" y="0"/>
                  </a:moveTo>
                  <a:lnTo>
                    <a:pt x="0" y="139008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79320" y="1849473"/>
              <a:ext cx="6324507" cy="31593"/>
            </a:xfrm>
            <a:custGeom>
              <a:avLst/>
              <a:gdLst>
                <a:gd name="connsiteX0" fmla="*/ 0 w 6324507"/>
                <a:gd name="connsiteY0" fmla="*/ 12637 h 31593"/>
                <a:gd name="connsiteX1" fmla="*/ 1080410 w 6324507"/>
                <a:gd name="connsiteY1" fmla="*/ 31593 h 31593"/>
                <a:gd name="connsiteX2" fmla="*/ 4296369 w 6324507"/>
                <a:gd name="connsiteY2" fmla="*/ 0 h 31593"/>
                <a:gd name="connsiteX3" fmla="*/ 6324507 w 6324507"/>
                <a:gd name="connsiteY3" fmla="*/ 6319 h 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4507" h="31593">
                  <a:moveTo>
                    <a:pt x="0" y="12637"/>
                  </a:moveTo>
                  <a:cubicBezTo>
                    <a:pt x="182174" y="23168"/>
                    <a:pt x="1080410" y="31593"/>
                    <a:pt x="1080410" y="31593"/>
                  </a:cubicBezTo>
                  <a:lnTo>
                    <a:pt x="4296369" y="0"/>
                  </a:lnTo>
                  <a:lnTo>
                    <a:pt x="6324507" y="631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16464" y="1786284"/>
              <a:ext cx="0" cy="139008"/>
            </a:xfrm>
            <a:custGeom>
              <a:avLst/>
              <a:gdLst>
                <a:gd name="connsiteX0" fmla="*/ 0 w 0"/>
                <a:gd name="connsiteY0" fmla="*/ 0 h 139008"/>
                <a:gd name="connsiteX1" fmla="*/ 0 w 0"/>
                <a:gd name="connsiteY1" fmla="*/ 139008 h 1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9008">
                  <a:moveTo>
                    <a:pt x="0" y="0"/>
                  </a:moveTo>
                  <a:lnTo>
                    <a:pt x="0" y="139008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9279" y="15019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6423" y="15019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389238" y="1025187"/>
            <a:ext cx="1861315" cy="2768800"/>
            <a:chOff x="1389238" y="1025187"/>
            <a:chExt cx="1861315" cy="2768800"/>
          </a:xfrm>
        </p:grpSpPr>
        <p:sp>
          <p:nvSpPr>
            <p:cNvPr id="45" name="TextBox 44"/>
            <p:cNvSpPr txBox="1"/>
            <p:nvPr/>
          </p:nvSpPr>
          <p:spPr>
            <a:xfrm>
              <a:off x="1585102" y="34246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1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389238" y="1025187"/>
              <a:ext cx="1861315" cy="2342584"/>
              <a:chOff x="1389238" y="1025187"/>
              <a:chExt cx="1861315" cy="2342584"/>
            </a:xfrm>
          </p:grpSpPr>
          <p:pic>
            <p:nvPicPr>
              <p:cNvPr id="14" name="Picture 13" descr="2 dia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9238" y="2672737"/>
                <a:ext cx="698527" cy="695034"/>
              </a:xfrm>
              <a:prstGeom prst="rect">
                <a:avLst/>
              </a:prstGeom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V="1">
                <a:off x="1825957" y="1672532"/>
                <a:ext cx="1161783" cy="924376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xplosion 2 33"/>
              <p:cNvSpPr/>
              <p:nvPr/>
            </p:nvSpPr>
            <p:spPr>
              <a:xfrm>
                <a:off x="2987740" y="1394520"/>
                <a:ext cx="195864" cy="202193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911924" y="1025187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1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177735" y="1004351"/>
            <a:ext cx="699804" cy="2789636"/>
            <a:chOff x="2177735" y="1004351"/>
            <a:chExt cx="699804" cy="2789636"/>
          </a:xfrm>
        </p:grpSpPr>
        <p:sp>
          <p:nvSpPr>
            <p:cNvPr id="46" name="TextBox 45"/>
            <p:cNvSpPr txBox="1"/>
            <p:nvPr/>
          </p:nvSpPr>
          <p:spPr>
            <a:xfrm>
              <a:off x="2408507" y="34246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2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177735" y="1004351"/>
              <a:ext cx="699804" cy="2363420"/>
              <a:chOff x="2177735" y="1004351"/>
              <a:chExt cx="699804" cy="2363420"/>
            </a:xfrm>
          </p:grpSpPr>
          <p:pic>
            <p:nvPicPr>
              <p:cNvPr id="15" name="Picture 14" descr="2 dia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9012" y="2672737"/>
                <a:ext cx="698527" cy="695034"/>
              </a:xfrm>
              <a:prstGeom prst="rect">
                <a:avLst/>
              </a:prstGeom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2318776" y="1672532"/>
                <a:ext cx="259046" cy="89910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xplosion 2 32"/>
              <p:cNvSpPr/>
              <p:nvPr/>
            </p:nvSpPr>
            <p:spPr>
              <a:xfrm>
                <a:off x="2220844" y="1394520"/>
                <a:ext cx="195864" cy="202193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77735" y="1004351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2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2987740" y="998032"/>
            <a:ext cx="2608135" cy="2795955"/>
            <a:chOff x="2987740" y="998032"/>
            <a:chExt cx="2608135" cy="2795955"/>
          </a:xfrm>
        </p:grpSpPr>
        <p:pic>
          <p:nvPicPr>
            <p:cNvPr id="16" name="Picture 15" descr="2 di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740" y="2672737"/>
              <a:ext cx="698527" cy="695034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3430777" y="1569557"/>
              <a:ext cx="1860310" cy="105262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xplosion 2 35"/>
            <p:cNvSpPr/>
            <p:nvPr/>
          </p:nvSpPr>
          <p:spPr>
            <a:xfrm>
              <a:off x="5291087" y="1367364"/>
              <a:ext cx="195864" cy="202193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83604" y="34246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57246" y="998032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13262" y="1037812"/>
            <a:ext cx="3175415" cy="2756175"/>
            <a:chOff x="1313262" y="1037812"/>
            <a:chExt cx="3175415" cy="2756175"/>
          </a:xfrm>
        </p:grpSpPr>
        <p:sp>
          <p:nvSpPr>
            <p:cNvPr id="48" name="TextBox 47"/>
            <p:cNvSpPr txBox="1"/>
            <p:nvPr/>
          </p:nvSpPr>
          <p:spPr>
            <a:xfrm>
              <a:off x="3966902" y="34246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4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313262" y="1037812"/>
              <a:ext cx="3175415" cy="2329959"/>
              <a:chOff x="1313262" y="1037812"/>
              <a:chExt cx="3175415" cy="2329959"/>
            </a:xfrm>
          </p:grpSpPr>
          <p:pic>
            <p:nvPicPr>
              <p:cNvPr id="17" name="Picture 16" descr="2 dia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150" y="2672737"/>
                <a:ext cx="698527" cy="695034"/>
              </a:xfrm>
              <a:prstGeom prst="rect">
                <a:avLst/>
              </a:prstGeom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1597025" y="1596713"/>
                <a:ext cx="2452172" cy="100019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xplosion 2 31"/>
              <p:cNvSpPr/>
              <p:nvPr/>
            </p:nvSpPr>
            <p:spPr>
              <a:xfrm>
                <a:off x="1389238" y="1407144"/>
                <a:ext cx="195864" cy="202193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313262" y="103781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4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879882" y="998032"/>
            <a:ext cx="1411205" cy="2795955"/>
            <a:chOff x="3879882" y="998032"/>
            <a:chExt cx="1411205" cy="2795955"/>
          </a:xfrm>
        </p:grpSpPr>
        <p:sp>
          <p:nvSpPr>
            <p:cNvPr id="49" name="TextBox 48"/>
            <p:cNvSpPr txBox="1"/>
            <p:nvPr/>
          </p:nvSpPr>
          <p:spPr>
            <a:xfrm>
              <a:off x="4769312" y="34246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5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879882" y="998032"/>
              <a:ext cx="1411205" cy="2369739"/>
              <a:chOff x="3879882" y="998032"/>
              <a:chExt cx="1411205" cy="2369739"/>
            </a:xfrm>
          </p:grpSpPr>
          <p:pic>
            <p:nvPicPr>
              <p:cNvPr id="18" name="Picture 17" descr="2 dia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560" y="2672737"/>
                <a:ext cx="698527" cy="695034"/>
              </a:xfrm>
              <a:prstGeom prst="rect">
                <a:avLst/>
              </a:prstGeom>
            </p:spPr>
          </p:pic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4049196" y="1672532"/>
                <a:ext cx="802410" cy="94965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xplosion 2 34"/>
              <p:cNvSpPr/>
              <p:nvPr/>
            </p:nvSpPr>
            <p:spPr>
              <a:xfrm>
                <a:off x="3951264" y="1394520"/>
                <a:ext cx="195864" cy="202193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879882" y="99803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5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5426561" y="998032"/>
            <a:ext cx="1458595" cy="2795955"/>
            <a:chOff x="5426561" y="998032"/>
            <a:chExt cx="1458595" cy="2795955"/>
          </a:xfrm>
        </p:grpSpPr>
        <p:sp>
          <p:nvSpPr>
            <p:cNvPr id="50" name="TextBox 49"/>
            <p:cNvSpPr txBox="1"/>
            <p:nvPr/>
          </p:nvSpPr>
          <p:spPr>
            <a:xfrm>
              <a:off x="5700283" y="3424655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6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426561" y="998032"/>
              <a:ext cx="1458595" cy="2369739"/>
              <a:chOff x="5426561" y="998032"/>
              <a:chExt cx="1458595" cy="2369739"/>
            </a:xfrm>
          </p:grpSpPr>
          <p:pic>
            <p:nvPicPr>
              <p:cNvPr id="19" name="Picture 18" descr="2 dia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6561" y="2672737"/>
                <a:ext cx="698527" cy="695034"/>
              </a:xfrm>
              <a:prstGeom prst="rect">
                <a:avLst/>
              </a:prstGeom>
            </p:spPr>
          </p:pic>
          <p:cxnSp>
            <p:nvCxnSpPr>
              <p:cNvPr id="30" name="Straight Arrow Connector 29"/>
              <p:cNvCxnSpPr/>
              <p:nvPr/>
            </p:nvCxnSpPr>
            <p:spPr>
              <a:xfrm flipV="1">
                <a:off x="5869598" y="1609337"/>
                <a:ext cx="745150" cy="101284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Explosion 2 37"/>
              <p:cNvSpPr/>
              <p:nvPr/>
            </p:nvSpPr>
            <p:spPr>
              <a:xfrm>
                <a:off x="6614748" y="1371820"/>
                <a:ext cx="195864" cy="202193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318182" y="2925472"/>
                <a:ext cx="126371" cy="12637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33004" y="2925472"/>
                <a:ext cx="126371" cy="12637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47426" y="2925472"/>
                <a:ext cx="126371" cy="12637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46527" y="998032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/>
                    <a:cs typeface="Arial Black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521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10682" y="347520"/>
            <a:ext cx="5092461" cy="322246"/>
          </a:xfrm>
          <a:custGeom>
            <a:avLst/>
            <a:gdLst>
              <a:gd name="connsiteX0" fmla="*/ 227455 w 5092461"/>
              <a:gd name="connsiteY0" fmla="*/ 0 h 322246"/>
              <a:gd name="connsiteX1" fmla="*/ 5060870 w 5092461"/>
              <a:gd name="connsiteY1" fmla="*/ 132690 h 322246"/>
              <a:gd name="connsiteX2" fmla="*/ 5092461 w 5092461"/>
              <a:gd name="connsiteY2" fmla="*/ 322246 h 322246"/>
              <a:gd name="connsiteX3" fmla="*/ 0 w 5092461"/>
              <a:gd name="connsiteY3" fmla="*/ 303291 h 322246"/>
              <a:gd name="connsiteX4" fmla="*/ 227455 w 5092461"/>
              <a:gd name="connsiteY4" fmla="*/ 0 h 3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461" h="322246">
                <a:moveTo>
                  <a:pt x="227455" y="0"/>
                </a:moveTo>
                <a:lnTo>
                  <a:pt x="5060870" y="132690"/>
                </a:lnTo>
                <a:lnTo>
                  <a:pt x="5092461" y="322246"/>
                </a:lnTo>
                <a:lnTo>
                  <a:pt x="0" y="303291"/>
                </a:lnTo>
                <a:lnTo>
                  <a:pt x="227455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904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Pruss</a:t>
            </a:r>
            <a:r>
              <a:rPr lang="en-US" dirty="0" smtClean="0"/>
              <a:t>’ infinite lottery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9320" y="1407144"/>
            <a:ext cx="6337144" cy="139008"/>
            <a:chOff x="979320" y="1786284"/>
            <a:chExt cx="6337144" cy="139008"/>
          </a:xfrm>
        </p:grpSpPr>
        <p:sp>
          <p:nvSpPr>
            <p:cNvPr id="7" name="Freeform 6"/>
            <p:cNvSpPr/>
            <p:nvPr/>
          </p:nvSpPr>
          <p:spPr>
            <a:xfrm>
              <a:off x="979320" y="1786284"/>
              <a:ext cx="0" cy="139008"/>
            </a:xfrm>
            <a:custGeom>
              <a:avLst/>
              <a:gdLst>
                <a:gd name="connsiteX0" fmla="*/ 0 w 0"/>
                <a:gd name="connsiteY0" fmla="*/ 0 h 139008"/>
                <a:gd name="connsiteX1" fmla="*/ 0 w 0"/>
                <a:gd name="connsiteY1" fmla="*/ 139008 h 1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9008">
                  <a:moveTo>
                    <a:pt x="0" y="0"/>
                  </a:moveTo>
                  <a:lnTo>
                    <a:pt x="0" y="139008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79320" y="1849473"/>
              <a:ext cx="6324507" cy="31593"/>
            </a:xfrm>
            <a:custGeom>
              <a:avLst/>
              <a:gdLst>
                <a:gd name="connsiteX0" fmla="*/ 0 w 6324507"/>
                <a:gd name="connsiteY0" fmla="*/ 12637 h 31593"/>
                <a:gd name="connsiteX1" fmla="*/ 1080410 w 6324507"/>
                <a:gd name="connsiteY1" fmla="*/ 31593 h 31593"/>
                <a:gd name="connsiteX2" fmla="*/ 4296369 w 6324507"/>
                <a:gd name="connsiteY2" fmla="*/ 0 h 31593"/>
                <a:gd name="connsiteX3" fmla="*/ 6324507 w 6324507"/>
                <a:gd name="connsiteY3" fmla="*/ 6319 h 3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4507" h="31593">
                  <a:moveTo>
                    <a:pt x="0" y="12637"/>
                  </a:moveTo>
                  <a:cubicBezTo>
                    <a:pt x="182174" y="23168"/>
                    <a:pt x="1080410" y="31593"/>
                    <a:pt x="1080410" y="31593"/>
                  </a:cubicBezTo>
                  <a:lnTo>
                    <a:pt x="4296369" y="0"/>
                  </a:lnTo>
                  <a:lnTo>
                    <a:pt x="6324507" y="631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16464" y="1786284"/>
              <a:ext cx="0" cy="139008"/>
            </a:xfrm>
            <a:custGeom>
              <a:avLst/>
              <a:gdLst>
                <a:gd name="connsiteX0" fmla="*/ 0 w 0"/>
                <a:gd name="connsiteY0" fmla="*/ 0 h 139008"/>
                <a:gd name="connsiteX1" fmla="*/ 0 w 0"/>
                <a:gd name="connsiteY1" fmla="*/ 139008 h 1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9008">
                  <a:moveTo>
                    <a:pt x="0" y="0"/>
                  </a:moveTo>
                  <a:lnTo>
                    <a:pt x="0" y="139008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9279" y="15019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6423" y="15019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</a:t>
            </a:r>
          </a:p>
        </p:txBody>
      </p:sp>
      <p:sp>
        <p:nvSpPr>
          <p:cNvPr id="34" name="Explosion 2 33"/>
          <p:cNvSpPr/>
          <p:nvPr/>
        </p:nvSpPr>
        <p:spPr>
          <a:xfrm>
            <a:off x="2987740" y="1394520"/>
            <a:ext cx="195864" cy="20219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911924" y="1025187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33" name="Explosion 2 32"/>
          <p:cNvSpPr/>
          <p:nvPr/>
        </p:nvSpPr>
        <p:spPr>
          <a:xfrm>
            <a:off x="2220844" y="1394520"/>
            <a:ext cx="195864" cy="20219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177735" y="100435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36" name="Explosion 2 35"/>
          <p:cNvSpPr/>
          <p:nvPr/>
        </p:nvSpPr>
        <p:spPr>
          <a:xfrm>
            <a:off x="5291087" y="1367364"/>
            <a:ext cx="195864" cy="20219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257246" y="9980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32" name="Explosion 2 31"/>
          <p:cNvSpPr/>
          <p:nvPr/>
        </p:nvSpPr>
        <p:spPr>
          <a:xfrm>
            <a:off x="1389238" y="1407144"/>
            <a:ext cx="195864" cy="20219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13262" y="10378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35" name="Explosion 2 34"/>
          <p:cNvSpPr/>
          <p:nvPr/>
        </p:nvSpPr>
        <p:spPr>
          <a:xfrm>
            <a:off x="3951264" y="1394520"/>
            <a:ext cx="195864" cy="20219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879882" y="9980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38" name="Explosion 2 37"/>
          <p:cNvSpPr/>
          <p:nvPr/>
        </p:nvSpPr>
        <p:spPr>
          <a:xfrm>
            <a:off x="6614748" y="1371820"/>
            <a:ext cx="195864" cy="20219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546527" y="9980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6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50774" y="1687054"/>
            <a:ext cx="2336966" cy="2104078"/>
            <a:chOff x="650774" y="1687054"/>
            <a:chExt cx="2336966" cy="2104078"/>
          </a:xfrm>
        </p:grpSpPr>
        <p:sp>
          <p:nvSpPr>
            <p:cNvPr id="20" name="Up Arrow 19"/>
            <p:cNvSpPr/>
            <p:nvPr/>
          </p:nvSpPr>
          <p:spPr>
            <a:xfrm>
              <a:off x="650774" y="1687054"/>
              <a:ext cx="1598502" cy="2104078"/>
            </a:xfrm>
            <a:prstGeom prst="up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0774" y="2432839"/>
              <a:ext cx="2336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Lottery outcome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= number of randomizer with smallest real.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410" y="3985220"/>
            <a:ext cx="224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There is a smallest real only with probability zero.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740368" y="1949799"/>
            <a:ext cx="2407231" cy="2238992"/>
            <a:chOff x="3740368" y="1949799"/>
            <a:chExt cx="2407231" cy="2238992"/>
          </a:xfrm>
        </p:grpSpPr>
        <p:sp>
          <p:nvSpPr>
            <p:cNvPr id="43" name="Freeform 42"/>
            <p:cNvSpPr/>
            <p:nvPr/>
          </p:nvSpPr>
          <p:spPr>
            <a:xfrm>
              <a:off x="3784596" y="2059848"/>
              <a:ext cx="2363003" cy="2128943"/>
            </a:xfrm>
            <a:custGeom>
              <a:avLst/>
              <a:gdLst>
                <a:gd name="connsiteX0" fmla="*/ 151636 w 2363003"/>
                <a:gd name="connsiteY0" fmla="*/ 0 h 1832381"/>
                <a:gd name="connsiteX1" fmla="*/ 2363003 w 2363003"/>
                <a:gd name="connsiteY1" fmla="*/ 82142 h 1832381"/>
                <a:gd name="connsiteX2" fmla="*/ 2261912 w 2363003"/>
                <a:gd name="connsiteY2" fmla="*/ 1832381 h 1832381"/>
                <a:gd name="connsiteX3" fmla="*/ 0 w 2363003"/>
                <a:gd name="connsiteY3" fmla="*/ 1756558 h 1832381"/>
                <a:gd name="connsiteX4" fmla="*/ 151636 w 2363003"/>
                <a:gd name="connsiteY4" fmla="*/ 0 h 183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003" h="1832381">
                  <a:moveTo>
                    <a:pt x="151636" y="0"/>
                  </a:moveTo>
                  <a:lnTo>
                    <a:pt x="2363003" y="82142"/>
                  </a:lnTo>
                  <a:lnTo>
                    <a:pt x="2261912" y="1832381"/>
                  </a:lnTo>
                  <a:lnTo>
                    <a:pt x="0" y="1756558"/>
                  </a:lnTo>
                  <a:lnTo>
                    <a:pt x="15163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40368" y="1949799"/>
              <a:ext cx="24072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Choose a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“well-ordering”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over the </a:t>
              </a:r>
              <a:r>
                <a:rPr lang="en-US" dirty="0" err="1" smtClean="0">
                  <a:latin typeface="Times"/>
                  <a:cs typeface="Times"/>
                </a:rPr>
                <a:t>reals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</a:p>
            <a:p>
              <a:endParaRPr lang="en-US" dirty="0" smtClean="0">
                <a:latin typeface="Times"/>
                <a:cs typeface="Times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784596" y="2913032"/>
            <a:ext cx="2679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Lottery outcome</a:t>
            </a:r>
          </a:p>
          <a:p>
            <a:r>
              <a:rPr lang="en-US" dirty="0" smtClean="0">
                <a:latin typeface="Times"/>
                <a:cs typeface="Times"/>
              </a:rPr>
              <a:t>= number of randomizer with least real under the well ordering.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8586" y="4188791"/>
            <a:ext cx="4214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Well-orderings are assumed to exist but cannot be displayed. Their existence is equivalent to the axiom of choice.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19183" y="5288629"/>
            <a:ext cx="7341736" cy="713997"/>
            <a:chOff x="619183" y="5288629"/>
            <a:chExt cx="7341736" cy="713997"/>
          </a:xfrm>
        </p:grpSpPr>
        <p:sp>
          <p:nvSpPr>
            <p:cNvPr id="37" name="Freeform 36"/>
            <p:cNvSpPr/>
            <p:nvPr/>
          </p:nvSpPr>
          <p:spPr>
            <a:xfrm>
              <a:off x="619183" y="5345496"/>
              <a:ext cx="7341736" cy="657130"/>
            </a:xfrm>
            <a:custGeom>
              <a:avLst/>
              <a:gdLst>
                <a:gd name="connsiteX0" fmla="*/ 246409 w 7341736"/>
                <a:gd name="connsiteY0" fmla="*/ 0 h 657130"/>
                <a:gd name="connsiteX1" fmla="*/ 7341736 w 7341736"/>
                <a:gd name="connsiteY1" fmla="*/ 44230 h 657130"/>
                <a:gd name="connsiteX2" fmla="*/ 7297509 w 7341736"/>
                <a:gd name="connsiteY2" fmla="*/ 657130 h 657130"/>
                <a:gd name="connsiteX3" fmla="*/ 0 w 7341736"/>
                <a:gd name="connsiteY3" fmla="*/ 530759 h 657130"/>
                <a:gd name="connsiteX4" fmla="*/ 246409 w 7341736"/>
                <a:gd name="connsiteY4" fmla="*/ 0 h 6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736" h="657130">
                  <a:moveTo>
                    <a:pt x="246409" y="0"/>
                  </a:moveTo>
                  <a:lnTo>
                    <a:pt x="7341736" y="44230"/>
                  </a:lnTo>
                  <a:lnTo>
                    <a:pt x="7297509" y="657130"/>
                  </a:lnTo>
                  <a:lnTo>
                    <a:pt x="0" y="530759"/>
                  </a:lnTo>
                  <a:lnTo>
                    <a:pt x="246409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774" y="5288629"/>
              <a:ext cx="2723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Probability of successful operation is zero.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784602" y="5288629"/>
            <a:ext cx="407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Probability of successful operation is one,</a:t>
            </a:r>
          </a:p>
          <a:p>
            <a:r>
              <a:rPr lang="en-US" dirty="0" smtClean="0">
                <a:latin typeface="Times"/>
                <a:cs typeface="Times"/>
              </a:rPr>
              <a:t>but the result is inaccessible.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395734" y="1971174"/>
            <a:ext cx="3291066" cy="923330"/>
            <a:chOff x="5395734" y="1971174"/>
            <a:chExt cx="3291066" cy="923330"/>
          </a:xfrm>
        </p:grpSpPr>
        <p:sp>
          <p:nvSpPr>
            <p:cNvPr id="44" name="Freeform 43"/>
            <p:cNvSpPr/>
            <p:nvPr/>
          </p:nvSpPr>
          <p:spPr>
            <a:xfrm>
              <a:off x="5395734" y="2097760"/>
              <a:ext cx="3102231" cy="720315"/>
            </a:xfrm>
            <a:custGeom>
              <a:avLst/>
              <a:gdLst>
                <a:gd name="connsiteX0" fmla="*/ 0 w 3102231"/>
                <a:gd name="connsiteY0" fmla="*/ 303290 h 720315"/>
                <a:gd name="connsiteX1" fmla="*/ 3102231 w 3102231"/>
                <a:gd name="connsiteY1" fmla="*/ 0 h 720315"/>
                <a:gd name="connsiteX2" fmla="*/ 2944276 w 3102231"/>
                <a:gd name="connsiteY2" fmla="*/ 720315 h 720315"/>
                <a:gd name="connsiteX3" fmla="*/ 0 w 3102231"/>
                <a:gd name="connsiteY3" fmla="*/ 303290 h 72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2231" h="720315">
                  <a:moveTo>
                    <a:pt x="0" y="303290"/>
                  </a:moveTo>
                  <a:lnTo>
                    <a:pt x="3102231" y="0"/>
                  </a:lnTo>
                  <a:lnTo>
                    <a:pt x="2944276" y="720315"/>
                  </a:lnTo>
                  <a:lnTo>
                    <a:pt x="0" y="30329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49952" y="1971174"/>
              <a:ext cx="23368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“Less than” relation, such every set of </a:t>
              </a:r>
              <a:r>
                <a:rPr lang="en-US" dirty="0" err="1" smtClean="0">
                  <a:latin typeface="Times"/>
                  <a:cs typeface="Times"/>
                </a:rPr>
                <a:t>reals</a:t>
              </a:r>
              <a:r>
                <a:rPr lang="en-US" dirty="0" smtClean="0">
                  <a:latin typeface="Times"/>
                  <a:cs typeface="Times"/>
                </a:rPr>
                <a:t> has a least member.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56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8" grpId="0"/>
      <p:bldP spid="31" grpId="0"/>
      <p:bldP spid="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268230" y="1036243"/>
            <a:ext cx="4858688" cy="5130665"/>
          </a:xfrm>
          <a:custGeom>
            <a:avLst/>
            <a:gdLst>
              <a:gd name="connsiteX0" fmla="*/ 2192412 w 4858688"/>
              <a:gd name="connsiteY0" fmla="*/ 0 h 5130665"/>
              <a:gd name="connsiteX1" fmla="*/ 4858688 w 4858688"/>
              <a:gd name="connsiteY1" fmla="*/ 1687054 h 5130665"/>
              <a:gd name="connsiteX2" fmla="*/ 2735776 w 4858688"/>
              <a:gd name="connsiteY2" fmla="*/ 5130665 h 5130665"/>
              <a:gd name="connsiteX3" fmla="*/ 0 w 4858688"/>
              <a:gd name="connsiteY3" fmla="*/ 3430974 h 5130665"/>
              <a:gd name="connsiteX4" fmla="*/ 2192412 w 4858688"/>
              <a:gd name="connsiteY4" fmla="*/ 0 h 51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688" h="5130665">
                <a:moveTo>
                  <a:pt x="2192412" y="0"/>
                </a:moveTo>
                <a:lnTo>
                  <a:pt x="4858688" y="1687054"/>
                </a:lnTo>
                <a:lnTo>
                  <a:pt x="2735776" y="5130665"/>
                </a:lnTo>
                <a:lnTo>
                  <a:pt x="0" y="3430974"/>
                </a:lnTo>
                <a:lnTo>
                  <a:pt x="2192412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201" y="2814697"/>
            <a:ext cx="4553124" cy="631604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Abandon all hope ye who enter here?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1248px-Gustave_Doré_-_Dante_Alighieri_-_Inferno_-_Plate_8_(Canto_III_-_Abandon_all_hope_ye_who_enter_her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6" y="84052"/>
            <a:ext cx="7777770" cy="6381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728" y="6423686"/>
            <a:ext cx="222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"/>
                <a:cs typeface="Times"/>
              </a:rPr>
              <a:t>Gustave</a:t>
            </a:r>
            <a:r>
              <a:rPr lang="en-US" sz="1400" dirty="0" smtClean="0">
                <a:latin typeface="Times"/>
                <a:cs typeface="Times"/>
              </a:rPr>
              <a:t> </a:t>
            </a:r>
            <a:r>
              <a:rPr lang="en-US" sz="1400" dirty="0" err="1" smtClean="0">
                <a:latin typeface="Times"/>
                <a:cs typeface="Times"/>
              </a:rPr>
              <a:t>Doré</a:t>
            </a:r>
            <a:r>
              <a:rPr lang="en-US" sz="1400" dirty="0" smtClean="0">
                <a:latin typeface="Times"/>
                <a:cs typeface="Times"/>
              </a:rPr>
              <a:t>, Gates of Hell</a:t>
            </a:r>
          </a:p>
        </p:txBody>
      </p:sp>
    </p:spTree>
    <p:extLst>
      <p:ext uri="{BB962C8B-B14F-4D97-AF65-F5344CB8AC3E}">
        <p14:creationId xmlns:p14="http://schemas.microsoft.com/office/powerpoint/2010/main" val="92927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429637" y="334883"/>
            <a:ext cx="7107963" cy="770864"/>
          </a:xfrm>
          <a:custGeom>
            <a:avLst/>
            <a:gdLst>
              <a:gd name="connsiteX0" fmla="*/ 442273 w 7107963"/>
              <a:gd name="connsiteY0" fmla="*/ 0 h 770864"/>
              <a:gd name="connsiteX1" fmla="*/ 7076372 w 7107963"/>
              <a:gd name="connsiteY1" fmla="*/ 454936 h 770864"/>
              <a:gd name="connsiteX2" fmla="*/ 7107963 w 7107963"/>
              <a:gd name="connsiteY2" fmla="*/ 688723 h 770864"/>
              <a:gd name="connsiteX3" fmla="*/ 0 w 7107963"/>
              <a:gd name="connsiteY3" fmla="*/ 770864 h 770864"/>
              <a:gd name="connsiteX4" fmla="*/ 442273 w 7107963"/>
              <a:gd name="connsiteY4" fmla="*/ 0 h 77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7963" h="770864">
                <a:moveTo>
                  <a:pt x="442273" y="0"/>
                </a:moveTo>
                <a:lnTo>
                  <a:pt x="7076372" y="454936"/>
                </a:lnTo>
                <a:lnTo>
                  <a:pt x="7107963" y="688723"/>
                </a:lnTo>
                <a:lnTo>
                  <a:pt x="0" y="770864"/>
                </a:lnTo>
                <a:lnTo>
                  <a:pt x="44227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577724" y="4498398"/>
            <a:ext cx="6828273" cy="490557"/>
            <a:chOff x="1577724" y="4498398"/>
            <a:chExt cx="6828273" cy="490557"/>
          </a:xfrm>
        </p:grpSpPr>
        <p:grpSp>
          <p:nvGrpSpPr>
            <p:cNvPr id="23" name="Group 22"/>
            <p:cNvGrpSpPr/>
            <p:nvPr/>
          </p:nvGrpSpPr>
          <p:grpSpPr>
            <a:xfrm>
              <a:off x="1577724" y="4498398"/>
              <a:ext cx="6828273" cy="48197"/>
              <a:chOff x="598434" y="3051347"/>
              <a:chExt cx="6828273" cy="4819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27216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05635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83861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788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720365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88617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56870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18473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00024" y="3052999"/>
                <a:ext cx="625129" cy="45719"/>
              </a:xfrm>
              <a:prstGeom prst="rect">
                <a:avLst/>
              </a:prstGeom>
              <a:solidFill>
                <a:srgbClr val="C8FFC8"/>
              </a:solidFill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14536" y="3052999"/>
                <a:ext cx="46545" cy="46545"/>
              </a:xfrm>
              <a:prstGeom prst="ellipse">
                <a:avLst/>
              </a:prstGeom>
              <a:solidFill>
                <a:srgbClr val="C8FFC8"/>
              </a:solidFill>
              <a:ln w="63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04823" y="3052999"/>
                <a:ext cx="46545" cy="46545"/>
              </a:xfrm>
              <a:prstGeom prst="ellipse">
                <a:avLst/>
              </a:prstGeom>
              <a:solidFill>
                <a:srgbClr val="C8FFC8"/>
              </a:solidFill>
              <a:ln w="63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98434" y="3052173"/>
                <a:ext cx="46545" cy="46545"/>
              </a:xfrm>
              <a:prstGeom prst="ellipse">
                <a:avLst/>
              </a:prstGeom>
              <a:solidFill>
                <a:srgbClr val="C8FFC8"/>
              </a:solidFill>
              <a:ln w="63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380162" y="3052173"/>
                <a:ext cx="46545" cy="46545"/>
              </a:xfrm>
              <a:prstGeom prst="ellipse">
                <a:avLst/>
              </a:prstGeom>
              <a:solidFill>
                <a:srgbClr val="C8FFC8"/>
              </a:solidFill>
              <a:ln w="63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70449" y="3052173"/>
                <a:ext cx="46545" cy="46545"/>
              </a:xfrm>
              <a:prstGeom prst="ellipse">
                <a:avLst/>
              </a:prstGeom>
              <a:solidFill>
                <a:srgbClr val="C8FFC8"/>
              </a:solidFill>
              <a:ln w="63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164060" y="3051347"/>
                <a:ext cx="46545" cy="46545"/>
              </a:xfrm>
              <a:prstGeom prst="ellipse">
                <a:avLst/>
              </a:prstGeom>
              <a:solidFill>
                <a:srgbClr val="C8FFC8"/>
              </a:solidFill>
              <a:ln w="6350" cmpd="sng"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67097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43562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0027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96492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2957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8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90632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4167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37702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61237" y="4619623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7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698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Measuring the position</a:t>
            </a:r>
            <a:br>
              <a:rPr lang="en-US" sz="4000" dirty="0" smtClean="0"/>
            </a:br>
            <a:r>
              <a:rPr lang="en-US" sz="2700" dirty="0" smtClean="0"/>
              <a:t>of a quantum particle of definite momentum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 descr="wave corkscrew 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95" y="1543423"/>
            <a:ext cx="7139196" cy="1419979"/>
          </a:xfrm>
          <a:prstGeom prst="rect">
            <a:avLst/>
          </a:prstGeom>
        </p:spPr>
      </p:pic>
      <p:pic>
        <p:nvPicPr>
          <p:cNvPr id="24" name="Picture 23" descr="Astronomy;_an_astronomer_using_a_telescope._Engraving._Wellcome_V00248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109">
            <a:off x="216437" y="3030507"/>
            <a:ext cx="2070010" cy="106391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587372" y="2892945"/>
            <a:ext cx="240091" cy="1704559"/>
            <a:chOff x="3587372" y="2892945"/>
            <a:chExt cx="240091" cy="1704559"/>
          </a:xfrm>
        </p:grpSpPr>
        <p:sp>
          <p:nvSpPr>
            <p:cNvPr id="25" name="Down Arrow 24"/>
            <p:cNvSpPr/>
            <p:nvPr/>
          </p:nvSpPr>
          <p:spPr>
            <a:xfrm>
              <a:off x="3587372" y="2892945"/>
              <a:ext cx="240091" cy="1434311"/>
            </a:xfrm>
            <a:prstGeom prst="downArrow">
              <a:avLst/>
            </a:prstGeom>
            <a:solidFill>
              <a:srgbClr val="C8FFC8"/>
            </a:solidFill>
            <a:ln>
              <a:solidFill>
                <a:srgbClr val="BEFFB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xplosion 2 25"/>
            <p:cNvSpPr/>
            <p:nvPr/>
          </p:nvSpPr>
          <p:spPr>
            <a:xfrm>
              <a:off x="3601368" y="4402595"/>
              <a:ext cx="176909" cy="194909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96492" y="2915064"/>
            <a:ext cx="240091" cy="1704559"/>
            <a:chOff x="3587372" y="2892945"/>
            <a:chExt cx="240091" cy="1704559"/>
          </a:xfrm>
        </p:grpSpPr>
        <p:sp>
          <p:nvSpPr>
            <p:cNvPr id="39" name="Down Arrow 38"/>
            <p:cNvSpPr/>
            <p:nvPr/>
          </p:nvSpPr>
          <p:spPr>
            <a:xfrm>
              <a:off x="3587372" y="2892945"/>
              <a:ext cx="240091" cy="1434311"/>
            </a:xfrm>
            <a:prstGeom prst="downArrow">
              <a:avLst/>
            </a:prstGeom>
            <a:solidFill>
              <a:srgbClr val="C8FFC8"/>
            </a:solidFill>
            <a:ln>
              <a:solidFill>
                <a:srgbClr val="BEFFB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xplosion 2 39"/>
            <p:cNvSpPr/>
            <p:nvPr/>
          </p:nvSpPr>
          <p:spPr>
            <a:xfrm>
              <a:off x="3601368" y="4402595"/>
              <a:ext cx="176909" cy="194909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43562" y="2915064"/>
            <a:ext cx="240091" cy="1704559"/>
            <a:chOff x="3587372" y="2892945"/>
            <a:chExt cx="240091" cy="1704559"/>
          </a:xfrm>
        </p:grpSpPr>
        <p:sp>
          <p:nvSpPr>
            <p:cNvPr id="42" name="Down Arrow 41"/>
            <p:cNvSpPr/>
            <p:nvPr/>
          </p:nvSpPr>
          <p:spPr>
            <a:xfrm>
              <a:off x="3587372" y="2892945"/>
              <a:ext cx="240091" cy="1434311"/>
            </a:xfrm>
            <a:prstGeom prst="downArrow">
              <a:avLst/>
            </a:prstGeom>
            <a:solidFill>
              <a:srgbClr val="C8FFC8"/>
            </a:solidFill>
            <a:ln>
              <a:solidFill>
                <a:srgbClr val="BEFFB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xplosion 2 42"/>
            <p:cNvSpPr/>
            <p:nvPr/>
          </p:nvSpPr>
          <p:spPr>
            <a:xfrm>
              <a:off x="3601368" y="4402595"/>
              <a:ext cx="176909" cy="194909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947067" y="5351814"/>
            <a:ext cx="60663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Equal chances for each</a:t>
            </a:r>
            <a:r>
              <a:rPr lang="en-US" dirty="0" smtClean="0">
                <a:latin typeface="Times"/>
                <a:cs typeface="Times"/>
              </a:rPr>
              <a:t> from translation symmetry.</a:t>
            </a:r>
          </a:p>
          <a:p>
            <a:r>
              <a:rPr lang="en-US" dirty="0" smtClean="0">
                <a:latin typeface="Times"/>
                <a:cs typeface="Times"/>
              </a:rPr>
              <a:t>State is </a:t>
            </a:r>
            <a:r>
              <a:rPr lang="en-US" dirty="0" err="1" smtClean="0">
                <a:latin typeface="Times"/>
                <a:cs typeface="Times"/>
              </a:rPr>
              <a:t>unnormalizable</a:t>
            </a:r>
            <a:r>
              <a:rPr lang="en-US" dirty="0" smtClean="0">
                <a:latin typeface="Times"/>
                <a:cs typeface="Times"/>
              </a:rPr>
              <a:t>, so usual Born rule cannot be applied.</a:t>
            </a:r>
          </a:p>
        </p:txBody>
      </p:sp>
    </p:spTree>
    <p:extLst>
      <p:ext uri="{BB962C8B-B14F-4D97-AF65-F5344CB8AC3E}">
        <p14:creationId xmlns:p14="http://schemas.microsoft.com/office/powerpoint/2010/main" val="213807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429637" y="82140"/>
            <a:ext cx="7107963" cy="1017287"/>
          </a:xfrm>
          <a:custGeom>
            <a:avLst/>
            <a:gdLst>
              <a:gd name="connsiteX0" fmla="*/ 442273 w 7107963"/>
              <a:gd name="connsiteY0" fmla="*/ 0 h 770864"/>
              <a:gd name="connsiteX1" fmla="*/ 7076372 w 7107963"/>
              <a:gd name="connsiteY1" fmla="*/ 454936 h 770864"/>
              <a:gd name="connsiteX2" fmla="*/ 7107963 w 7107963"/>
              <a:gd name="connsiteY2" fmla="*/ 688723 h 770864"/>
              <a:gd name="connsiteX3" fmla="*/ 0 w 7107963"/>
              <a:gd name="connsiteY3" fmla="*/ 770864 h 770864"/>
              <a:gd name="connsiteX4" fmla="*/ 442273 w 7107963"/>
              <a:gd name="connsiteY4" fmla="*/ 0 h 77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7963" h="770864">
                <a:moveTo>
                  <a:pt x="442273" y="0"/>
                </a:moveTo>
                <a:lnTo>
                  <a:pt x="7076372" y="454936"/>
                </a:lnTo>
                <a:lnTo>
                  <a:pt x="7107963" y="688723"/>
                </a:lnTo>
                <a:lnTo>
                  <a:pt x="0" y="770864"/>
                </a:lnTo>
                <a:lnTo>
                  <a:pt x="442273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505"/>
            <a:ext cx="6060341" cy="6316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Measuring the state</a:t>
            </a:r>
            <a:br>
              <a:rPr lang="en-US" sz="4000" dirty="0" smtClean="0"/>
            </a:br>
            <a:r>
              <a:rPr lang="en-US" sz="2200" dirty="0" smtClean="0"/>
              <a:t>of a quantum system in a </a:t>
            </a:r>
            <a:r>
              <a:rPr lang="en-US" sz="2200" dirty="0" err="1" smtClean="0"/>
              <a:t>countably</a:t>
            </a:r>
            <a:r>
              <a:rPr lang="en-US" sz="2200" dirty="0" smtClean="0"/>
              <a:t> infinite </a:t>
            </a:r>
            <a:r>
              <a:rPr lang="en-US" sz="2200" dirty="0" err="1" smtClean="0"/>
              <a:t>unnormalizable</a:t>
            </a:r>
            <a:r>
              <a:rPr lang="en-US" sz="2200" dirty="0" smtClean="0"/>
              <a:t>  superposition vector space basis states.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8533" y="1554365"/>
            <a:ext cx="7298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|</a:t>
            </a:r>
            <a:r>
              <a:rPr lang="en-US" sz="2800" dirty="0" err="1" smtClean="0">
                <a:latin typeface="Symbol" charset="2"/>
                <a:cs typeface="Symbol" charset="2"/>
              </a:rPr>
              <a:t>ψ</a:t>
            </a:r>
            <a:r>
              <a:rPr lang="en-US" sz="2800" dirty="0" smtClean="0">
                <a:latin typeface="Times"/>
                <a:cs typeface="Times"/>
              </a:rPr>
              <a:t>&gt; = |1&gt; + |2&gt; + |3&gt; + |4&gt; + |5&gt; + |6&gt; + |7&gt; + </a:t>
            </a:r>
            <a:r>
              <a:rPr lang="is-IS" sz="2800" dirty="0" smtClean="0">
                <a:latin typeface="Times"/>
                <a:cs typeface="Times"/>
              </a:rPr>
              <a:t>…</a:t>
            </a:r>
            <a:r>
              <a:rPr lang="en-US" sz="2800" dirty="0" smtClean="0">
                <a:latin typeface="Times"/>
                <a:cs typeface="Times"/>
              </a:rPr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19183" y="4495954"/>
            <a:ext cx="1748758" cy="1971003"/>
            <a:chOff x="619183" y="4495954"/>
            <a:chExt cx="1748758" cy="1971003"/>
          </a:xfrm>
        </p:grpSpPr>
        <p:sp>
          <p:nvSpPr>
            <p:cNvPr id="6" name="TextBox 5"/>
            <p:cNvSpPr txBox="1"/>
            <p:nvPr/>
          </p:nvSpPr>
          <p:spPr>
            <a:xfrm>
              <a:off x="619183" y="4495954"/>
              <a:ext cx="1748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Particle in a box.</a:t>
              </a:r>
            </a:p>
          </p:txBody>
        </p:sp>
        <p:pic>
          <p:nvPicPr>
            <p:cNvPr id="8" name="Picture 7" descr="particle_in_box_wave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84" y="5118736"/>
              <a:ext cx="1355859" cy="134822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313423" y="4495954"/>
            <a:ext cx="6187087" cy="2174922"/>
            <a:chOff x="3313423" y="4495954"/>
            <a:chExt cx="6187087" cy="2174922"/>
          </a:xfrm>
        </p:grpSpPr>
        <p:sp>
          <p:nvSpPr>
            <p:cNvPr id="7" name="TextBox 6"/>
            <p:cNvSpPr txBox="1"/>
            <p:nvPr/>
          </p:nvSpPr>
          <p:spPr>
            <a:xfrm>
              <a:off x="4397460" y="4495954"/>
              <a:ext cx="3776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Energy states of an electron in an atom</a:t>
              </a:r>
            </a:p>
          </p:txBody>
        </p:sp>
        <p:pic>
          <p:nvPicPr>
            <p:cNvPr id="9" name="Picture 8" descr="Single_electron_orbitals_p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589" y="4795596"/>
              <a:ext cx="945536" cy="970419"/>
            </a:xfrm>
            <a:prstGeom prst="rect">
              <a:avLst/>
            </a:prstGeom>
          </p:spPr>
        </p:pic>
        <p:pic>
          <p:nvPicPr>
            <p:cNvPr id="10" name="Picture 9" descr="Single_electron_orbitals_d-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423" y="5766015"/>
              <a:ext cx="6187087" cy="904861"/>
            </a:xfrm>
            <a:prstGeom prst="rect">
              <a:avLst/>
            </a:prstGeom>
          </p:spPr>
        </p:pic>
        <p:pic>
          <p:nvPicPr>
            <p:cNvPr id="12" name="Picture 11" descr="Single_electron_orbitals_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801" y="4865286"/>
              <a:ext cx="729876" cy="749084"/>
            </a:xfrm>
            <a:prstGeom prst="rect">
              <a:avLst/>
            </a:prstGeom>
          </p:spPr>
        </p:pic>
      </p:grpSp>
      <p:pic>
        <p:nvPicPr>
          <p:cNvPr id="13" name="Picture 12" descr="Astronomy;_an_astronomer_using_a_telescope._Engraving._Wellcome_V002484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109">
            <a:off x="216438" y="2485395"/>
            <a:ext cx="2070010" cy="106391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994288" y="2099700"/>
            <a:ext cx="338629" cy="1979106"/>
            <a:chOff x="3994288" y="2099700"/>
            <a:chExt cx="338629" cy="1979106"/>
          </a:xfrm>
        </p:grpSpPr>
        <p:grpSp>
          <p:nvGrpSpPr>
            <p:cNvPr id="14" name="Group 13"/>
            <p:cNvGrpSpPr/>
            <p:nvPr/>
          </p:nvGrpSpPr>
          <p:grpSpPr>
            <a:xfrm>
              <a:off x="4061236" y="2099700"/>
              <a:ext cx="240091" cy="1704559"/>
              <a:chOff x="3587372" y="2892945"/>
              <a:chExt cx="240091" cy="1704559"/>
            </a:xfrm>
          </p:grpSpPr>
          <p:sp>
            <p:nvSpPr>
              <p:cNvPr id="15" name="Down Arrow 14"/>
              <p:cNvSpPr/>
              <p:nvPr/>
            </p:nvSpPr>
            <p:spPr>
              <a:xfrm>
                <a:off x="3587372" y="2892945"/>
                <a:ext cx="240091" cy="1434311"/>
              </a:xfrm>
              <a:prstGeom prst="downArrow">
                <a:avLst/>
              </a:prstGeom>
              <a:solidFill>
                <a:srgbClr val="C8FFC8"/>
              </a:solidFill>
              <a:ln>
                <a:solidFill>
                  <a:srgbClr val="BEFF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Explosion 2 15"/>
              <p:cNvSpPr/>
              <p:nvPr/>
            </p:nvSpPr>
            <p:spPr>
              <a:xfrm>
                <a:off x="3601368" y="4402595"/>
                <a:ext cx="176909" cy="194909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994288" y="3709474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3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73315" y="2099700"/>
            <a:ext cx="338629" cy="1979106"/>
            <a:chOff x="6473315" y="2099700"/>
            <a:chExt cx="338629" cy="1979106"/>
          </a:xfrm>
        </p:grpSpPr>
        <p:grpSp>
          <p:nvGrpSpPr>
            <p:cNvPr id="19" name="Group 18"/>
            <p:cNvGrpSpPr/>
            <p:nvPr/>
          </p:nvGrpSpPr>
          <p:grpSpPr>
            <a:xfrm>
              <a:off x="6550602" y="2099700"/>
              <a:ext cx="240091" cy="1704559"/>
              <a:chOff x="3587372" y="2892945"/>
              <a:chExt cx="240091" cy="1704559"/>
            </a:xfrm>
          </p:grpSpPr>
          <p:sp>
            <p:nvSpPr>
              <p:cNvPr id="20" name="Down Arrow 19"/>
              <p:cNvSpPr/>
              <p:nvPr/>
            </p:nvSpPr>
            <p:spPr>
              <a:xfrm>
                <a:off x="3587372" y="2892945"/>
                <a:ext cx="240091" cy="1434311"/>
              </a:xfrm>
              <a:prstGeom prst="downArrow">
                <a:avLst/>
              </a:prstGeom>
              <a:solidFill>
                <a:srgbClr val="C8FFC8"/>
              </a:solidFill>
              <a:ln>
                <a:solidFill>
                  <a:srgbClr val="BEFF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xplosion 2 20"/>
              <p:cNvSpPr/>
              <p:nvPr/>
            </p:nvSpPr>
            <p:spPr>
              <a:xfrm>
                <a:off x="3601368" y="4402595"/>
                <a:ext cx="176909" cy="194909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73315" y="3709474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6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17950" y="2099700"/>
            <a:ext cx="338629" cy="1979106"/>
            <a:chOff x="4817950" y="2099700"/>
            <a:chExt cx="338629" cy="1979106"/>
          </a:xfrm>
        </p:grpSpPr>
        <p:grpSp>
          <p:nvGrpSpPr>
            <p:cNvPr id="23" name="Group 22"/>
            <p:cNvGrpSpPr/>
            <p:nvPr/>
          </p:nvGrpSpPr>
          <p:grpSpPr>
            <a:xfrm>
              <a:off x="4901555" y="2099700"/>
              <a:ext cx="240091" cy="1704559"/>
              <a:chOff x="3587372" y="2892945"/>
              <a:chExt cx="240091" cy="1704559"/>
            </a:xfrm>
          </p:grpSpPr>
          <p:sp>
            <p:nvSpPr>
              <p:cNvPr id="24" name="Down Arrow 23"/>
              <p:cNvSpPr/>
              <p:nvPr/>
            </p:nvSpPr>
            <p:spPr>
              <a:xfrm>
                <a:off x="3587372" y="2892945"/>
                <a:ext cx="240091" cy="1434311"/>
              </a:xfrm>
              <a:prstGeom prst="downArrow">
                <a:avLst/>
              </a:prstGeom>
              <a:solidFill>
                <a:srgbClr val="C8FFC8"/>
              </a:solidFill>
              <a:ln>
                <a:solidFill>
                  <a:srgbClr val="BEFFBE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xplosion 2 24"/>
              <p:cNvSpPr/>
              <p:nvPr/>
            </p:nvSpPr>
            <p:spPr>
              <a:xfrm>
                <a:off x="3601368" y="4402595"/>
                <a:ext cx="176909" cy="194909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817950" y="3709474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cs typeface="Arial Black"/>
                </a:rPr>
                <a:t>4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98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937958" y="1036243"/>
            <a:ext cx="4858688" cy="5130665"/>
          </a:xfrm>
          <a:custGeom>
            <a:avLst/>
            <a:gdLst>
              <a:gd name="connsiteX0" fmla="*/ 2192412 w 4858688"/>
              <a:gd name="connsiteY0" fmla="*/ 0 h 5130665"/>
              <a:gd name="connsiteX1" fmla="*/ 4858688 w 4858688"/>
              <a:gd name="connsiteY1" fmla="*/ 1687054 h 5130665"/>
              <a:gd name="connsiteX2" fmla="*/ 2735776 w 4858688"/>
              <a:gd name="connsiteY2" fmla="*/ 5130665 h 5130665"/>
              <a:gd name="connsiteX3" fmla="*/ 0 w 4858688"/>
              <a:gd name="connsiteY3" fmla="*/ 3430974 h 5130665"/>
              <a:gd name="connsiteX4" fmla="*/ 2192412 w 4858688"/>
              <a:gd name="connsiteY4" fmla="*/ 0 h 51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688" h="5130665">
                <a:moveTo>
                  <a:pt x="2192412" y="0"/>
                </a:moveTo>
                <a:lnTo>
                  <a:pt x="4858688" y="1687054"/>
                </a:lnTo>
                <a:lnTo>
                  <a:pt x="2735776" y="5130665"/>
                </a:lnTo>
                <a:lnTo>
                  <a:pt x="0" y="3430974"/>
                </a:lnTo>
                <a:lnTo>
                  <a:pt x="2192412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46" y="1952434"/>
            <a:ext cx="4553124" cy="1288984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/>
              <a:t>Concluding thoughts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467546" y="379113"/>
            <a:ext cx="8005146" cy="391751"/>
          </a:xfrm>
          <a:custGeom>
            <a:avLst/>
            <a:gdLst>
              <a:gd name="connsiteX0" fmla="*/ 145318 w 8005146"/>
              <a:gd name="connsiteY0" fmla="*/ 0 h 391751"/>
              <a:gd name="connsiteX1" fmla="*/ 7885101 w 8005146"/>
              <a:gd name="connsiteY1" fmla="*/ 164283 h 391751"/>
              <a:gd name="connsiteX2" fmla="*/ 8005146 w 8005146"/>
              <a:gd name="connsiteY2" fmla="*/ 360158 h 391751"/>
              <a:gd name="connsiteX3" fmla="*/ 0 w 8005146"/>
              <a:gd name="connsiteY3" fmla="*/ 391751 h 391751"/>
              <a:gd name="connsiteX4" fmla="*/ 145318 w 8005146"/>
              <a:gd name="connsiteY4" fmla="*/ 0 h 39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5146" h="391751">
                <a:moveTo>
                  <a:pt x="145318" y="0"/>
                </a:moveTo>
                <a:lnTo>
                  <a:pt x="7885101" y="164283"/>
                </a:lnTo>
                <a:lnTo>
                  <a:pt x="8005146" y="360158"/>
                </a:lnTo>
                <a:lnTo>
                  <a:pt x="0" y="391751"/>
                </a:lnTo>
                <a:lnTo>
                  <a:pt x="145318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are our primitive randomizers?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 descr="co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9" y="1239694"/>
            <a:ext cx="822248" cy="822248"/>
          </a:xfrm>
          <a:prstGeom prst="rect">
            <a:avLst/>
          </a:prstGeom>
        </p:spPr>
      </p:pic>
      <p:pic>
        <p:nvPicPr>
          <p:cNvPr id="9" name="Picture 8" descr="Dic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6" y="2208814"/>
            <a:ext cx="967722" cy="1074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6990" y="1554110"/>
            <a:ext cx="2002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Neither are true randomizers in classical physics.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36989" y="4079780"/>
            <a:ext cx="7837656" cy="2387177"/>
            <a:chOff x="236989" y="4079780"/>
            <a:chExt cx="7837656" cy="2387177"/>
          </a:xfrm>
        </p:grpSpPr>
        <p:sp>
          <p:nvSpPr>
            <p:cNvPr id="13" name="TextBox 12"/>
            <p:cNvSpPr txBox="1"/>
            <p:nvPr/>
          </p:nvSpPr>
          <p:spPr>
            <a:xfrm>
              <a:off x="5022960" y="4086099"/>
              <a:ext cx="30516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Why not add an idealized infinite lottery machine to our repertoire?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36989" y="4079780"/>
              <a:ext cx="4305796" cy="2387177"/>
              <a:chOff x="236989" y="4079780"/>
              <a:chExt cx="4305796" cy="238717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950545" y="5658240"/>
                <a:ext cx="680328" cy="6803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8C8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79902" y="5645889"/>
                <a:ext cx="680328" cy="6803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59855" y="5645889"/>
                <a:ext cx="680328" cy="6803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464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8" name="Group 27"/>
              <p:cNvGrpSpPr>
                <a:grpSpLocks/>
              </p:cNvGrpSpPr>
              <p:nvPr/>
            </p:nvGrpSpPr>
            <p:grpSpPr bwMode="auto">
              <a:xfrm>
                <a:off x="3862456" y="5654123"/>
                <a:ext cx="680329" cy="680328"/>
                <a:chOff x="5553690" y="2514785"/>
                <a:chExt cx="1048880" cy="104888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553690" y="2514785"/>
                  <a:ext cx="1048880" cy="1048880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686369" y="2571652"/>
                  <a:ext cx="879304" cy="8066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28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cs typeface="Abadi MT Condensed Extra Bold"/>
                    </a:rPr>
                    <a:t>27</a:t>
                  </a:r>
                </a:p>
              </p:txBody>
            </p:sp>
          </p:grpSp>
          <p:pic>
            <p:nvPicPr>
              <p:cNvPr id="23" name="Picture 22" descr="infinite lottery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989" y="4079780"/>
                <a:ext cx="2693478" cy="2387177"/>
              </a:xfrm>
              <a:prstGeom prst="rect">
                <a:avLst/>
              </a:prstGeom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3948515" y="1566747"/>
            <a:ext cx="4176677" cy="1015663"/>
            <a:chOff x="3948515" y="1566747"/>
            <a:chExt cx="4176677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4883962" y="1566747"/>
              <a:ext cx="32412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We ignore their failings, idealize them and treat them as our primitive randomizers.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948515" y="1920840"/>
              <a:ext cx="551769" cy="41070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16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234602" y="666196"/>
            <a:ext cx="5336675" cy="5621027"/>
          </a:xfrm>
          <a:custGeom>
            <a:avLst/>
            <a:gdLst>
              <a:gd name="connsiteX0" fmla="*/ 2650988 w 5336675"/>
              <a:gd name="connsiteY0" fmla="*/ 0 h 5621027"/>
              <a:gd name="connsiteX1" fmla="*/ 5336675 w 5336675"/>
              <a:gd name="connsiteY1" fmla="*/ 2338625 h 5621027"/>
              <a:gd name="connsiteX2" fmla="*/ 2005591 w 5336675"/>
              <a:gd name="connsiteY2" fmla="*/ 5621027 h 5621027"/>
              <a:gd name="connsiteX3" fmla="*/ 0 w 5336675"/>
              <a:gd name="connsiteY3" fmla="*/ 3858384 h 5621027"/>
              <a:gd name="connsiteX4" fmla="*/ 2650988 w 5336675"/>
              <a:gd name="connsiteY4" fmla="*/ 0 h 562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6675" h="5621027">
                <a:moveTo>
                  <a:pt x="2650988" y="0"/>
                </a:moveTo>
                <a:lnTo>
                  <a:pt x="5336675" y="2338625"/>
                </a:lnTo>
                <a:lnTo>
                  <a:pt x="2005591" y="5621027"/>
                </a:lnTo>
                <a:lnTo>
                  <a:pt x="0" y="3858384"/>
                </a:lnTo>
                <a:lnTo>
                  <a:pt x="2650988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158" y="2863086"/>
            <a:ext cx="7111826" cy="631604"/>
          </a:xfrm>
        </p:spPr>
        <p:txBody>
          <a:bodyPr>
            <a:noAutofit/>
          </a:bodyPr>
          <a:lstStyle/>
          <a:p>
            <a:r>
              <a:rPr lang="en-US" sz="6600" dirty="0" smtClean="0"/>
              <a:t>Why care about it?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17001" y="410706"/>
            <a:ext cx="7695555" cy="1118384"/>
          </a:xfrm>
          <a:custGeom>
            <a:avLst/>
            <a:gdLst>
              <a:gd name="connsiteX0" fmla="*/ 404364 w 7695555"/>
              <a:gd name="connsiteY0" fmla="*/ 0 h 1118384"/>
              <a:gd name="connsiteX1" fmla="*/ 7487054 w 7695555"/>
              <a:gd name="connsiteY1" fmla="*/ 612900 h 1118384"/>
              <a:gd name="connsiteX2" fmla="*/ 7695555 w 7695555"/>
              <a:gd name="connsiteY2" fmla="*/ 1118384 h 1118384"/>
              <a:gd name="connsiteX3" fmla="*/ 7550236 w 7695555"/>
              <a:gd name="connsiteY3" fmla="*/ 1074154 h 1118384"/>
              <a:gd name="connsiteX4" fmla="*/ 0 w 7695555"/>
              <a:gd name="connsiteY4" fmla="*/ 1055198 h 1118384"/>
              <a:gd name="connsiteX5" fmla="*/ 404364 w 7695555"/>
              <a:gd name="connsiteY5" fmla="*/ 0 h 111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5555" h="1118384">
                <a:moveTo>
                  <a:pt x="404364" y="0"/>
                </a:moveTo>
                <a:lnTo>
                  <a:pt x="7487054" y="612900"/>
                </a:lnTo>
                <a:lnTo>
                  <a:pt x="7695555" y="1118384"/>
                </a:lnTo>
                <a:lnTo>
                  <a:pt x="7550236" y="1074154"/>
                </a:lnTo>
                <a:lnTo>
                  <a:pt x="0" y="1055198"/>
                </a:lnTo>
                <a:lnTo>
                  <a:pt x="404364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4504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A parting puzzle</a:t>
            </a:r>
            <a:br>
              <a:rPr lang="en-US" sz="2700" dirty="0" smtClean="0"/>
            </a:br>
            <a:r>
              <a:rPr lang="en-US" dirty="0" smtClean="0"/>
              <a:t>Can we use infinite lottery machines</a:t>
            </a:r>
            <a:br>
              <a:rPr lang="en-US" dirty="0" smtClean="0"/>
            </a:br>
            <a:r>
              <a:rPr lang="en-US" dirty="0" smtClean="0"/>
              <a:t>to create a finite randomizer?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 descr="co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16" y="3448117"/>
            <a:ext cx="822248" cy="822248"/>
          </a:xfrm>
          <a:prstGeom prst="rect">
            <a:avLst/>
          </a:prstGeom>
        </p:spPr>
      </p:pic>
      <p:pic>
        <p:nvPicPr>
          <p:cNvPr id="6" name="Picture 5" descr="Dic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48" y="2061942"/>
            <a:ext cx="967722" cy="1074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200" y="2316323"/>
            <a:ext cx="2990328" cy="1639582"/>
            <a:chOff x="236989" y="4079780"/>
            <a:chExt cx="4353819" cy="2387177"/>
          </a:xfrm>
        </p:grpSpPr>
        <p:sp>
          <p:nvSpPr>
            <p:cNvPr id="10" name="Oval 9"/>
            <p:cNvSpPr/>
            <p:nvPr/>
          </p:nvSpPr>
          <p:spPr>
            <a:xfrm>
              <a:off x="2950545" y="5658240"/>
              <a:ext cx="680328" cy="68032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79902" y="5645889"/>
              <a:ext cx="680328" cy="68032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59855" y="5645889"/>
              <a:ext cx="680328" cy="68032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3862455" y="5654123"/>
              <a:ext cx="728353" cy="680328"/>
              <a:chOff x="5553690" y="2514785"/>
              <a:chExt cx="1122920" cy="10488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553690" y="2514785"/>
                <a:ext cx="1048880" cy="1048880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" name="Oval 16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86370" y="2571652"/>
                <a:ext cx="990240" cy="82904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27</a:t>
                </a:r>
              </a:p>
            </p:txBody>
          </p:sp>
        </p:grpSp>
        <p:pic>
          <p:nvPicPr>
            <p:cNvPr id="14" name="Picture 13" descr="infinite lotter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89" y="4079780"/>
              <a:ext cx="2693478" cy="2387177"/>
            </a:xfrm>
            <a:prstGeom prst="rect">
              <a:avLst/>
            </a:prstGeom>
          </p:spPr>
        </p:pic>
      </p:grpSp>
      <p:sp>
        <p:nvSpPr>
          <p:cNvPr id="19" name="Right Arrow 18"/>
          <p:cNvSpPr/>
          <p:nvPr/>
        </p:nvSpPr>
        <p:spPr>
          <a:xfrm>
            <a:off x="4245824" y="2633024"/>
            <a:ext cx="1200456" cy="81509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24px-Welcome_to_Fabulous_Las_Vegas_sig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99" y="-241970"/>
            <a:ext cx="6181819" cy="49303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51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9" name="Picture 8" descr="1024px-Welcome_To_Fabulous_Las_Vegas_sign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56" y="58689"/>
            <a:ext cx="6254338" cy="67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27663" y="2900517"/>
            <a:ext cx="4661943" cy="492918"/>
            <a:chOff x="2227663" y="2900517"/>
            <a:chExt cx="4661943" cy="492918"/>
          </a:xfrm>
        </p:grpSpPr>
        <p:sp>
          <p:nvSpPr>
            <p:cNvPr id="25" name="Freeform 24"/>
            <p:cNvSpPr/>
            <p:nvPr/>
          </p:nvSpPr>
          <p:spPr>
            <a:xfrm>
              <a:off x="2227663" y="3046458"/>
              <a:ext cx="3934843" cy="346977"/>
            </a:xfrm>
            <a:custGeom>
              <a:avLst/>
              <a:gdLst>
                <a:gd name="connsiteX0" fmla="*/ 97156 w 3934843"/>
                <a:gd name="connsiteY0" fmla="*/ 159609 h 346977"/>
                <a:gd name="connsiteX1" fmla="*/ 97156 w 3934843"/>
                <a:gd name="connsiteY1" fmla="*/ 159609 h 346977"/>
                <a:gd name="connsiteX2" fmla="*/ 277590 w 3934843"/>
                <a:gd name="connsiteY2" fmla="*/ 152670 h 346977"/>
                <a:gd name="connsiteX3" fmla="*/ 3934843 w 3934843"/>
                <a:gd name="connsiteY3" fmla="*/ 0 h 346977"/>
                <a:gd name="connsiteX4" fmla="*/ 3858506 w 3934843"/>
                <a:gd name="connsiteY4" fmla="*/ 270642 h 346977"/>
                <a:gd name="connsiteX5" fmla="*/ 0 w 3934843"/>
                <a:gd name="connsiteY5" fmla="*/ 346977 h 346977"/>
                <a:gd name="connsiteX6" fmla="*/ 97156 w 3934843"/>
                <a:gd name="connsiteY6" fmla="*/ 159609 h 34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4843" h="346977">
                  <a:moveTo>
                    <a:pt x="97156" y="159609"/>
                  </a:moveTo>
                  <a:lnTo>
                    <a:pt x="97156" y="159609"/>
                  </a:lnTo>
                  <a:lnTo>
                    <a:pt x="277590" y="152670"/>
                  </a:lnTo>
                  <a:lnTo>
                    <a:pt x="3934843" y="0"/>
                  </a:lnTo>
                  <a:lnTo>
                    <a:pt x="3858506" y="270642"/>
                  </a:lnTo>
                  <a:lnTo>
                    <a:pt x="0" y="346977"/>
                  </a:lnTo>
                  <a:lnTo>
                    <a:pt x="97156" y="159609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8785" y="2900517"/>
              <a:ext cx="560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No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09687" y="1762643"/>
            <a:ext cx="4699353" cy="1138085"/>
            <a:chOff x="2109687" y="1762643"/>
            <a:chExt cx="4699353" cy="1138085"/>
          </a:xfrm>
        </p:grpSpPr>
        <p:sp>
          <p:nvSpPr>
            <p:cNvPr id="22" name="Freeform 21"/>
            <p:cNvSpPr/>
            <p:nvPr/>
          </p:nvSpPr>
          <p:spPr>
            <a:xfrm>
              <a:off x="2109687" y="1762643"/>
              <a:ext cx="3962602" cy="1138085"/>
            </a:xfrm>
            <a:custGeom>
              <a:avLst/>
              <a:gdLst>
                <a:gd name="connsiteX0" fmla="*/ 152674 w 3962602"/>
                <a:gd name="connsiteY0" fmla="*/ 0 h 1138085"/>
                <a:gd name="connsiteX1" fmla="*/ 0 w 3962602"/>
                <a:gd name="connsiteY1" fmla="*/ 1138085 h 1138085"/>
                <a:gd name="connsiteX2" fmla="*/ 90217 w 3962602"/>
                <a:gd name="connsiteY2" fmla="*/ 1138085 h 1138085"/>
                <a:gd name="connsiteX3" fmla="*/ 3955662 w 3962602"/>
                <a:gd name="connsiteY3" fmla="*/ 700894 h 1138085"/>
                <a:gd name="connsiteX4" fmla="*/ 3962602 w 3962602"/>
                <a:gd name="connsiteY4" fmla="*/ 430252 h 1138085"/>
                <a:gd name="connsiteX5" fmla="*/ 152674 w 3962602"/>
                <a:gd name="connsiteY5" fmla="*/ 0 h 11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2602" h="1138085">
                  <a:moveTo>
                    <a:pt x="152674" y="0"/>
                  </a:moveTo>
                  <a:lnTo>
                    <a:pt x="0" y="1138085"/>
                  </a:lnTo>
                  <a:lnTo>
                    <a:pt x="90217" y="1138085"/>
                  </a:lnTo>
                  <a:lnTo>
                    <a:pt x="3955662" y="700894"/>
                  </a:lnTo>
                  <a:lnTo>
                    <a:pt x="3962602" y="430252"/>
                  </a:lnTo>
                  <a:lnTo>
                    <a:pt x="15267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6385" y="2100852"/>
              <a:ext cx="6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Yes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353928" y="235944"/>
            <a:ext cx="8077879" cy="603740"/>
          </a:xfrm>
          <a:custGeom>
            <a:avLst/>
            <a:gdLst>
              <a:gd name="connsiteX0" fmla="*/ 242891 w 8077879"/>
              <a:gd name="connsiteY0" fmla="*/ 0 h 603740"/>
              <a:gd name="connsiteX1" fmla="*/ 8043180 w 8077879"/>
              <a:gd name="connsiteY1" fmla="*/ 284521 h 603740"/>
              <a:gd name="connsiteX2" fmla="*/ 8077879 w 8077879"/>
              <a:gd name="connsiteY2" fmla="*/ 444131 h 603740"/>
              <a:gd name="connsiteX3" fmla="*/ 0 w 8077879"/>
              <a:gd name="connsiteY3" fmla="*/ 603740 h 603740"/>
              <a:gd name="connsiteX4" fmla="*/ 242891 w 8077879"/>
              <a:gd name="connsiteY4" fmla="*/ 0 h 6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879" h="603740">
                <a:moveTo>
                  <a:pt x="242891" y="0"/>
                </a:moveTo>
                <a:lnTo>
                  <a:pt x="8043180" y="284521"/>
                </a:lnTo>
                <a:lnTo>
                  <a:pt x="8077879" y="444131"/>
                </a:lnTo>
                <a:lnTo>
                  <a:pt x="0" y="603740"/>
                </a:lnTo>
                <a:lnTo>
                  <a:pt x="242891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76" y="226061"/>
            <a:ext cx="8229600" cy="631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Logics of inductive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de_Finetti_sma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6" y="1113628"/>
            <a:ext cx="1146594" cy="1710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2483" y="1113628"/>
            <a:ext cx="638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A probability measure that is only finitely additive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1927" y="3100407"/>
            <a:ext cx="29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P(1) + P(2) + P(3) + P(4) + </a:t>
            </a:r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 smtClean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2530" y="1700188"/>
            <a:ext cx="2511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P(1) + P(2)</a:t>
            </a:r>
          </a:p>
          <a:p>
            <a:r>
              <a:rPr lang="en-US" dirty="0" smtClean="0">
                <a:latin typeface="Times"/>
                <a:cs typeface="Times"/>
              </a:rPr>
              <a:t>P(1) + P(2) + P(3)</a:t>
            </a:r>
          </a:p>
          <a:p>
            <a:r>
              <a:rPr lang="en-US" dirty="0">
                <a:latin typeface="Times"/>
                <a:cs typeface="Times"/>
              </a:rPr>
              <a:t>P(1) + P(2) + P(3</a:t>
            </a:r>
            <a:r>
              <a:rPr lang="en-US" dirty="0" smtClean="0">
                <a:latin typeface="Times"/>
                <a:cs typeface="Times"/>
              </a:rPr>
              <a:t>) + P(4)</a:t>
            </a:r>
          </a:p>
          <a:p>
            <a:r>
              <a:rPr lang="is-IS" dirty="0" smtClean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76" y="2900517"/>
            <a:ext cx="1193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Bruno de </a:t>
            </a:r>
            <a:r>
              <a:rPr lang="en-US" sz="1200" dirty="0" err="1" smtClean="0">
                <a:latin typeface="Times"/>
                <a:cs typeface="Times"/>
              </a:rPr>
              <a:t>Finetti</a:t>
            </a:r>
            <a:endParaRPr lang="en-US" sz="1200" dirty="0" smtClean="0">
              <a:latin typeface="Times"/>
              <a:cs typeface="Time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4144" y="4045752"/>
            <a:ext cx="8401879" cy="2185162"/>
            <a:chOff x="444144" y="4045752"/>
            <a:chExt cx="8401879" cy="2185162"/>
          </a:xfrm>
        </p:grpSpPr>
        <p:pic>
          <p:nvPicPr>
            <p:cNvPr id="11" name="Picture 10" descr="DSC0898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25" y="4180904"/>
              <a:ext cx="1227798" cy="1710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18225" y="5953915"/>
              <a:ext cx="1184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"/>
                  <a:cs typeface="Times"/>
                </a:rPr>
                <a:t>Bozo the Clown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7245" y="4045752"/>
              <a:ext cx="5782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"/>
                  <a:cs typeface="Times"/>
                </a:rPr>
                <a:t>An inductive logic with non-additive chances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4144" y="4649492"/>
              <a:ext cx="71206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Times"/>
                  <a:cs typeface="Times"/>
                </a:rPr>
                <a:t>Ch</a:t>
              </a:r>
              <a:r>
                <a:rPr lang="en-US" sz="3600" dirty="0" smtClean="0">
                  <a:latin typeface="Times"/>
                  <a:cs typeface="Times"/>
                </a:rPr>
                <a:t>(    ) </a:t>
              </a:r>
              <a:r>
                <a:rPr lang="en-US" sz="3600" dirty="0">
                  <a:latin typeface="Times"/>
                  <a:cs typeface="Times"/>
                </a:rPr>
                <a:t>= </a:t>
              </a:r>
              <a:r>
                <a:rPr lang="en-US" sz="3600" dirty="0" err="1">
                  <a:latin typeface="Times"/>
                  <a:cs typeface="Times"/>
                </a:rPr>
                <a:t>Ch</a:t>
              </a:r>
              <a:r>
                <a:rPr lang="en-US" sz="3600" dirty="0">
                  <a:latin typeface="Times"/>
                  <a:cs typeface="Times"/>
                </a:rPr>
                <a:t>(    </a:t>
              </a:r>
              <a:r>
                <a:rPr lang="en-US" sz="3600" dirty="0" smtClean="0">
                  <a:latin typeface="Times"/>
                  <a:cs typeface="Times"/>
                </a:rPr>
                <a:t>) = </a:t>
              </a:r>
              <a:r>
                <a:rPr lang="en-US" sz="3600" dirty="0" err="1">
                  <a:latin typeface="Times"/>
                  <a:cs typeface="Times"/>
                </a:rPr>
                <a:t>Ch</a:t>
              </a:r>
              <a:r>
                <a:rPr lang="en-US" sz="3600" dirty="0">
                  <a:latin typeface="Times"/>
                  <a:cs typeface="Times"/>
                </a:rPr>
                <a:t>(    </a:t>
              </a:r>
              <a:r>
                <a:rPr lang="en-US" sz="3600" dirty="0" smtClean="0">
                  <a:latin typeface="Times"/>
                  <a:cs typeface="Times"/>
                </a:rPr>
                <a:t>) = </a:t>
              </a:r>
              <a:r>
                <a:rPr lang="en-US" sz="3600" dirty="0" err="1" smtClean="0">
                  <a:latin typeface="Times"/>
                  <a:cs typeface="Times"/>
                </a:rPr>
                <a:t>Ch</a:t>
              </a:r>
              <a:r>
                <a:rPr lang="en-US" sz="3600" dirty="0" smtClean="0">
                  <a:latin typeface="Times"/>
                  <a:cs typeface="Times"/>
                </a:rPr>
                <a:t>(      </a:t>
              </a:r>
              <a:r>
                <a:rPr lang="en-US" sz="3600" dirty="0">
                  <a:latin typeface="Times"/>
                  <a:cs typeface="Times"/>
                </a:rPr>
                <a:t>)</a:t>
              </a:r>
              <a:endParaRPr lang="en-US" sz="3600" dirty="0" smtClean="0">
                <a:latin typeface="Times"/>
                <a:cs typeface="Time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3422" y="4670311"/>
              <a:ext cx="680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"/>
                  <a:cs typeface="Times"/>
                </a:rPr>
                <a:t>any power of ten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00820" y="4831458"/>
              <a:ext cx="68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even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3518" y="4831458"/>
              <a:ext cx="680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odd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1132" y="4739706"/>
              <a:ext cx="789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"/>
                  <a:cs typeface="Times"/>
                </a:rPr>
                <a:t>Any non- power of ten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4144" y="5382721"/>
              <a:ext cx="185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10, 100, 1,000, </a:t>
              </a:r>
              <a:r>
                <a:rPr lang="is-IS" dirty="0" smtClean="0">
                  <a:latin typeface="Times"/>
                  <a:cs typeface="Times"/>
                </a:rPr>
                <a:t>…</a:t>
              </a:r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4297" y="5382721"/>
              <a:ext cx="13965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1, 2, 3, 4, </a:t>
              </a:r>
              <a:r>
                <a:rPr lang="is-IS" dirty="0" smtClean="0">
                  <a:latin typeface="Times"/>
                  <a:cs typeface="Times"/>
                </a:rPr>
                <a:t>…, </a:t>
              </a:r>
            </a:p>
            <a:p>
              <a:r>
                <a:rPr lang="is-IS" dirty="0" smtClean="0">
                  <a:latin typeface="Times"/>
                  <a:cs typeface="Times"/>
                </a:rPr>
                <a:t>9, 11, 12, ...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52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531" y="271692"/>
            <a:ext cx="6473016" cy="1605977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/>
              <a:t>The Exercise</a:t>
            </a:r>
            <a:br>
              <a:rPr lang="en-US" sz="4900" dirty="0" smtClean="0"/>
            </a:br>
            <a:r>
              <a:rPr lang="en-US" dirty="0" smtClean="0"/>
              <a:t>Can we build an infinite lottery machine in thought?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Internal_combustion_en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3" y="2199133"/>
            <a:ext cx="7737831" cy="38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694"/>
            <a:ext cx="4546366" cy="6316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Cascade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3833" y="1176280"/>
            <a:ext cx="36433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How exotic </a:t>
            </a:r>
            <a:r>
              <a:rPr lang="en-US" sz="2400" dirty="0" smtClean="0">
                <a:latin typeface="Times"/>
                <a:cs typeface="Times"/>
              </a:rPr>
              <a:t>can</a:t>
            </a:r>
            <a:r>
              <a:rPr lang="en-US" sz="2000" dirty="0" smtClean="0">
                <a:latin typeface="Times"/>
                <a:cs typeface="Times"/>
              </a:rPr>
              <a:t> “possible” be in a thought experiment?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Probabilistic randomizers?</a:t>
            </a:r>
          </a:p>
          <a:p>
            <a:r>
              <a:rPr lang="en-US" dirty="0" smtClean="0">
                <a:latin typeface="Times"/>
                <a:cs typeface="Times"/>
              </a:rPr>
              <a:t>Non-probabilistic randomizers?</a:t>
            </a:r>
          </a:p>
        </p:txBody>
      </p:sp>
      <p:pic>
        <p:nvPicPr>
          <p:cNvPr id="7" name="Picture 6" descr="LW389-MC-Escher-Relativity-195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6280"/>
            <a:ext cx="1848109" cy="175570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927125" y="3063184"/>
            <a:ext cx="6706610" cy="2009028"/>
            <a:chOff x="927125" y="3063184"/>
            <a:chExt cx="6706610" cy="2009028"/>
          </a:xfrm>
        </p:grpSpPr>
        <p:sp>
          <p:nvSpPr>
            <p:cNvPr id="8" name="TextBox 7"/>
            <p:cNvSpPr txBox="1"/>
            <p:nvPr/>
          </p:nvSpPr>
          <p:spPr>
            <a:xfrm>
              <a:off x="927125" y="3372617"/>
              <a:ext cx="325341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latin typeface="Times"/>
                  <a:cs typeface="Times"/>
                </a:rPr>
                <a:t>Infinite Discriminations?</a:t>
              </a:r>
            </a:p>
            <a:p>
              <a:pPr algn="r"/>
              <a:r>
                <a:rPr lang="en-US" sz="2400" dirty="0" err="1" smtClean="0">
                  <a:latin typeface="Times"/>
                  <a:cs typeface="Times"/>
                </a:rPr>
                <a:t>Supertasks</a:t>
              </a:r>
              <a:r>
                <a:rPr lang="en-US" sz="2400" dirty="0" smtClean="0">
                  <a:latin typeface="Times"/>
                  <a:cs typeface="Times"/>
                </a:rPr>
                <a:t>?</a:t>
              </a:r>
            </a:p>
            <a:p>
              <a:pPr algn="r"/>
              <a:r>
                <a:rPr lang="en-US" sz="2400" dirty="0" smtClean="0">
                  <a:latin typeface="Times"/>
                  <a:cs typeface="Times"/>
                </a:rPr>
                <a:t>Reversed </a:t>
              </a:r>
              <a:r>
                <a:rPr lang="en-US" sz="2400" dirty="0" err="1" smtClean="0">
                  <a:latin typeface="Times"/>
                  <a:cs typeface="Times"/>
                </a:rPr>
                <a:t>Supertasks</a:t>
              </a:r>
              <a:r>
                <a:rPr lang="en-US" sz="2400" dirty="0" smtClean="0">
                  <a:latin typeface="Times"/>
                  <a:cs typeface="Times"/>
                </a:rPr>
                <a:t>?</a:t>
              </a:r>
            </a:p>
          </p:txBody>
        </p:sp>
        <p:pic>
          <p:nvPicPr>
            <p:cNvPr id="26" name="Picture 25" descr="Lamp_supertas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996" y="3063184"/>
              <a:ext cx="3258739" cy="2009028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78704" y="5589321"/>
            <a:ext cx="6631706" cy="985146"/>
            <a:chOff x="578704" y="5589321"/>
            <a:chExt cx="6631706" cy="985146"/>
          </a:xfrm>
        </p:grpSpPr>
        <p:grpSp>
          <p:nvGrpSpPr>
            <p:cNvPr id="39" name="Group 38"/>
            <p:cNvGrpSpPr/>
            <p:nvPr/>
          </p:nvGrpSpPr>
          <p:grpSpPr>
            <a:xfrm>
              <a:off x="578704" y="5589321"/>
              <a:ext cx="3950257" cy="985146"/>
              <a:chOff x="296876" y="5247963"/>
              <a:chExt cx="3950257" cy="98514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71904" y="5371204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>
                  <a:latin typeface="Times"/>
                  <a:cs typeface="Time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6876" y="5247963"/>
                <a:ext cx="957687" cy="985146"/>
              </a:xfrm>
              <a:prstGeom prst="ellipse">
                <a:avLst/>
              </a:prstGeom>
              <a:solidFill>
                <a:srgbClr val="C8DC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27125" y="5247963"/>
                <a:ext cx="957687" cy="985146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596146" y="5247963"/>
                <a:ext cx="957687" cy="985146"/>
              </a:xfrm>
              <a:prstGeom prst="ellipse">
                <a:avLst/>
              </a:prstGeom>
              <a:solidFill>
                <a:srgbClr val="C8DC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58266" y="5247963"/>
                <a:ext cx="957687" cy="985146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810603" y="5247963"/>
                <a:ext cx="957687" cy="985146"/>
              </a:xfrm>
              <a:prstGeom prst="ellipse">
                <a:avLst/>
              </a:prstGeom>
              <a:solidFill>
                <a:srgbClr val="C8DC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289446" y="5247963"/>
                <a:ext cx="957687" cy="985146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xplosion 2 33"/>
              <p:cNvSpPr/>
              <p:nvPr/>
            </p:nvSpPr>
            <p:spPr>
              <a:xfrm>
                <a:off x="528184" y="5542718"/>
                <a:ext cx="197661" cy="197818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xplosion 2 34"/>
              <p:cNvSpPr/>
              <p:nvPr/>
            </p:nvSpPr>
            <p:spPr>
              <a:xfrm>
                <a:off x="1785981" y="5893124"/>
                <a:ext cx="197661" cy="197818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xplosion 2 35"/>
              <p:cNvSpPr/>
              <p:nvPr/>
            </p:nvSpPr>
            <p:spPr>
              <a:xfrm>
                <a:off x="2566827" y="5344900"/>
                <a:ext cx="197661" cy="197818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xplosion 2 36"/>
              <p:cNvSpPr/>
              <p:nvPr/>
            </p:nvSpPr>
            <p:spPr>
              <a:xfrm>
                <a:off x="3017122" y="5893124"/>
                <a:ext cx="197661" cy="197818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xplosion 2 37"/>
              <p:cNvSpPr/>
              <p:nvPr/>
            </p:nvSpPr>
            <p:spPr>
              <a:xfrm>
                <a:off x="3905411" y="5443809"/>
                <a:ext cx="197661" cy="197818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698216" y="5666395"/>
              <a:ext cx="25121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"/>
                  <a:cs typeface="Times"/>
                </a:rPr>
                <a:t>Nomeasurable</a:t>
              </a:r>
              <a:r>
                <a:rPr lang="en-US" sz="2400" dirty="0">
                  <a:latin typeface="Times"/>
                  <a:cs typeface="Times"/>
                </a:rPr>
                <a:t> sets</a:t>
              </a:r>
            </a:p>
            <a:p>
              <a:r>
                <a:rPr lang="en-US" sz="2400" dirty="0">
                  <a:latin typeface="Times"/>
                  <a:cs typeface="Times"/>
                </a:rPr>
                <a:t>Axiom of choice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39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234602" y="666197"/>
            <a:ext cx="5336675" cy="4705008"/>
          </a:xfrm>
          <a:custGeom>
            <a:avLst/>
            <a:gdLst>
              <a:gd name="connsiteX0" fmla="*/ 2650988 w 5336675"/>
              <a:gd name="connsiteY0" fmla="*/ 0 h 5621027"/>
              <a:gd name="connsiteX1" fmla="*/ 5336675 w 5336675"/>
              <a:gd name="connsiteY1" fmla="*/ 2338625 h 5621027"/>
              <a:gd name="connsiteX2" fmla="*/ 2005591 w 5336675"/>
              <a:gd name="connsiteY2" fmla="*/ 5621027 h 5621027"/>
              <a:gd name="connsiteX3" fmla="*/ 0 w 5336675"/>
              <a:gd name="connsiteY3" fmla="*/ 3858384 h 5621027"/>
              <a:gd name="connsiteX4" fmla="*/ 2650988 w 5336675"/>
              <a:gd name="connsiteY4" fmla="*/ 0 h 562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6675" h="5621027">
                <a:moveTo>
                  <a:pt x="2650988" y="0"/>
                </a:moveTo>
                <a:lnTo>
                  <a:pt x="5336675" y="2338625"/>
                </a:lnTo>
                <a:lnTo>
                  <a:pt x="2005591" y="5621027"/>
                </a:lnTo>
                <a:lnTo>
                  <a:pt x="0" y="3858384"/>
                </a:lnTo>
                <a:lnTo>
                  <a:pt x="2650988" y="0"/>
                </a:lnTo>
                <a:close/>
              </a:path>
            </a:pathLst>
          </a:custGeom>
          <a:solidFill>
            <a:srgbClr val="C8E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795" y="2189951"/>
            <a:ext cx="4045881" cy="631604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First Attempts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2010</Words>
  <Application>Microsoft Macintosh PowerPoint</Application>
  <PresentationFormat>On-screen Show (4:3)</PresentationFormat>
  <Paragraphs>458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The Infinite Lottery Machine  John D. Norton Department of History and Philosophy of Science University of Pittsburgh</vt:lpstr>
      <vt:lpstr>What is it?</vt:lpstr>
      <vt:lpstr>An infinite lottery machine</vt:lpstr>
      <vt:lpstr>Choosing without favor?</vt:lpstr>
      <vt:lpstr>Why care about it?</vt:lpstr>
      <vt:lpstr>Logics of inductive inference</vt:lpstr>
      <vt:lpstr>The Exercise Can we build an infinite lottery machine in thought?</vt:lpstr>
      <vt:lpstr>Cascade of problems</vt:lpstr>
      <vt:lpstr>First Attempts</vt:lpstr>
      <vt:lpstr>Lotto Machine</vt:lpstr>
      <vt:lpstr>Jumping Flea</vt:lpstr>
      <vt:lpstr>Spin of  Pointer on a Dial</vt:lpstr>
      <vt:lpstr>How many liberties can we take with physical possibility?</vt:lpstr>
      <vt:lpstr>PowerPoint Presentation</vt:lpstr>
      <vt:lpstr>Purpose determines what is admissible</vt:lpstr>
      <vt:lpstr>Supertasks</vt:lpstr>
      <vt:lpstr>Complete an infinity of actions in finite time.</vt:lpstr>
      <vt:lpstr>Supertasks needed….</vt:lpstr>
      <vt:lpstr>Reversed supertasks</vt:lpstr>
      <vt:lpstr>Bird and train</vt:lpstr>
      <vt:lpstr>Infinite Lottery Machines built from ordinary probabilistic randomizers</vt:lpstr>
      <vt:lpstr> </vt:lpstr>
      <vt:lpstr>Infinitely Accelerated Random Walk</vt:lpstr>
      <vt:lpstr>As number of stages N increases…</vt:lpstr>
      <vt:lpstr>Probability of a definite result is zero.</vt:lpstr>
      <vt:lpstr>Infinite Array of coin tosses</vt:lpstr>
      <vt:lpstr>Hansen’s Reversed Supertask</vt:lpstr>
      <vt:lpstr>Nothing Works!</vt:lpstr>
      <vt:lpstr> </vt:lpstr>
      <vt:lpstr>A dilemma</vt:lpstr>
      <vt:lpstr>A dilemma</vt:lpstr>
      <vt:lpstr>Nonmeasurable Outcomes?</vt:lpstr>
      <vt:lpstr>Nonmeasurable outcomes The Vitali sets</vt:lpstr>
      <vt:lpstr>Nonmeasurable outcomes The Vitali sets</vt:lpstr>
      <vt:lpstr>Nonmeasurable outcomes The Vitali sets</vt:lpstr>
      <vt:lpstr>Nonmeasurable outcomes The Vitali sets</vt:lpstr>
      <vt:lpstr>Nonmeasurable outcomes The Vitali sets</vt:lpstr>
      <vt:lpstr>Nonmeasurable outcomes The Vitali sets</vt:lpstr>
      <vt:lpstr>The Vitali Sets are nonmeasurable…</vt:lpstr>
      <vt:lpstr>The dilemma, illustrated</vt:lpstr>
      <vt:lpstr>Spin of a pointer on a dial</vt:lpstr>
      <vt:lpstr>Pruss’ infinite lottery machine</vt:lpstr>
      <vt:lpstr>Pruss’ infinite lottery machine</vt:lpstr>
      <vt:lpstr>Abandon all hope ye who enter here?</vt:lpstr>
      <vt:lpstr>PowerPoint Presentation</vt:lpstr>
      <vt:lpstr>Measuring the position of a quantum particle of definite momentum</vt:lpstr>
      <vt:lpstr>Measuring the state of a quantum system in a countably infinite unnormalizable  superposition vector space basis states.</vt:lpstr>
      <vt:lpstr>Concluding thoughts</vt:lpstr>
      <vt:lpstr>Which are our primitive randomizers?</vt:lpstr>
      <vt:lpstr>A parting puzzle Can we use infinite lottery machines to create a finite randomizer?</vt:lpstr>
      <vt:lpstr>PowerPoint Presentation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Infinite Lottery Machine  John D. Norton Department of History and Philosophy of Science University of Pittsburgh</dc:title>
  <dc:creator>John D. Norton</dc:creator>
  <cp:lastModifiedBy>John D. Norton</cp:lastModifiedBy>
  <cp:revision>119</cp:revision>
  <dcterms:created xsi:type="dcterms:W3CDTF">2018-05-31T19:46:32Z</dcterms:created>
  <dcterms:modified xsi:type="dcterms:W3CDTF">2018-06-08T19:37:22Z</dcterms:modified>
</cp:coreProperties>
</file>