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3"/>
  </p:notesMasterIdLst>
  <p:handoutMasterIdLst>
    <p:handoutMasterId r:id="rId84"/>
  </p:handoutMasterIdLst>
  <p:sldIdLst>
    <p:sldId id="291" r:id="rId2"/>
    <p:sldId id="308" r:id="rId3"/>
    <p:sldId id="294" r:id="rId4"/>
    <p:sldId id="311" r:id="rId5"/>
    <p:sldId id="309" r:id="rId6"/>
    <p:sldId id="295" r:id="rId7"/>
    <p:sldId id="313" r:id="rId8"/>
    <p:sldId id="312" r:id="rId9"/>
    <p:sldId id="314" r:id="rId10"/>
    <p:sldId id="361" r:id="rId11"/>
    <p:sldId id="300" r:id="rId12"/>
    <p:sldId id="315" r:id="rId13"/>
    <p:sldId id="301" r:id="rId14"/>
    <p:sldId id="318" r:id="rId15"/>
    <p:sldId id="368" r:id="rId16"/>
    <p:sldId id="303" r:id="rId17"/>
    <p:sldId id="371" r:id="rId18"/>
    <p:sldId id="369" r:id="rId19"/>
    <p:sldId id="372" r:id="rId20"/>
    <p:sldId id="374" r:id="rId21"/>
    <p:sldId id="362" r:id="rId22"/>
    <p:sldId id="360" r:id="rId23"/>
    <p:sldId id="363" r:id="rId24"/>
    <p:sldId id="364" r:id="rId25"/>
    <p:sldId id="365" r:id="rId26"/>
    <p:sldId id="400" r:id="rId27"/>
    <p:sldId id="366" r:id="rId28"/>
    <p:sldId id="401" r:id="rId29"/>
    <p:sldId id="367" r:id="rId30"/>
    <p:sldId id="297" r:id="rId31"/>
    <p:sldId id="299" r:id="rId32"/>
    <p:sldId id="307" r:id="rId33"/>
    <p:sldId id="322" r:id="rId34"/>
    <p:sldId id="375" r:id="rId35"/>
    <p:sldId id="323" r:id="rId36"/>
    <p:sldId id="324" r:id="rId37"/>
    <p:sldId id="406" r:id="rId38"/>
    <p:sldId id="403" r:id="rId39"/>
    <p:sldId id="325" r:id="rId40"/>
    <p:sldId id="376" r:id="rId41"/>
    <p:sldId id="377" r:id="rId42"/>
    <p:sldId id="379" r:id="rId43"/>
    <p:sldId id="328" r:id="rId44"/>
    <p:sldId id="380" r:id="rId45"/>
    <p:sldId id="381" r:id="rId46"/>
    <p:sldId id="331" r:id="rId47"/>
    <p:sldId id="405" r:id="rId48"/>
    <p:sldId id="404" r:id="rId49"/>
    <p:sldId id="411" r:id="rId50"/>
    <p:sldId id="412" r:id="rId51"/>
    <p:sldId id="334" r:id="rId52"/>
    <p:sldId id="335" r:id="rId53"/>
    <p:sldId id="336" r:id="rId54"/>
    <p:sldId id="384" r:id="rId55"/>
    <p:sldId id="383" r:id="rId56"/>
    <p:sldId id="337" r:id="rId57"/>
    <p:sldId id="382" r:id="rId58"/>
    <p:sldId id="340" r:id="rId59"/>
    <p:sldId id="386" r:id="rId60"/>
    <p:sldId id="407" r:id="rId61"/>
    <p:sldId id="408" r:id="rId62"/>
    <p:sldId id="342" r:id="rId63"/>
    <p:sldId id="343" r:id="rId64"/>
    <p:sldId id="346" r:id="rId65"/>
    <p:sldId id="348" r:id="rId66"/>
    <p:sldId id="349" r:id="rId67"/>
    <p:sldId id="351" r:id="rId68"/>
    <p:sldId id="354" r:id="rId69"/>
    <p:sldId id="389" r:id="rId70"/>
    <p:sldId id="391" r:id="rId71"/>
    <p:sldId id="392" r:id="rId72"/>
    <p:sldId id="393" r:id="rId73"/>
    <p:sldId id="394" r:id="rId74"/>
    <p:sldId id="395" r:id="rId75"/>
    <p:sldId id="396" r:id="rId76"/>
    <p:sldId id="397" r:id="rId77"/>
    <p:sldId id="398" r:id="rId78"/>
    <p:sldId id="390" r:id="rId79"/>
    <p:sldId id="409" r:id="rId80"/>
    <p:sldId id="399" r:id="rId81"/>
    <p:sldId id="410" r:id="rId82"/>
  </p:sldIdLst>
  <p:sldSz cx="9144000" cy="6858000" type="screen4x3"/>
  <p:notesSz cx="6858000" cy="9144000"/>
  <p:embeddedFontLst>
    <p:embeddedFont>
      <p:font typeface="Constantia" panose="02030602050306030303" pitchFamily="18" charset="0"/>
      <p:regular r:id="rId85"/>
      <p:bold r:id="rId86"/>
      <p:italic r:id="rId87"/>
      <p:boldItalic r:id="rId88"/>
    </p:embeddedFont>
    <p:embeddedFont>
      <p:font typeface="Wingdings 2" panose="05020102010507070707" pitchFamily="18" charset="2"/>
      <p:regular r:id="rId89"/>
    </p:embeddedFont>
    <p:embeddedFont>
      <p:font typeface="Calibri" panose="020F0502020204030204" pitchFamily="34" charset="0"/>
      <p:regular r:id="rId90"/>
      <p:bold r:id="rId91"/>
      <p:italic r:id="rId92"/>
      <p:boldItalic r:id="rId93"/>
    </p:embeddedFont>
    <p:embeddedFont>
      <p:font typeface="Cambria Math" panose="02040503050406030204" pitchFamily="18" charset="0"/>
      <p:regular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0" autoAdjust="0"/>
    <p:restoredTop sz="94632" autoAdjust="0"/>
  </p:normalViewPr>
  <p:slideViewPr>
    <p:cSldViewPr>
      <p:cViewPr varScale="1">
        <p:scale>
          <a:sx n="74" d="100"/>
          <a:sy n="74" d="100"/>
        </p:scale>
        <p:origin x="163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font" Target="fonts/font5.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6.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1.fntdata"/><Relationship Id="rId93" Type="http://schemas.openxmlformats.org/officeDocument/2006/relationships/font" Target="fonts/font9.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11/20/2019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3629388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11/20/2019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3728315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68</a:t>
            </a:fld>
            <a:endParaRPr lang="en-US"/>
          </a:p>
        </p:txBody>
      </p:sp>
    </p:spTree>
    <p:extLst>
      <p:ext uri="{BB962C8B-B14F-4D97-AF65-F5344CB8AC3E}">
        <p14:creationId xmlns:p14="http://schemas.microsoft.com/office/powerpoint/2010/main" val="257226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11/20/2019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11/20/2019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xml"/><Relationship Id="rId7"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8.png"/><Relationship Id="rId5" Type="http://schemas.openxmlformats.org/officeDocument/2006/relationships/tags" Target="../tags/tag8.xml"/><Relationship Id="rId10" Type="http://schemas.openxmlformats.org/officeDocument/2006/relationships/image" Target="../media/image17.png"/><Relationship Id="rId4" Type="http://schemas.openxmlformats.org/officeDocument/2006/relationships/tags" Target="../tags/tag7.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4.png"/><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2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22.png"/><Relationship Id="rId10" Type="http://schemas.openxmlformats.org/officeDocument/2006/relationships/tags" Target="../tags/tag20.xml"/><Relationship Id="rId19" Type="http://schemas.openxmlformats.org/officeDocument/2006/relationships/image" Target="../media/image2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5.xml"/><Relationship Id="rId7" Type="http://schemas.openxmlformats.org/officeDocument/2006/relationships/image" Target="../media/image2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32.png"/><Relationship Id="rId5" Type="http://schemas.openxmlformats.org/officeDocument/2006/relationships/tags" Target="../tags/tag27.xml"/><Relationship Id="rId10" Type="http://schemas.openxmlformats.org/officeDocument/2006/relationships/image" Target="../media/image31.png"/><Relationship Id="rId4" Type="http://schemas.openxmlformats.org/officeDocument/2006/relationships/tags" Target="../tags/tag26.xml"/><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4.xml"/><Relationship Id="rId7" Type="http://schemas.openxmlformats.org/officeDocument/2006/relationships/slideLayout" Target="../slideLayouts/slideLayout2.xml"/><Relationship Id="rId12" Type="http://schemas.openxmlformats.org/officeDocument/2006/relationships/image" Target="../media/image4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41.png"/><Relationship Id="rId5" Type="http://schemas.openxmlformats.org/officeDocument/2006/relationships/tags" Target="../tags/tag36.xml"/><Relationship Id="rId10" Type="http://schemas.openxmlformats.org/officeDocument/2006/relationships/image" Target="../media/image40.png"/><Relationship Id="rId4" Type="http://schemas.openxmlformats.org/officeDocument/2006/relationships/tags" Target="../tags/tag35.xml"/><Relationship Id="rId9" Type="http://schemas.openxmlformats.org/officeDocument/2006/relationships/image" Target="../media/image39.png"/></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0.xml"/><Relationship Id="rId7" Type="http://schemas.openxmlformats.org/officeDocument/2006/relationships/image" Target="../media/image3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3.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4.xml"/><Relationship Id="rId7" Type="http://schemas.openxmlformats.org/officeDocument/2006/relationships/image" Target="../media/image4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10" Type="http://schemas.openxmlformats.org/officeDocument/2006/relationships/image" Target="../media/image45.png"/><Relationship Id="rId4" Type="http://schemas.openxmlformats.org/officeDocument/2006/relationships/tags" Target="../tags/tag45.xml"/><Relationship Id="rId9" Type="http://schemas.openxmlformats.org/officeDocument/2006/relationships/image" Target="../media/image21.png"/></Relationships>
</file>

<file path=ppt/slides/_rels/slide5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49.xml"/><Relationship Id="rId7" Type="http://schemas.openxmlformats.org/officeDocument/2006/relationships/image" Target="../media/image2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tags" Target="../tags/tag50.xml"/><Relationship Id="rId9"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50.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5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4.png"/><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3.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image" Target="../media/image54.png"/><Relationship Id="rId4" Type="http://schemas.openxmlformats.org/officeDocument/2006/relationships/tags" Target="../tags/tag66.xml"/><Relationship Id="rId9"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lstStyle/>
          <a:p>
            <a:r>
              <a:rPr lang="en-US" dirty="0" smtClean="0"/>
              <a:t>Here is a 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762000" y="32004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a:xfrm>
            <a:off x="304800" y="198120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914400" y="2514600"/>
            <a:ext cx="6251024" cy="26311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 </a:t>
            </a:r>
            <a:endParaRPr lang="en-US" dirty="0"/>
          </a:p>
        </p:txBody>
      </p:sp>
      <p:sp>
        <p:nvSpPr>
          <p:cNvPr id="3" name="Content Placeholder 2"/>
          <p:cNvSpPr>
            <a:spLocks noGrp="1"/>
          </p:cNvSpPr>
          <p:nvPr>
            <p:ph idx="1"/>
          </p:nvPr>
        </p:nvSpPr>
        <p:spPr/>
        <p:txBody>
          <a:bodyPr/>
          <a:lstStyle/>
          <a:p>
            <a:r>
              <a:rPr lang="en-US" dirty="0" smtClean="0"/>
              <a:t>Optimality depends on the denominations available.</a:t>
            </a:r>
          </a:p>
          <a:p>
            <a:r>
              <a:rPr lang="en-US" dirty="0" smtClean="0"/>
              <a:t>For U.S. coins, optimality still holds if we add half dollar coins (</a:t>
            </a:r>
            <a:r>
              <a:rPr lang="en-US" dirty="0" smtClean="0">
                <a:latin typeface="Cambria Math" pitchFamily="18" charset="0"/>
                <a:ea typeface="Cambria Math" pitchFamily="18" charset="0"/>
              </a:rPr>
              <a:t>50</a:t>
            </a:r>
            <a:r>
              <a:rPr lang="en-US" dirty="0" smtClean="0"/>
              <a:t> cents) and dollar coins (</a:t>
            </a:r>
            <a:r>
              <a:rPr lang="en-US" dirty="0" smtClean="0">
                <a:latin typeface="Cambria Math" pitchFamily="18" charset="0"/>
                <a:ea typeface="Cambria Math" pitchFamily="18" charset="0"/>
              </a:rPr>
              <a:t>100</a:t>
            </a:r>
            <a:r>
              <a:rPr lang="en-US" dirty="0" smtClean="0"/>
              <a:t> cents).</a:t>
            </a:r>
          </a:p>
          <a:p>
            <a:r>
              <a:rPr lang="en-US" dirty="0" smtClean="0"/>
              <a:t>But if we allow only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and pennies (</a:t>
            </a:r>
            <a:r>
              <a:rPr lang="en-US" dirty="0" smtClean="0">
                <a:latin typeface="Cambria Math" pitchFamily="18" charset="0"/>
                <a:ea typeface="Cambria Math" pitchFamily="18" charset="0"/>
              </a:rPr>
              <a:t>1</a:t>
            </a:r>
            <a:r>
              <a:rPr lang="en-US" dirty="0" smtClean="0"/>
              <a:t> cent), the algorithm no longer produces the minimum number of coins.</a:t>
            </a:r>
          </a:p>
          <a:p>
            <a:pPr lvl="1"/>
            <a:r>
              <a:rPr lang="en-US" dirty="0" smtClean="0"/>
              <a:t>Consider the example of </a:t>
            </a:r>
            <a:r>
              <a:rPr lang="en-US" dirty="0" smtClean="0">
                <a:latin typeface="Cambria Math" pitchFamily="18" charset="0"/>
                <a:ea typeface="Cambria Math" pitchFamily="18" charset="0"/>
              </a:rPr>
              <a:t>31</a:t>
            </a:r>
            <a:r>
              <a:rPr lang="en-US" dirty="0" smtClean="0"/>
              <a:t> cents. The optimal number of coins is </a:t>
            </a:r>
            <a:r>
              <a:rPr lang="en-US" dirty="0" smtClean="0">
                <a:latin typeface="Cambria Math" pitchFamily="18" charset="0"/>
                <a:ea typeface="Cambria Math" pitchFamily="18" charset="0"/>
              </a:rPr>
              <a:t>4</a:t>
            </a:r>
            <a:r>
              <a:rPr lang="en-US" dirty="0" smtClean="0"/>
              <a:t>, i.e., </a:t>
            </a:r>
            <a:r>
              <a:rPr lang="en-US" dirty="0" smtClean="0">
                <a:latin typeface="Cambria Math" pitchFamily="18" charset="0"/>
                <a:ea typeface="Cambria Math" pitchFamily="18" charset="0"/>
              </a:rPr>
              <a:t>3</a:t>
            </a:r>
            <a:r>
              <a:rPr lang="en-US" dirty="0" smtClean="0"/>
              <a:t> dimes and </a:t>
            </a:r>
            <a:r>
              <a:rPr lang="en-US" dirty="0" smtClean="0">
                <a:latin typeface="Cambria Math" pitchFamily="18" charset="0"/>
                <a:ea typeface="Cambria Math" pitchFamily="18" charset="0"/>
              </a:rPr>
              <a:t>1</a:t>
            </a:r>
            <a:r>
              <a:rPr lang="en-US" dirty="0" smtClean="0"/>
              <a:t> penny. What does the algorithm output?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We have a group of proposed talks with start and end times. Construct a greedy algorithm to schedule as many as possible in a lecture hall, under the following assumptions:</a:t>
            </a:r>
          </a:p>
          <a:p>
            <a:pPr lvl="1"/>
            <a:r>
              <a:rPr lang="en-US" dirty="0" smtClean="0"/>
              <a:t>When a talk starts, it continues till the end.</a:t>
            </a:r>
          </a:p>
          <a:p>
            <a:pPr lvl="1"/>
            <a:r>
              <a:rPr lang="en-US" dirty="0" smtClean="0"/>
              <a:t>No two talks can occur at the same time.</a:t>
            </a:r>
          </a:p>
          <a:p>
            <a:pPr lvl="1"/>
            <a:r>
              <a:rPr lang="en-US" dirty="0" smtClean="0"/>
              <a:t>A talk can begin at the same time that another ends.</a:t>
            </a:r>
          </a:p>
          <a:p>
            <a:pPr lvl="1"/>
            <a:r>
              <a:rPr lang="en-US" dirty="0" smtClean="0"/>
              <a:t>Once we have selected some of the talks, we cannot add a talk which is incompatible with those already selected because it overlaps at least one of these previously selected talks.</a:t>
            </a:r>
          </a:p>
          <a:p>
            <a:pPr lvl="1"/>
            <a:r>
              <a:rPr lang="en-US" dirty="0" smtClean="0"/>
              <a:t>How should we make the “best choice” at  each step of the algorithm? That is, which talk do we pick ?</a:t>
            </a:r>
          </a:p>
          <a:p>
            <a:pPr lvl="2"/>
            <a:r>
              <a:rPr lang="en-US" dirty="0" smtClean="0"/>
              <a:t>The talk that starts earliest among those compatible with already chosen talks?</a:t>
            </a:r>
          </a:p>
          <a:p>
            <a:pPr lvl="2"/>
            <a:r>
              <a:rPr lang="en-US" dirty="0" smtClean="0"/>
              <a:t>The talk that is shortest among those already compatible?</a:t>
            </a:r>
          </a:p>
          <a:p>
            <a:pPr lvl="2"/>
            <a:r>
              <a:rPr lang="en-US" dirty="0" smtClean="0"/>
              <a:t>The talk that ends earliest among those compatible with already chosen talks?</a:t>
            </a:r>
          </a:p>
          <a:p>
            <a:pPr lvl="1"/>
            <a:endParaRPr lang="en-US" dirty="0" smtClean="0"/>
          </a:p>
          <a:p>
            <a:pPr lvl="2"/>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lstStyle/>
          <a:p>
            <a:r>
              <a:rPr lang="en-US" dirty="0" smtClean="0"/>
              <a:t>Picking the shortest talk doesn’t work.</a:t>
            </a:r>
          </a:p>
          <a:p>
            <a:endParaRPr lang="en-US" dirty="0" smtClean="0"/>
          </a:p>
          <a:p>
            <a:endParaRPr lang="en-US" dirty="0" smtClean="0"/>
          </a:p>
          <a:p>
            <a:endParaRPr lang="en-US" dirty="0" smtClean="0"/>
          </a:p>
          <a:p>
            <a:endParaRPr lang="en-US" dirty="0" smtClean="0"/>
          </a:p>
          <a:p>
            <a:endParaRPr lang="en-US" dirty="0" smtClean="0"/>
          </a:p>
          <a:p>
            <a:r>
              <a:rPr lang="en-US" dirty="0" smtClean="0"/>
              <a:t>Can you find a counterexample here?</a:t>
            </a:r>
          </a:p>
          <a:p>
            <a:r>
              <a:rPr lang="en-US" dirty="0" smtClean="0"/>
              <a:t>But picking the one that ends soonest does work. The algorithm is specified on the next page. </a:t>
            </a:r>
            <a:endParaRPr lang="en-US" dirty="0"/>
          </a:p>
        </p:txBody>
      </p:sp>
      <p:grpSp>
        <p:nvGrpSpPr>
          <p:cNvPr id="26" name="Group 25"/>
          <p:cNvGrpSpPr/>
          <p:nvPr/>
        </p:nvGrpSpPr>
        <p:grpSpPr>
          <a:xfrm>
            <a:off x="3810000" y="3200400"/>
            <a:ext cx="838200" cy="685800"/>
            <a:chOff x="4038600" y="3657600"/>
            <a:chExt cx="838200" cy="685800"/>
          </a:xfrm>
        </p:grpSpPr>
        <p:sp>
          <p:nvSpPr>
            <p:cNvPr id="11" name="Rectangle 10"/>
            <p:cNvSpPr/>
            <p:nvPr/>
          </p:nvSpPr>
          <p:spPr>
            <a:xfrm>
              <a:off x="4114800" y="37338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576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grpSp>
      <p:sp>
        <p:nvSpPr>
          <p:cNvPr id="18" name="TextBox 17"/>
          <p:cNvSpPr txBox="1"/>
          <p:nvPr/>
        </p:nvSpPr>
        <p:spPr>
          <a:xfrm>
            <a:off x="3733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9:00 </a:t>
            </a:r>
            <a:r>
              <a:rPr lang="en-US" sz="1100" dirty="0" smtClean="0"/>
              <a:t>AM</a:t>
            </a:r>
            <a:endParaRPr lang="en-US" sz="1100" dirty="0"/>
          </a:p>
        </p:txBody>
      </p:sp>
      <p:sp>
        <p:nvSpPr>
          <p:cNvPr id="19" name="TextBox 18"/>
          <p:cNvSpPr txBox="1"/>
          <p:nvPr/>
        </p:nvSpPr>
        <p:spPr>
          <a:xfrm>
            <a:off x="3733800" y="3962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10:00 </a:t>
            </a:r>
            <a:r>
              <a:rPr lang="en-US" sz="1100" dirty="0" smtClean="0"/>
              <a:t>AM</a:t>
            </a:r>
            <a:endParaRPr lang="en-US" sz="1100" dirty="0"/>
          </a:p>
        </p:txBody>
      </p:sp>
      <p:grpSp>
        <p:nvGrpSpPr>
          <p:cNvPr id="25" name="Group 24"/>
          <p:cNvGrpSpPr/>
          <p:nvPr/>
        </p:nvGrpSpPr>
        <p:grpSpPr>
          <a:xfrm>
            <a:off x="2514600" y="2438400"/>
            <a:ext cx="1752600" cy="1633210"/>
            <a:chOff x="2514600" y="2971800"/>
            <a:chExt cx="1752600" cy="1633210"/>
          </a:xfrm>
        </p:grpSpPr>
        <p:sp>
          <p:nvSpPr>
            <p:cNvPr id="7" name="Rectangle 6"/>
            <p:cNvSpPr/>
            <p:nvPr/>
          </p:nvSpPr>
          <p:spPr>
            <a:xfrm>
              <a:off x="2590800" y="3276600"/>
              <a:ext cx="762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3505200"/>
              <a:ext cx="838200" cy="369332"/>
            </a:xfrm>
            <a:prstGeom prst="rect">
              <a:avLst/>
            </a:prstGeom>
            <a:noFill/>
          </p:spPr>
          <p:txBody>
            <a:bodyPr wrap="square" rtlCol="0">
              <a:spAutoFit/>
            </a:bodyPr>
            <a:lstStyle/>
            <a:p>
              <a:r>
                <a:rPr lang="en-US" dirty="0" smtClean="0"/>
                <a:t> Talk </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
          <p:nvSpPr>
            <p:cNvPr id="16" name="TextBox 15"/>
            <p:cNvSpPr txBox="1"/>
            <p:nvPr/>
          </p:nvSpPr>
          <p:spPr>
            <a:xfrm>
              <a:off x="2590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8:00 </a:t>
              </a:r>
              <a:r>
                <a:rPr lang="en-US" sz="1100" dirty="0" smtClean="0"/>
                <a:t>AM</a:t>
              </a:r>
              <a:endParaRPr lang="en-US" sz="1100" dirty="0"/>
            </a:p>
          </p:txBody>
        </p:sp>
        <p:sp>
          <p:nvSpPr>
            <p:cNvPr id="17" name="TextBox 16"/>
            <p:cNvSpPr txBox="1"/>
            <p:nvPr/>
          </p:nvSpPr>
          <p:spPr>
            <a:xfrm>
              <a:off x="2590800" y="4343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:9:45 </a:t>
              </a:r>
              <a:r>
                <a:rPr lang="en-US" sz="1100" dirty="0" smtClean="0"/>
                <a:t> AM</a:t>
              </a:r>
              <a:endParaRPr lang="en-US" sz="1100" dirty="0"/>
            </a:p>
          </p:txBody>
        </p:sp>
      </p:grpSp>
      <p:grpSp>
        <p:nvGrpSpPr>
          <p:cNvPr id="28" name="Group 27"/>
          <p:cNvGrpSpPr/>
          <p:nvPr/>
        </p:nvGrpSpPr>
        <p:grpSpPr>
          <a:xfrm>
            <a:off x="5410200" y="3429000"/>
            <a:ext cx="1676400" cy="1404610"/>
            <a:chOff x="5410200" y="3352800"/>
            <a:chExt cx="1676400" cy="1404610"/>
          </a:xfrm>
        </p:grpSpPr>
        <p:sp>
          <p:nvSpPr>
            <p:cNvPr id="14" name="Rectangle 13"/>
            <p:cNvSpPr/>
            <p:nvPr/>
          </p:nvSpPr>
          <p:spPr>
            <a:xfrm>
              <a:off x="5410200" y="3733800"/>
              <a:ext cx="685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10200" y="38100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3</a:t>
              </a:r>
              <a:endParaRPr lang="en-US" dirty="0">
                <a:latin typeface="Cambria Math" pitchFamily="18" charset="0"/>
                <a:ea typeface="Cambria Math" pitchFamily="18" charset="0"/>
              </a:endParaRPr>
            </a:p>
          </p:txBody>
        </p:sp>
        <p:sp>
          <p:nvSpPr>
            <p:cNvPr id="20" name="TextBox 19"/>
            <p:cNvSpPr txBox="1"/>
            <p:nvPr/>
          </p:nvSpPr>
          <p:spPr>
            <a:xfrm>
              <a:off x="5410200" y="4495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11:00 </a:t>
              </a:r>
              <a:r>
                <a:rPr lang="en-US" sz="1100" dirty="0" smtClean="0"/>
                <a:t>AM</a:t>
              </a:r>
              <a:endParaRPr lang="en-US" sz="1100" dirty="0"/>
            </a:p>
          </p:txBody>
        </p:sp>
        <p:sp>
          <p:nvSpPr>
            <p:cNvPr id="21" name="TextBox 20"/>
            <p:cNvSpPr txBox="1"/>
            <p:nvPr/>
          </p:nvSpPr>
          <p:spPr>
            <a:xfrm>
              <a:off x="5410200" y="3352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9:45 </a:t>
              </a:r>
              <a:r>
                <a:rPr lang="en-US" sz="1100" dirty="0" smtClean="0"/>
                <a:t>AM</a:t>
              </a:r>
              <a:endParaRPr lang="en-US" sz="1100"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 algorithm</a:t>
            </a:r>
            <a:endParaRPr lang="en-US" dirty="0"/>
          </a:p>
        </p:txBody>
      </p:sp>
      <p:sp>
        <p:nvSpPr>
          <p:cNvPr id="3" name="Content Placeholder 2"/>
          <p:cNvSpPr>
            <a:spLocks noGrp="1"/>
          </p:cNvSpPr>
          <p:nvPr>
            <p:ph idx="1"/>
          </p:nvPr>
        </p:nvSpPr>
        <p:spPr/>
        <p:txBody>
          <a:bodyPr/>
          <a:lstStyle/>
          <a:p>
            <a:pPr>
              <a:buNone/>
            </a:pPr>
            <a:r>
              <a:rPr lang="en-US" b="1" dirty="0" smtClean="0"/>
              <a:t>   Solution</a:t>
            </a:r>
            <a:r>
              <a:rPr lang="en-US" dirty="0" smtClean="0"/>
              <a:t>: At each step, choose the talks with the earliest ending time among the talks compatible with those selected.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Will be proven correct by induction in Chapter 5.</a:t>
            </a:r>
          </a:p>
          <a:p>
            <a:pPr>
              <a:buNone/>
            </a:pPr>
            <a:endParaRPr lang="en-US" dirty="0" smtClean="0"/>
          </a:p>
          <a:p>
            <a:endParaRPr lang="en-US" dirty="0"/>
          </a:p>
        </p:txBody>
      </p:sp>
      <p:sp>
        <p:nvSpPr>
          <p:cNvPr id="6" name="Content Placeholder 2"/>
          <p:cNvSpPr txBox="1">
            <a:spLocks/>
          </p:cNvSpPr>
          <p:nvPr/>
        </p:nvSpPr>
        <p:spPr>
          <a:xfrm>
            <a:off x="990600" y="3276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schedule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s</a:t>
            </a:r>
            <a:r>
              <a:rPr lang="en-US" sz="7200" baseline="-25000" dirty="0" smtClean="0"/>
              <a:t>1</a:t>
            </a:r>
            <a:r>
              <a:rPr lang="en-US" sz="7200" dirty="0" smtClean="0"/>
              <a:t> </a:t>
            </a:r>
            <a:r>
              <a:rPr lang="en-US" sz="7200" dirty="0" smtClean="0">
                <a:latin typeface="Cambria Math"/>
                <a:ea typeface="Cambria Math"/>
              </a:rPr>
              <a:t>≤ </a:t>
            </a:r>
            <a:r>
              <a:rPr lang="en-US" sz="7200" i="1" dirty="0" smtClean="0"/>
              <a:t>s</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err="1" smtClean="0"/>
              <a:t>s</a:t>
            </a:r>
            <a:r>
              <a:rPr lang="en-US" sz="7200" i="1" baseline="-25000" dirty="0" err="1" smtClean="0"/>
              <a:t>n</a:t>
            </a:r>
            <a:r>
              <a:rPr lang="en-US" sz="7200" i="1" baseline="-25000" dirty="0" smtClean="0"/>
              <a:t> </a:t>
            </a:r>
            <a:r>
              <a:rPr lang="en-US" sz="7200" dirty="0" smtClean="0"/>
              <a:t>:</a:t>
            </a:r>
            <a:r>
              <a:rPr lang="en-US" sz="7200" i="1" dirty="0" smtClean="0"/>
              <a:t> </a:t>
            </a:r>
            <a:r>
              <a:rPr lang="en-US" sz="7200" dirty="0" smtClean="0"/>
              <a:t>start times</a:t>
            </a:r>
            <a:r>
              <a:rPr lang="en-US" sz="7200" i="1" dirty="0" smtClean="0"/>
              <a:t>, 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r>
              <a:rPr lang="en-US" sz="7200" dirty="0" smtClean="0"/>
              <a:t>:</a:t>
            </a:r>
            <a:r>
              <a:rPr lang="en-US" sz="7200" i="1" dirty="0" smtClean="0"/>
              <a:t> </a:t>
            </a:r>
            <a:r>
              <a:rPr lang="en-US" sz="7200" dirty="0" smtClean="0"/>
              <a:t>end times</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dirty="0" smtClean="0"/>
              <a:t>sort talks by finish time and reorder so that </a:t>
            </a:r>
            <a:r>
              <a:rPr lang="en-US" sz="7200" i="1" dirty="0" smtClean="0"/>
              <a:t>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p>
          <a:p>
            <a:pPr marL="274320" lvl="0" indent="-274320">
              <a:spcBef>
                <a:spcPct val="20000"/>
              </a:spcBef>
              <a:buClr>
                <a:schemeClr val="accent3"/>
              </a:buClr>
              <a:buSzPct val="95000"/>
              <a:defRPr/>
            </a:pPr>
            <a:r>
              <a:rPr lang="en-US" sz="7200" i="1" noProof="0" dirty="0" smtClean="0"/>
              <a:t>S</a:t>
            </a:r>
            <a:r>
              <a:rPr lang="en-US" sz="7200" noProof="0" dirty="0" smtClean="0"/>
              <a:t> :=  </a:t>
            </a:r>
            <a:r>
              <a:rPr lang="en-US" sz="7200" noProof="0" dirty="0" smtClean="0">
                <a:latin typeface="Cambria Math"/>
                <a:ea typeface="Cambria Math"/>
              </a:rPr>
              <a:t>∅</a:t>
            </a:r>
            <a:endParaRPr kumimoji="0" lang="en-US" sz="720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for </a:t>
            </a:r>
            <a:r>
              <a:rPr lang="en-US" sz="7200" dirty="0" smtClean="0"/>
              <a:t> </a:t>
            </a:r>
            <a:r>
              <a:rPr lang="en-US" sz="7200" i="1" dirty="0" smtClean="0"/>
              <a:t>j</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lang="en-US" sz="7200" i="1" dirty="0" smtClean="0">
                <a:latin typeface="Cambria Math" pitchFamily="18" charset="0"/>
                <a:ea typeface="Cambria Math" pitchFamily="18" charset="0"/>
              </a:rPr>
              <a:t>n</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7200" b="1" i="0" u="none" strike="noStrike" kern="1200" cap="none" spc="0" normalizeH="0" noProof="0" dirty="0" smtClean="0">
                <a:ln>
                  <a:noFill/>
                </a:ln>
                <a:solidFill>
                  <a:schemeClr val="tx1"/>
                </a:solidFill>
                <a:effectLst/>
                <a:uLnTx/>
                <a:uFillTx/>
                <a:latin typeface="+mn-lt"/>
                <a:ea typeface="+mn-ea"/>
                <a:cs typeface="+mn-cs"/>
              </a:rPr>
              <a:t>    </a:t>
            </a:r>
            <a:r>
              <a:rPr lang="en-US" sz="7200" b="1" dirty="0" smtClean="0"/>
              <a:t>if </a:t>
            </a:r>
            <a:r>
              <a:rPr lang="en-US" sz="7200" dirty="0" smtClean="0"/>
              <a:t>talk </a:t>
            </a:r>
            <a:r>
              <a:rPr lang="en-US" sz="7200" i="1" dirty="0" smtClean="0"/>
              <a:t>j</a:t>
            </a:r>
            <a:r>
              <a:rPr lang="en-US" sz="7200" dirty="0" smtClean="0"/>
              <a:t> is compatible with </a:t>
            </a:r>
            <a:r>
              <a:rPr lang="en-US" sz="7200" i="1" dirty="0" smtClean="0"/>
              <a:t>S</a:t>
            </a:r>
            <a:r>
              <a:rPr lang="en-US" sz="7200" dirty="0" smtClean="0"/>
              <a:t> then </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S</a:t>
            </a:r>
            <a:r>
              <a:rPr kumimoji="0" lang="en-US" sz="7200" i="0" u="none" strike="noStrike" kern="1200" cap="none" spc="0" normalizeH="0" noProof="0" dirty="0" smtClean="0">
                <a:ln>
                  <a:noFill/>
                </a:ln>
                <a:solidFill>
                  <a:schemeClr val="tx1"/>
                </a:solidFill>
                <a:effectLst/>
                <a:uLnTx/>
                <a:uFillTx/>
                <a:latin typeface="+mn-lt"/>
                <a:ea typeface="+mn-ea"/>
                <a:cs typeface="+mn-cs"/>
              </a:rPr>
              <a:t> := S </a:t>
            </a:r>
            <a:r>
              <a:rPr kumimoji="0" lang="en-US" sz="7200" i="0" u="none" strike="noStrike" kern="1200" cap="none" spc="0" normalizeH="0" noProof="0" dirty="0" smtClean="0">
                <a:ln>
                  <a:noFill/>
                </a:ln>
                <a:solidFill>
                  <a:schemeClr val="tx1"/>
                </a:solidFill>
                <a:effectLst/>
                <a:uLnTx/>
                <a:uFillTx/>
                <a:latin typeface="Cambria Math"/>
                <a:ea typeface="Cambria Math"/>
              </a:rPr>
              <a:t>∅∪</a:t>
            </a:r>
            <a:r>
              <a:rPr kumimoji="0" lang="en-US" sz="7200" i="0" u="none" strike="noStrike" kern="1200" cap="none" spc="0" normalizeH="0" noProof="0" dirty="0" smtClean="0">
                <a:ln>
                  <a:noFill/>
                </a:ln>
                <a:solidFill>
                  <a:schemeClr val="tx1"/>
                </a:solidFill>
                <a:effectLst/>
                <a:uLnTx/>
                <a:uFillTx/>
                <a:latin typeface="+mn-lt"/>
                <a:ea typeface="+mn-ea"/>
                <a:cs typeface="+mn-cs"/>
              </a:rPr>
              <a:t>{talk </a:t>
            </a:r>
            <a:r>
              <a:rPr kumimoji="0" lang="en-US" sz="7200" i="1" u="none" strike="noStrike" kern="1200" cap="none" spc="0" normalizeH="0" noProof="0" dirty="0" smtClean="0">
                <a:ln>
                  <a:noFill/>
                </a:ln>
                <a:solidFill>
                  <a:schemeClr val="tx1"/>
                </a:solidFill>
                <a:effectLst/>
                <a:uLnTx/>
                <a:uFillTx/>
                <a:latin typeface="+mn-lt"/>
                <a:ea typeface="+mn-ea"/>
                <a:cs typeface="+mn-cs"/>
              </a:rPr>
              <a:t>j</a:t>
            </a:r>
            <a:r>
              <a:rPr kumimoji="0" lang="en-US" sz="7200" i="0" u="none" strike="noStrike" kern="1200" cap="none" spc="0" normalizeH="0" noProof="0" dirty="0" smtClean="0">
                <a:ln>
                  <a:noFill/>
                </a:ln>
                <a:solidFill>
                  <a:schemeClr val="tx1"/>
                </a:solidFill>
                <a:effectLst/>
                <a:uLnTx/>
                <a:uFillTx/>
                <a:latin typeface="+mn-lt"/>
                <a:ea typeface="+mn-ea"/>
                <a:cs typeface="+mn-cs"/>
              </a:rPr>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r</a:t>
            </a:r>
            <a:r>
              <a:rPr lang="en-US" sz="7200" b="1" noProof="0" dirty="0" err="1" smtClean="0">
                <a:latin typeface="Cambria Math" pitchFamily="18" charset="0"/>
                <a:ea typeface="Cambria Math" pitchFamily="18" charset="0"/>
              </a:rPr>
              <a:t>eturn</a:t>
            </a:r>
            <a:r>
              <a:rPr lang="en-US" sz="7200" noProof="0" dirty="0" smtClean="0">
                <a:latin typeface="Cambria Math" pitchFamily="18" charset="0"/>
                <a:ea typeface="Cambria Math" pitchFamily="18" charset="0"/>
              </a:rPr>
              <a:t> S [ S is the set of talks scheduled]</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a:t>
            </a:r>
            <a:endParaRPr lang="en-US" dirty="0"/>
          </a:p>
        </p:txBody>
      </p:sp>
      <p:sp>
        <p:nvSpPr>
          <p:cNvPr id="3" name="Content Placeholder 2"/>
          <p:cNvSpPr>
            <a:spLocks noGrp="1"/>
          </p:cNvSpPr>
          <p:nvPr>
            <p:ph idx="1"/>
          </p:nvPr>
        </p:nvSpPr>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2209800" y="5181600"/>
            <a:ext cx="4179570" cy="88163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a:t>
            </a:r>
            <a:endParaRPr lang="en-US" dirty="0"/>
          </a:p>
        </p:txBody>
      </p:sp>
      <p:sp>
        <p:nvSpPr>
          <p:cNvPr id="3" name="Content Placeholder 2"/>
          <p:cNvSpPr>
            <a:spLocks noGrp="1"/>
          </p:cNvSpPr>
          <p:nvPr>
            <p:ph idx="1"/>
          </p:nvPr>
        </p:nvSpPr>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r>
              <a:rPr lang="en-US" dirty="0" smtClean="0"/>
              <a:t>Therefore, there can not be a procedure that can decide whether or not an arbitrary program halts. The halting problem is unsolvable.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Important Points about 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when </a:t>
            </a:r>
            <a:r>
              <a:rPr lang="en-US" i="1" dirty="0" smtClean="0"/>
              <a:t>x</a:t>
            </a:r>
            <a:r>
              <a:rPr lang="en-US" dirty="0" smtClean="0"/>
              <a:t> &gt; </a:t>
            </a:r>
            <a:r>
              <a:rPr lang="en-US" dirty="0" smtClean="0">
                <a:latin typeface="Cambria Math" pitchFamily="18" charset="0"/>
                <a:ea typeface="Cambria Math" pitchFamily="18" charset="0"/>
              </a:rPr>
              <a:t>1</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i="1" dirty="0" smtClean="0"/>
              <a:t>x</a:t>
            </a:r>
            <a:r>
              <a:rPr lang="en-US" dirty="0" smtClean="0"/>
              <a:t> &gt; </a:t>
            </a:r>
            <a:r>
              <a:rPr lang="en-US" dirty="0" smtClean="0">
                <a:latin typeface="Cambria Math" pitchFamily="18" charset="0"/>
                <a:ea typeface="Cambria Math" pitchFamily="18" charset="0"/>
              </a:rPr>
              <a:t>2</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2452116" y="2795238"/>
            <a:ext cx="4239768" cy="2669286"/>
          </a:xfrm>
        </p:spPr>
      </p:pic>
      <p:sp>
        <p:nvSpPr>
          <p:cNvPr id="7" name="TextBox 6"/>
          <p:cNvSpPr txBox="1"/>
          <p:nvPr/>
        </p:nvSpPr>
        <p:spPr>
          <a:xfrm>
            <a:off x="2286000" y="20574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14400" y="21336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2133600"/>
            <a:ext cx="928688" cy="41148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t>   </a:t>
            </a:r>
            <a:r>
              <a:rPr lang="en-US" b="1" dirty="0" smtClean="0"/>
              <a:t>Solution</a:t>
            </a:r>
            <a:r>
              <a:rPr lang="en-US" dirty="0" smtClean="0"/>
              <a:t>: When </a:t>
            </a:r>
            <a:r>
              <a:rPr lang="en-US" i="1" dirty="0" smtClean="0"/>
              <a:t>x</a:t>
            </a:r>
            <a:r>
              <a:rPr lang="en-US" dirty="0" smtClean="0"/>
              <a:t> &gt; </a:t>
            </a:r>
            <a:r>
              <a:rPr lang="en-US" dirty="0" smtClean="0">
                <a:latin typeface="Cambria Math" pitchFamily="18" charset="0"/>
                <a:ea typeface="Cambria Math" pitchFamily="18" charset="0"/>
              </a:rPr>
              <a:t>7</a:t>
            </a:r>
            <a:r>
              <a:rPr lang="en-US" dirty="0" smtClean="0"/>
              <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&lt; </a:t>
            </a:r>
            <a:r>
              <a:rPr lang="en-US" i="1" dirty="0" smtClean="0"/>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ea typeface="Cambria Math" pitchFamily="18" charset="0"/>
              </a:rPr>
              <a:t>Take</a:t>
            </a:r>
            <a:r>
              <a:rPr lang="en-US" dirty="0" smtClean="0">
                <a:latin typeface="Cambria Math" pitchFamily="18" charset="0"/>
                <a:ea typeface="Cambria Math" pitchFamily="18" charset="0"/>
              </a:rPr>
              <a:t> </a:t>
            </a:r>
            <a:r>
              <a:rPr lang="en-US" i="1" dirty="0" smtClean="0">
                <a:ea typeface="Cambria Math" pitchFamily="18" charset="0"/>
              </a:rPr>
              <a:t>C</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7 </a:t>
            </a:r>
            <a:r>
              <a:rPr lang="en-US" dirty="0" smtClean="0">
                <a:ea typeface="Cambria Math" pitchFamily="18" charset="0"/>
              </a:rPr>
              <a:t>as witnesses to establish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latin typeface="Cambria Math" pitchFamily="18" charset="0"/>
                <a:ea typeface="Cambria Math" pitchFamily="18" charset="0"/>
              </a:rPr>
              <a:t>    (</a:t>
            </a:r>
            <a:r>
              <a:rPr lang="en-US" dirty="0" smtClean="0">
                <a:ea typeface="Cambria Math" pitchFamily="18" charset="0"/>
              </a:rPr>
              <a:t>Would</a:t>
            </a:r>
            <a:r>
              <a:rPr lang="en-US" dirty="0" smtClean="0">
                <a:latin typeface="Cambria Math" pitchFamily="18" charset="0"/>
                <a:ea typeface="Cambria Math" pitchFamily="18" charset="0"/>
              </a:rPr>
              <a:t> </a:t>
            </a:r>
            <a:r>
              <a:rPr lang="en-US" i="1" dirty="0" smtClean="0">
                <a:ea typeface="Cambria Math" pitchFamily="18" charset="0"/>
              </a:rPr>
              <a:t>C</a:t>
            </a:r>
            <a:r>
              <a:rPr lang="en-US" dirty="0" smtClean="0">
                <a:latin typeface="Cambria Math" pitchFamily="18" charset="0"/>
                <a:ea typeface="Cambria Math" pitchFamily="18" charset="0"/>
              </a:rPr>
              <a:t> = 7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1 </a:t>
            </a:r>
            <a:r>
              <a:rPr lang="en-US" dirty="0" smtClean="0">
                <a:ea typeface="Cambria Math" pitchFamily="18" charset="0"/>
              </a:rPr>
              <a:t>work?)</a:t>
            </a:r>
          </a:p>
          <a:p>
            <a:pPr>
              <a:buNone/>
            </a:pPr>
            <a:r>
              <a:rPr lang="en-US" dirty="0" smtClean="0">
                <a:latin typeface="Cambria Math" pitchFamily="18" charset="0"/>
                <a:ea typeface="Cambria Math" pitchFamily="18" charset="0"/>
              </a:rPr>
              <a:t>    </a:t>
            </a:r>
            <a:r>
              <a:rPr lang="en-US" b="1" dirty="0" smtClean="0">
                <a:ea typeface="Cambria Math" pitchFamily="18" charset="0"/>
              </a:rPr>
              <a:t>Example</a:t>
            </a:r>
            <a:r>
              <a:rPr lang="en-US" dirty="0" smtClean="0">
                <a:ea typeface="Cambria Math" pitchFamily="18" charset="0"/>
              </a:rPr>
              <a:t>: </a:t>
            </a:r>
            <a:r>
              <a:rPr lang="en-US" dirty="0" smtClean="0"/>
              <a:t>Show that </a:t>
            </a:r>
            <a:r>
              <a:rPr lang="en-US" i="1" dirty="0" smtClean="0"/>
              <a:t>n</a:t>
            </a:r>
            <a:r>
              <a:rPr lang="en-US" baseline="30000" dirty="0" smtClean="0">
                <a:latin typeface="Cambria Math" pitchFamily="18" charset="0"/>
                <a:ea typeface="Cambria Math" pitchFamily="18" charset="0"/>
              </a:rPr>
              <a:t>2</a:t>
            </a:r>
            <a:r>
              <a:rPr lang="en-US" dirty="0" smtClean="0"/>
              <a:t>  is  not </a:t>
            </a:r>
            <a:r>
              <a:rPr lang="en-US" i="1" dirty="0" smtClean="0"/>
              <a:t>O</a:t>
            </a:r>
            <a:r>
              <a:rPr lang="en-US" dirty="0" smtClean="0"/>
              <a:t>(</a:t>
            </a:r>
            <a:r>
              <a:rPr lang="en-US" i="1" dirty="0" smtClean="0"/>
              <a:t>n</a:t>
            </a:r>
            <a:r>
              <a:rPr lang="en-US" dirty="0" smtClean="0"/>
              <a:t>).</a:t>
            </a:r>
            <a:endParaRPr lang="en-US" dirty="0" smtClean="0">
              <a:ea typeface="Cambria Math" pitchFamily="18" charset="0"/>
            </a:endParaRPr>
          </a:p>
          <a:p>
            <a:pPr>
              <a:buNone/>
            </a:pPr>
            <a:r>
              <a:rPr lang="en-US" b="1" dirty="0" smtClean="0"/>
              <a:t>    Solution</a:t>
            </a:r>
            <a:r>
              <a:rPr lang="en-US" dirty="0" smtClean="0"/>
              <a:t>: Suppose there are constants </a:t>
            </a:r>
            <a:r>
              <a:rPr lang="en-US" i="1" dirty="0" smtClean="0"/>
              <a:t>C</a:t>
            </a:r>
            <a:r>
              <a:rPr lang="en-US" dirty="0" smtClean="0"/>
              <a:t> and </a:t>
            </a:r>
            <a:r>
              <a:rPr lang="en-US" i="1" dirty="0" smtClean="0"/>
              <a:t>k</a:t>
            </a:r>
            <a:r>
              <a:rPr lang="en-US" dirty="0" smtClean="0"/>
              <a:t> for which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dirty="0" smtClean="0"/>
              <a:t>, whenever </a:t>
            </a:r>
            <a:r>
              <a:rPr lang="en-US" i="1" dirty="0" smtClean="0"/>
              <a:t>n</a:t>
            </a:r>
            <a:r>
              <a:rPr lang="en-US" dirty="0" smtClean="0"/>
              <a:t> &gt; </a:t>
            </a:r>
            <a:r>
              <a:rPr lang="en-US" i="1" dirty="0" smtClean="0"/>
              <a:t>k</a:t>
            </a:r>
            <a:r>
              <a:rPr lang="en-US" dirty="0" smtClean="0"/>
              <a:t>. Then  (by dividing both sides of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i="1" dirty="0" smtClean="0"/>
              <a:t>)</a:t>
            </a:r>
            <a:r>
              <a:rPr lang="en-US" dirty="0" smtClean="0"/>
              <a:t> by </a:t>
            </a:r>
            <a:r>
              <a:rPr lang="en-US" i="1" dirty="0" smtClean="0"/>
              <a:t>n</a:t>
            </a:r>
            <a:r>
              <a:rPr lang="en-US" dirty="0" smtClean="0"/>
              <a:t>, then </a:t>
            </a:r>
            <a:r>
              <a:rPr lang="en-US" i="1" dirty="0" smtClean="0"/>
              <a:t>n</a:t>
            </a:r>
            <a:r>
              <a:rPr lang="en-US" dirty="0" smtClean="0"/>
              <a:t>  </a:t>
            </a:r>
            <a:r>
              <a:rPr lang="en-US" dirty="0" smtClean="0">
                <a:latin typeface="Cambria Math"/>
                <a:ea typeface="Cambria Math"/>
              </a:rPr>
              <a:t>≤</a:t>
            </a:r>
            <a:r>
              <a:rPr lang="en-US" dirty="0" smtClean="0"/>
              <a:t> </a:t>
            </a:r>
            <a:r>
              <a:rPr lang="en-US" i="1" dirty="0" smtClean="0"/>
              <a:t>C </a:t>
            </a:r>
            <a:r>
              <a:rPr lang="en-US" dirty="0" smtClean="0"/>
              <a:t>must hold for all </a:t>
            </a:r>
            <a:r>
              <a:rPr lang="en-US" i="1" dirty="0" smtClean="0"/>
              <a:t>n</a:t>
            </a:r>
            <a:r>
              <a:rPr lang="en-US" dirty="0" smtClean="0"/>
              <a:t> &gt; </a:t>
            </a:r>
            <a:r>
              <a:rPr lang="en-US" i="1" dirty="0" smtClean="0"/>
              <a:t>k</a:t>
            </a:r>
            <a:r>
              <a:rPr lang="en-US" dirty="0" smtClean="0"/>
              <a:t>. A contradiction!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Example</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9" name="TextBox 8"/>
          <p:cNvSpPr txBox="1"/>
          <p:nvPr/>
        </p:nvSpPr>
        <p:spPr>
          <a:xfrm>
            <a:off x="5943600" y="64008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3250276" y="2362200"/>
            <a:ext cx="3836324" cy="3118499"/>
          </a:xfrm>
        </p:spPr>
      </p:pic>
      <p:sp>
        <p:nvSpPr>
          <p:cNvPr id="6" name="TextBox 5"/>
          <p:cNvSpPr txBox="1"/>
          <p:nvPr/>
        </p:nvSpPr>
        <p:spPr>
          <a:xfrm>
            <a:off x="1219200" y="55626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text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3</a:t>
            </a:r>
            <a:r>
              <a:rPr lang="en-US" sz="1200" i="1" baseline="30000" dirty="0" smtClean="0">
                <a:latin typeface="Cambria Math" pitchFamily="18" charset="0"/>
                <a:ea typeface="Cambria Math" pitchFamily="18" charset="0"/>
              </a:rPr>
              <a:t>n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t>worst-case time </a:t>
            </a:r>
            <a:r>
              <a:rPr lang="en-US" dirty="0" smtClean="0"/>
              <a:t>complexity 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t>average case time complexity </a:t>
            </a:r>
            <a:r>
              <a:rPr lang="en-US" dirty="0" smtClean="0"/>
              <a:t>of an algorithm. This is the average number of operations an algorithm uses to solve a problem over all inputs of a particular size.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− 2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3352800" y="2514600"/>
            <a:ext cx="5181600" cy="16764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862322"/>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i="1" dirty="0" smtClean="0"/>
              <a:t> </a:t>
            </a:r>
            <a:r>
              <a:rPr lang="en-US" sz="2000" dirty="0" smtClean="0"/>
              <a:t>To end the loop, one comparison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is made.</a:t>
            </a:r>
          </a:p>
          <a:p>
            <a:pPr lvl="1">
              <a:buFont typeface="Arial" pitchFamily="34" charset="0"/>
              <a:buChar char="•"/>
            </a:pPr>
            <a:r>
              <a:rPr lang="en-US" sz="2000" dirty="0" smtClean="0"/>
              <a:t> After the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 and </a:t>
            </a:r>
            <a:r>
              <a:rPr lang="en-US" sz="2000" dirty="0" smtClean="0"/>
              <a:t>then an additional comparison is used to exit the loop.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2 comparisons are made.</a:t>
            </a:r>
            <a:r>
              <a:rPr lang="en-US" sz="2000" dirty="0" smtClean="0"/>
              <a:t>  Hence, the complexity is Θ(</a:t>
            </a:r>
            <a:r>
              <a:rPr lang="en-US" sz="2000" i="1" dirty="0" smtClean="0"/>
              <a:t>n</a:t>
            </a:r>
            <a:r>
              <a:rPr lang="en-US" sz="2000" dirty="0" smtClean="0"/>
              <a:t>).</a:t>
            </a:r>
          </a:p>
          <a:p>
            <a:endParaRPr lang="en-US"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1981200" y="2743200"/>
            <a:ext cx="6248400" cy="19050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1754326"/>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914400" y="4343400"/>
            <a:ext cx="3240405" cy="34671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4648201" y="4648201"/>
            <a:ext cx="2261711" cy="4286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of integers and multiplications of integers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− 1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− 1)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6934200" y="2895600"/>
            <a:ext cx="154781" cy="1524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Ors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2</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 (exercise in Section </a:t>
            </a:r>
            <a:r>
              <a:rPr lang="en-US" sz="2800" dirty="0" smtClean="0">
                <a:latin typeface="Cambria Math" pitchFamily="18" charset="0"/>
                <a:ea typeface="Cambria Math" pitchFamily="18" charset="0"/>
              </a:rPr>
              <a:t>2.6</a:t>
            </a:r>
            <a:r>
              <a:rPr lang="en-US" sz="2800" dirty="0" smtClean="0"/>
              <a:t>).</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a:t>
            </a:r>
            <a:r>
              <a:rPr lang="en-US" dirty="0" err="1" smtClean="0"/>
              <a:t>a</a:t>
            </a:r>
            <a:r>
              <a:rPr lang="en-US" dirty="0" smtClean="0"/>
              <a:t>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We will see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err="1" smtClean="0"/>
              <a:t>y</a:t>
            </a:r>
            <a:r>
              <a:rPr lang="en-US" i="1" baseline="-25000" dirty="0" err="1"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We will develop an algorithm with </a:t>
            </a:r>
            <a:r>
              <a:rPr lang="en-US" i="1" dirty="0" smtClean="0"/>
              <a:t>O</a:t>
            </a:r>
            <a:r>
              <a:rPr lang="en-US" dirty="0" smtClean="0"/>
              <a:t>(log </a:t>
            </a:r>
            <a:r>
              <a:rPr lang="en-US" i="1" dirty="0" smtClean="0"/>
              <a:t>n</a:t>
            </a:r>
            <a:r>
              <a:rPr lang="en-US" dirty="0" smtClean="0"/>
              <a:t>) worst-case complexity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5" name="Content Placeholder 2"/>
          <p:cNvSpPr txBox="1">
            <a:spLocks/>
          </p:cNvSpPr>
          <p:nvPr/>
        </p:nvSpPr>
        <p:spPr>
          <a:xfrm>
            <a:off x="1524000" y="2362200"/>
            <a:ext cx="6400800" cy="2209800"/>
          </a:xfrm>
          <a:prstGeom prst="rect">
            <a:avLst/>
          </a:prstGeom>
          <a:ln>
            <a:solidFill>
              <a:schemeClr val="accent1"/>
            </a:solidFill>
          </a:ln>
        </p:spPr>
        <p:txBody>
          <a:bodyPr vert="horz">
            <a:normAutofit fontScale="62500" lnSpcReduction="20000"/>
          </a:bodyPr>
          <a:lstStyle/>
          <a:p>
            <a:pPr marL="274320" lvl="0" indent="-274320">
              <a:spcBef>
                <a:spcPct val="20000"/>
              </a:spcBef>
              <a:buClr>
                <a:schemeClr val="accent3"/>
              </a:buClr>
              <a:buSzPct val="95000"/>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closest</a:t>
            </a:r>
            <a:r>
              <a:rPr lang="en-US" sz="2600" i="1" noProof="0" dirty="0" smtClean="0"/>
              <a:t> pair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000" dirty="0" smtClean="0"/>
              <a:t>(</a:t>
            </a:r>
            <a:r>
              <a:rPr lang="en-US" sz="2000" i="1" dirty="0" smtClean="0"/>
              <a:t>x</a:t>
            </a:r>
            <a:r>
              <a:rPr lang="en-US" sz="2000" baseline="-25000" dirty="0" smtClean="0"/>
              <a:t>1</a:t>
            </a:r>
            <a:r>
              <a:rPr lang="en-US" sz="2000" dirty="0" smtClean="0"/>
              <a:t>, </a:t>
            </a:r>
            <a:r>
              <a:rPr lang="en-US" sz="2000" i="1" dirty="0" smtClean="0"/>
              <a:t>y</a:t>
            </a:r>
            <a:r>
              <a:rPr lang="en-US" sz="2000" baseline="-25000" dirty="0" smtClean="0"/>
              <a:t>1</a:t>
            </a:r>
            <a:r>
              <a:rPr lang="en-US" sz="2000" dirty="0" smtClean="0"/>
              <a:t>),</a:t>
            </a:r>
            <a:r>
              <a:rPr lang="en-US" sz="2600" dirty="0" smtClean="0"/>
              <a:t> </a:t>
            </a:r>
            <a:r>
              <a:rPr lang="en-US" sz="2000" dirty="0" smtClean="0"/>
              <a:t>(</a:t>
            </a:r>
            <a:r>
              <a:rPr lang="en-US" sz="2000" i="1" dirty="0" smtClean="0"/>
              <a:t>x</a:t>
            </a:r>
            <a:r>
              <a:rPr lang="en-US" sz="2000" baseline="-25000" dirty="0" smtClean="0"/>
              <a:t>2</a:t>
            </a:r>
            <a:r>
              <a:rPr lang="en-US" sz="2000" dirty="0" smtClean="0"/>
              <a:t>, </a:t>
            </a:r>
            <a:r>
              <a:rPr lang="en-US" sz="2000" i="1" dirty="0" smtClean="0"/>
              <a:t>y</a:t>
            </a:r>
            <a:r>
              <a:rPr lang="en-US" sz="2000" baseline="-25000" dirty="0" smtClean="0"/>
              <a:t>2</a:t>
            </a:r>
            <a:r>
              <a:rPr lang="en-US" sz="2000" dirty="0" smtClean="0"/>
              <a:t>),</a:t>
            </a:r>
            <a:r>
              <a:rPr lang="en-US" sz="2600" dirty="0" smtClean="0"/>
              <a:t> …</a:t>
            </a:r>
            <a:r>
              <a:rPr lang="en-US" sz="2600" dirty="0" smtClean="0">
                <a:latin typeface="Cambria Math"/>
                <a:ea typeface="Cambria Math"/>
              </a:rPr>
              <a:t> ,</a:t>
            </a:r>
            <a:r>
              <a:rPr lang="en-US" sz="2000" dirty="0" smtClean="0"/>
              <a:t>(</a:t>
            </a:r>
            <a:r>
              <a:rPr lang="en-US" sz="2000" i="1" dirty="0" err="1" smtClean="0"/>
              <a:t>x</a:t>
            </a:r>
            <a:r>
              <a:rPr lang="en-US" sz="2000" i="1" baseline="-25000" dirty="0" err="1" smtClean="0"/>
              <a:t>n</a:t>
            </a:r>
            <a:r>
              <a:rPr lang="en-US" sz="2000" dirty="0" smtClean="0"/>
              <a:t>, </a:t>
            </a:r>
            <a:r>
              <a:rPr lang="en-US" sz="2000" i="1" dirty="0" err="1" smtClean="0"/>
              <a:t>y</a:t>
            </a:r>
            <a:r>
              <a:rPr lang="en-US" sz="2000" i="1" baseline="-25000" dirty="0" err="1" smtClean="0"/>
              <a:t>n</a:t>
            </a:r>
            <a:r>
              <a:rPr lang="en-US" sz="2000" dirty="0" smtClean="0"/>
              <a:t>): </a:t>
            </a:r>
            <a:r>
              <a:rPr lang="en-US" sz="2000" i="1" dirty="0" smtClean="0"/>
              <a:t>x</a:t>
            </a:r>
            <a:r>
              <a:rPr lang="en-US" sz="2000" i="1" baseline="-25000" dirty="0" smtClean="0"/>
              <a:t>i</a:t>
            </a:r>
            <a:r>
              <a:rPr lang="en-US" sz="2000" dirty="0" smtClean="0"/>
              <a:t>, </a:t>
            </a:r>
            <a:r>
              <a:rPr lang="en-US" sz="2000" i="1" dirty="0" err="1" smtClean="0"/>
              <a:t>y</a:t>
            </a:r>
            <a:r>
              <a:rPr lang="en-US" sz="2000" i="1" baseline="-25000" dirty="0" err="1" smtClean="0"/>
              <a:t>i</a:t>
            </a:r>
            <a:r>
              <a:rPr lang="en-US" sz="2000" dirty="0" smtClean="0"/>
              <a:t>  real numbers</a:t>
            </a:r>
            <a:r>
              <a:rPr lang="en-US" sz="2600" dirty="0" smtClean="0"/>
              <a:t>)</a:t>
            </a:r>
          </a:p>
          <a:p>
            <a:pPr marL="274320" lvl="0" indent="-274320">
              <a:spcBef>
                <a:spcPct val="20000"/>
              </a:spcBef>
              <a:buClr>
                <a:schemeClr val="accent3"/>
              </a:buClr>
              <a:buSzPct val="95000"/>
              <a:defRPr/>
            </a:pPr>
            <a:r>
              <a:rPr lang="en-US" sz="2600" i="1" dirty="0" smtClean="0"/>
              <a:t>m</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in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smtClean="0"/>
              <a:t>n</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err="1" smtClean="0"/>
              <a:t>i</a:t>
            </a:r>
            <a:endParaRPr lang="en-US" sz="26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               if </a:t>
            </a:r>
            <a:r>
              <a:rPr lang="en-US" sz="2600" dirty="0" smtClean="0"/>
              <a:t>(</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r>
              <a:rPr lang="en-US" sz="2600" dirty="0" smtClean="0"/>
              <a:t> &lt; </a:t>
            </a:r>
            <a:r>
              <a:rPr lang="en-US" sz="2600" i="1" dirty="0" smtClean="0"/>
              <a:t>min</a:t>
            </a:r>
          </a:p>
          <a:p>
            <a:pPr marL="274320" lvl="0" indent="-274320">
              <a:spcBef>
                <a:spcPct val="20000"/>
              </a:spcBef>
              <a:buClr>
                <a:schemeClr val="accent3"/>
              </a:buClr>
              <a:buSzPct val="95000"/>
              <a:defRPr/>
            </a:pPr>
            <a:r>
              <a:rPr lang="en-US" sz="2600" i="1" dirty="0" smtClean="0"/>
              <a:t>                 </a:t>
            </a:r>
            <a:r>
              <a:rPr lang="en-US" sz="2600" b="1" dirty="0" smtClean="0"/>
              <a:t>then </a:t>
            </a:r>
            <a:r>
              <a:rPr lang="en-US" sz="2600" i="1" dirty="0" smtClean="0"/>
              <a:t>  </a:t>
            </a:r>
            <a:r>
              <a:rPr lang="en-US" sz="2600" dirty="0" smtClean="0"/>
              <a:t>min := (</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p>
          <a:p>
            <a:pPr marL="274320" lvl="0" indent="-274320">
              <a:spcBef>
                <a:spcPct val="20000"/>
              </a:spcBef>
              <a:buClr>
                <a:schemeClr val="accent3"/>
              </a:buClr>
              <a:buSzPct val="95000"/>
              <a:defRPr/>
            </a:pP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                                </a:t>
            </a:r>
            <a:r>
              <a:rPr lang="en-US" sz="2600" i="1" dirty="0" smtClean="0"/>
              <a:t>closest pair  </a:t>
            </a:r>
            <a:r>
              <a:rPr lang="en-US" sz="2600" dirty="0" smtClean="0"/>
              <a:t>:= (</a:t>
            </a:r>
            <a:r>
              <a:rPr lang="en-US" sz="2600" i="1" dirty="0" smtClean="0"/>
              <a:t>x</a:t>
            </a:r>
            <a:r>
              <a:rPr lang="en-US" sz="2600" i="1" baseline="-25000" dirty="0" smtClean="0"/>
              <a:t>i</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 </a:t>
            </a:r>
            <a:r>
              <a:rPr lang="en-US" sz="2600" dirty="0" smtClean="0"/>
              <a:t>(</a:t>
            </a:r>
            <a:r>
              <a:rPr lang="en-US" sz="2600" i="1" dirty="0" err="1" smtClean="0"/>
              <a:t>x</a:t>
            </a:r>
            <a:r>
              <a:rPr lang="en-US" sz="2600" i="1" baseline="-25000" dirty="0" err="1" smtClean="0"/>
              <a:t>j</a:t>
            </a:r>
            <a:r>
              <a:rPr lang="en-US" sz="2600" dirty="0" smtClean="0"/>
              <a:t>, </a:t>
            </a:r>
            <a:r>
              <a:rPr lang="en-US" sz="2600" i="1" dirty="0" err="1" smtClean="0"/>
              <a:t>y</a:t>
            </a:r>
            <a:r>
              <a:rPr lang="en-US" sz="2600" i="1" baseline="-25000" dirty="0" err="1" smtClean="0"/>
              <a:t>j</a:t>
            </a:r>
            <a:r>
              <a:rPr lang="en-US" sz="2600" dirty="0" smtClean="0"/>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a:t>
            </a:r>
            <a:r>
              <a:rPr lang="en-US" sz="2600" i="1" dirty="0" smtClean="0"/>
              <a:t>closest pair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 not be solved in polynomial time?</a:t>
            </a:r>
          </a:p>
          <a:p>
            <a:pPr lvl="1"/>
            <a:r>
              <a:rPr lang="en-US" dirty="0" smtClean="0"/>
              <a:t>Note that just because no one has found a polynomial time algorithm is different from showing that the problem can 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1143000" y="2971800"/>
            <a:ext cx="4572000" cy="1828800"/>
          </a:xfrm>
          <a:prstGeom prst="rect">
            <a:avLst/>
          </a:prstGeom>
          <a:ln>
            <a:solidFill>
              <a:schemeClr val="tx2"/>
            </a:solidFill>
          </a:ln>
        </p:spPr>
        <p:txBody>
          <a:bodyPr vert="horz">
            <a:normAutofit fontScale="70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2 + 3 + \dots + n \;=\; \frac{n(n-1)}{2} - 1$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9387</TotalTime>
  <Words>8376</Words>
  <Application>Microsoft Office PowerPoint</Application>
  <PresentationFormat>On-screen Show (4:3)</PresentationFormat>
  <Paragraphs>738</Paragraphs>
  <Slides>81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Constantia</vt:lpstr>
      <vt:lpstr>Wingdings 2</vt:lpstr>
      <vt:lpstr>Arial</vt:lpstr>
      <vt:lpstr>Calibri</vt:lpstr>
      <vt:lpstr>Symbol</vt:lpstr>
      <vt:lpstr>Cambria Math</vt:lpstr>
      <vt:lpstr>Flow</vt:lpstr>
      <vt:lpstr>Algorithms</vt:lpstr>
      <vt:lpstr>Chapter Summary</vt:lpstr>
      <vt:lpstr>Algorithms</vt:lpstr>
      <vt:lpstr>Section Summary</vt:lpstr>
      <vt:lpstr>Problems and 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Binary Search</vt:lpstr>
      <vt:lpstr>Sorting</vt:lpstr>
      <vt:lpstr>Bubble Sort</vt:lpstr>
      <vt:lpstr>Bubble Sort</vt:lpstr>
      <vt:lpstr>Insertion Sort</vt:lpstr>
      <vt:lpstr>Insertion Sort</vt:lpstr>
      <vt:lpstr>Greedy Algorithms</vt:lpstr>
      <vt:lpstr>Greedy Algorithms: Making Change</vt:lpstr>
      <vt:lpstr>Greedy Change-Making Algorithm</vt:lpstr>
      <vt:lpstr>Proving Optimality for U.S. Coins</vt:lpstr>
      <vt:lpstr>Proving Optimality for U.S. Coins</vt:lpstr>
      <vt:lpstr>Greedy Change-Making Algorithm </vt:lpstr>
      <vt:lpstr>Greedy Scheduling</vt:lpstr>
      <vt:lpstr>Greedy Scheduling</vt:lpstr>
      <vt:lpstr>Greedy Scheduling algorithm</vt:lpstr>
      <vt:lpstr>Halting Problem </vt:lpstr>
      <vt:lpstr>Halting Problem</vt:lpstr>
      <vt:lpstr>Halting Problem</vt:lpstr>
      <vt:lpstr>The Growth of Functions</vt:lpstr>
      <vt:lpstr>Section Summary</vt:lpstr>
      <vt:lpstr>The Growth of Functions</vt:lpstr>
      <vt:lpstr>Big-O Notation</vt:lpstr>
      <vt:lpstr>Illustration of Big-O Notation</vt:lpstr>
      <vt:lpstr>Some Important Points about Big-O Notation</vt:lpstr>
      <vt:lpstr>Using the Definition of Big-O Notation</vt:lpstr>
      <vt:lpstr>Illustration of Big-O Notation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Big-Omega Notation</vt:lpstr>
      <vt:lpstr>Big-Omega Notation</vt:lpstr>
      <vt:lpstr>Big-Theta Notation</vt:lpstr>
      <vt:lpstr>Big Theta Notation</vt:lpstr>
      <vt:lpstr>Big-Theta Notation</vt:lpstr>
      <vt:lpstr>Big-Theta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Donald M. Bonidie</cp:lastModifiedBy>
  <cp:revision>651</cp:revision>
  <dcterms:created xsi:type="dcterms:W3CDTF">2011-03-27T19:14:44Z</dcterms:created>
  <dcterms:modified xsi:type="dcterms:W3CDTF">2019-11-20T20:52:30Z</dcterms:modified>
</cp:coreProperties>
</file>