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26.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31"/>
  </p:notesMasterIdLst>
  <p:sldIdLst>
    <p:sldId id="369" r:id="rId2"/>
    <p:sldId id="341" r:id="rId3"/>
    <p:sldId id="342" r:id="rId4"/>
    <p:sldId id="343" r:id="rId5"/>
    <p:sldId id="344" r:id="rId6"/>
    <p:sldId id="345" r:id="rId7"/>
    <p:sldId id="346" r:id="rId8"/>
    <p:sldId id="347" r:id="rId9"/>
    <p:sldId id="348" r:id="rId10"/>
    <p:sldId id="349" r:id="rId11"/>
    <p:sldId id="350" r:id="rId12"/>
    <p:sldId id="351" r:id="rId13"/>
    <p:sldId id="352" r:id="rId14"/>
    <p:sldId id="353" r:id="rId15"/>
    <p:sldId id="354" r:id="rId16"/>
    <p:sldId id="355" r:id="rId17"/>
    <p:sldId id="356" r:id="rId18"/>
    <p:sldId id="357" r:id="rId19"/>
    <p:sldId id="358" r:id="rId20"/>
    <p:sldId id="359" r:id="rId21"/>
    <p:sldId id="360" r:id="rId22"/>
    <p:sldId id="361" r:id="rId23"/>
    <p:sldId id="362" r:id="rId24"/>
    <p:sldId id="363" r:id="rId25"/>
    <p:sldId id="364" r:id="rId26"/>
    <p:sldId id="365" r:id="rId27"/>
    <p:sldId id="367" r:id="rId28"/>
    <p:sldId id="368" r:id="rId29"/>
    <p:sldId id="317"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15" autoAdjust="0"/>
    <p:restoredTop sz="94660"/>
  </p:normalViewPr>
  <p:slideViewPr>
    <p:cSldViewPr>
      <p:cViewPr varScale="1">
        <p:scale>
          <a:sx n="70" d="100"/>
          <a:sy n="70" d="100"/>
        </p:scale>
        <p:origin x="128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US"/>
        </a:p>
      </dgm:t>
    </dgm:pt>
    <dgm:pt modelId="{74EE5CD8-078F-4590-BF9C-A341A294A016}">
      <dgm:prSet phldrT="[Text]"/>
      <dgm:spPr/>
      <dgm:t>
        <a:bodyPr/>
        <a:lstStyle/>
        <a:p>
          <a:pPr algn="l"/>
          <a:r>
            <a:rPr lang="en-GB" b="1" dirty="0" smtClean="0"/>
            <a:t>1. Social Justice and Health Equity:</a:t>
          </a:r>
          <a:endParaRPr lang="en-US" b="1" dirty="0"/>
        </a:p>
      </dgm:t>
    </dgm:pt>
    <dgm:pt modelId="{BB568D76-3363-43D3-B00C-3359A643216C}" type="parTrans" cxnId="{F40F9561-0D4C-44CF-91EF-A92B1DBDE44B}">
      <dgm:prSet/>
      <dgm:spPr/>
      <dgm:t>
        <a:bodyPr/>
        <a:lstStyle/>
        <a:p>
          <a:endParaRPr lang="en-US"/>
        </a:p>
      </dgm:t>
    </dgm:pt>
    <dgm:pt modelId="{CF9FB981-E6ED-4440-AC98-4E4E2ABA2C55}" type="sibTrans" cxnId="{F40F9561-0D4C-44CF-91EF-A92B1DBDE44B}">
      <dgm:prSet/>
      <dgm:spPr/>
      <dgm:t>
        <a:bodyPr/>
        <a:lstStyle/>
        <a:p>
          <a:endParaRPr lang="en-US"/>
        </a:p>
      </dgm:t>
    </dgm:pt>
    <dgm:pt modelId="{AA046201-5C4D-445E-BF0B-5C6D2B0A1945}">
      <dgm:prSet phldrT="[Text]"/>
      <dgm:spPr/>
      <dgm:t>
        <a:bodyPr/>
        <a:lstStyle/>
        <a:p>
          <a:pPr algn="l"/>
          <a:r>
            <a:rPr lang="en-GB" b="1" dirty="0" smtClean="0"/>
            <a:t>2.What is New?</a:t>
          </a:r>
          <a:endParaRPr lang="en-US" b="1" dirty="0"/>
        </a:p>
      </dgm:t>
    </dgm:pt>
    <dgm:pt modelId="{FE92FC33-5E0F-4302-9E80-A69E8ACDDE56}" type="parTrans" cxnId="{B8AF1086-D7BE-446F-9133-738B599E9A7D}">
      <dgm:prSet/>
      <dgm:spPr/>
      <dgm:t>
        <a:bodyPr/>
        <a:lstStyle/>
        <a:p>
          <a:endParaRPr lang="en-US"/>
        </a:p>
      </dgm:t>
    </dgm:pt>
    <dgm:pt modelId="{40767EFF-7D52-4469-ACEE-7D28E67337E2}" type="sibTrans" cxnId="{B8AF1086-D7BE-446F-9133-738B599E9A7D}">
      <dgm:prSet/>
      <dgm:spPr/>
      <dgm:t>
        <a:bodyPr/>
        <a:lstStyle/>
        <a:p>
          <a:endParaRPr lang="en-US"/>
        </a:p>
      </dgm:t>
    </dgm:pt>
    <dgm:pt modelId="{D1776C8F-2B10-4075-8DF7-7F65AB725ED5}">
      <dgm:prSet phldrT="[Text]"/>
      <dgm:spPr/>
      <dgm:t>
        <a:bodyPr/>
        <a:lstStyle/>
        <a:p>
          <a:pPr algn="l"/>
          <a:r>
            <a:rPr lang="en-GB" b="1" dirty="0" smtClean="0"/>
            <a:t>3. Human Rights &amp; Health Equity discourse:  Value Added?</a:t>
          </a:r>
          <a:endParaRPr lang="en-US" b="1" dirty="0"/>
        </a:p>
      </dgm:t>
    </dgm:pt>
    <dgm:pt modelId="{7291E740-3E17-41B3-99D3-1D67AE37CC3F}" type="parTrans" cxnId="{7077B78D-FCDC-4519-8416-DC357ACD5043}">
      <dgm:prSet/>
      <dgm:spPr/>
      <dgm:t>
        <a:bodyPr/>
        <a:lstStyle/>
        <a:p>
          <a:endParaRPr lang="en-US"/>
        </a:p>
      </dgm:t>
    </dgm:pt>
    <dgm:pt modelId="{88B75C29-8054-417D-BCE3-878A55118F6D}" type="sibTrans" cxnId="{7077B78D-FCDC-4519-8416-DC357ACD5043}">
      <dgm:prSet/>
      <dgm:spPr/>
      <dgm:t>
        <a:bodyPr/>
        <a:lstStyle/>
        <a:p>
          <a:endParaRPr lang="en-US"/>
        </a:p>
      </dgm:t>
    </dgm:pt>
    <dgm:pt modelId="{7AA90E3E-564B-4024-B8BB-4689594D2655}" type="pres">
      <dgm:prSet presAssocID="{F6FEADD9-F67D-41F5-BA4C-3C84956E7F46}" presName="linearFlow" presStyleCnt="0">
        <dgm:presLayoutVars>
          <dgm:dir/>
          <dgm:resizeHandles val="exact"/>
        </dgm:presLayoutVars>
      </dgm:prSet>
      <dgm:spPr/>
      <dgm:t>
        <a:bodyPr/>
        <a:lstStyle/>
        <a:p>
          <a:endParaRPr lang="en-US"/>
        </a:p>
      </dgm:t>
    </dgm:pt>
    <dgm:pt modelId="{C2A0836A-5821-47E6-A80A-C3CEAA8E9C3E}" type="pres">
      <dgm:prSet presAssocID="{74EE5CD8-078F-4590-BF9C-A341A294A016}" presName="composite" presStyleCnt="0"/>
      <dgm:spPr/>
      <dgm:t>
        <a:bodyPr/>
        <a:lstStyle/>
        <a:p>
          <a:endParaRPr lang="en-US"/>
        </a:p>
      </dgm:t>
    </dgm:pt>
    <dgm:pt modelId="{1E2C344D-571D-4734-AE5F-291451FF9D4C}" type="pres">
      <dgm:prSet presAssocID="{74EE5CD8-078F-4590-BF9C-A341A294A016}" presName="imgShp" presStyleLbl="fgImgPlace1" presStyleIdx="0" presStyleCnt="3" custLinFactNeighborX="-40459" custLinFactNeighborY="-168">
        <dgm:style>
          <a:lnRef idx="2">
            <a:schemeClr val="accent1">
              <a:shade val="50000"/>
            </a:schemeClr>
          </a:lnRef>
          <a:fillRef idx="1">
            <a:schemeClr val="accent1"/>
          </a:fillRef>
          <a:effectRef idx="0">
            <a:schemeClr val="accent1"/>
          </a:effectRef>
          <a:fontRef idx="minor">
            <a:schemeClr val="lt1"/>
          </a:fontRef>
        </dgm:style>
      </dgm:prSet>
      <dgm:spPr>
        <a:prstGeom prst="actionButtonForwardNext">
          <a:avLst/>
        </a:prstGeom>
      </dgm:spPr>
      <dgm:t>
        <a:bodyPr/>
        <a:lstStyle/>
        <a:p>
          <a:endParaRPr lang="en-US"/>
        </a:p>
      </dgm:t>
      <dgm:extLst>
        <a:ext uri="{E40237B7-FDA0-4F09-8148-C483321AD2D9}">
          <dgm14:cNvPr xmlns:dgm14="http://schemas.microsoft.com/office/drawing/2010/diagram" id="0" name="">
            <a:hlinkClick xmlns:r="http://schemas.openxmlformats.org/officeDocument/2006/relationships" r:id="rId1" action="ppaction://hlinksldjump" highlightClick="1"/>
          </dgm14:cNvPr>
        </a:ext>
      </dgm:extLst>
    </dgm:pt>
    <dgm:pt modelId="{FAD4E366-0D1A-4837-AB59-E8F3451C8B15}" type="pres">
      <dgm:prSet presAssocID="{74EE5CD8-078F-4590-BF9C-A341A294A016}" presName="txShp" presStyleLbl="node1" presStyleIdx="0" presStyleCnt="3" custScaleX="132625">
        <dgm:presLayoutVars>
          <dgm:bulletEnabled val="1"/>
        </dgm:presLayoutVars>
      </dgm:prSet>
      <dgm:spPr/>
      <dgm:t>
        <a:bodyPr/>
        <a:lstStyle/>
        <a:p>
          <a:endParaRPr lang="en-US"/>
        </a:p>
      </dgm:t>
    </dgm:pt>
    <dgm:pt modelId="{6035EE42-2FC0-4F6D-89CA-6D6CE3B399F8}" type="pres">
      <dgm:prSet presAssocID="{CF9FB981-E6ED-4440-AC98-4E4E2ABA2C55}" presName="spacing" presStyleCnt="0"/>
      <dgm:spPr/>
      <dgm:t>
        <a:bodyPr/>
        <a:lstStyle/>
        <a:p>
          <a:endParaRPr lang="en-US"/>
        </a:p>
      </dgm:t>
    </dgm:pt>
    <dgm:pt modelId="{B3C4C3BF-ED04-4093-853E-95D1FEFD9F0D}" type="pres">
      <dgm:prSet presAssocID="{AA046201-5C4D-445E-BF0B-5C6D2B0A1945}" presName="composite" presStyleCnt="0"/>
      <dgm:spPr/>
      <dgm:t>
        <a:bodyPr/>
        <a:lstStyle/>
        <a:p>
          <a:endParaRPr lang="en-US"/>
        </a:p>
      </dgm:t>
    </dgm:pt>
    <dgm:pt modelId="{4F1DC05F-73BA-4870-85EE-CFE21C97308A}" type="pres">
      <dgm:prSet presAssocID="{AA046201-5C4D-445E-BF0B-5C6D2B0A1945}" presName="imgShp" presStyleLbl="fgImgPlace1" presStyleIdx="1" presStyleCnt="3" custLinFactNeighborX="-54707" custLinFactNeighborY="-1416">
        <dgm:style>
          <a:lnRef idx="2">
            <a:schemeClr val="accent1">
              <a:shade val="50000"/>
            </a:schemeClr>
          </a:lnRef>
          <a:fillRef idx="1">
            <a:schemeClr val="accent1"/>
          </a:fillRef>
          <a:effectRef idx="0">
            <a:schemeClr val="accent1"/>
          </a:effectRef>
          <a:fontRef idx="minor">
            <a:schemeClr val="lt1"/>
          </a:fontRef>
        </dgm:style>
      </dgm:prSet>
      <dgm:spPr>
        <a:prstGeom prst="actionButtonForwardNext">
          <a:avLst/>
        </a:prstGeom>
      </dgm:spPr>
      <dgm:t>
        <a:bodyPr/>
        <a:lstStyle/>
        <a:p>
          <a:endParaRPr lang="en-US"/>
        </a:p>
      </dgm:t>
      <dgm:extLst>
        <a:ext uri="{E40237B7-FDA0-4F09-8148-C483321AD2D9}">
          <dgm14:cNvPr xmlns:dgm14="http://schemas.microsoft.com/office/drawing/2010/diagram" id="0" name="">
            <a:hlinkClick xmlns:r="http://schemas.openxmlformats.org/officeDocument/2006/relationships" r:id="rId2" action="ppaction://hlinksldjump" highlightClick="1"/>
          </dgm14:cNvPr>
        </a:ext>
      </dgm:extLst>
    </dgm:pt>
    <dgm:pt modelId="{E7997643-3AB4-4AE8-A532-3E91BDE1DFB5}" type="pres">
      <dgm:prSet presAssocID="{AA046201-5C4D-445E-BF0B-5C6D2B0A1945}" presName="txShp" presStyleLbl="node1" presStyleIdx="1" presStyleCnt="3" custScaleX="131579">
        <dgm:presLayoutVars>
          <dgm:bulletEnabled val="1"/>
        </dgm:presLayoutVars>
      </dgm:prSet>
      <dgm:spPr/>
      <dgm:t>
        <a:bodyPr/>
        <a:lstStyle/>
        <a:p>
          <a:endParaRPr lang="en-US"/>
        </a:p>
      </dgm:t>
    </dgm:pt>
    <dgm:pt modelId="{C4D2C442-AD62-4CC7-85AE-5FD401AC928A}" type="pres">
      <dgm:prSet presAssocID="{40767EFF-7D52-4469-ACEE-7D28E67337E2}" presName="spacing" presStyleCnt="0"/>
      <dgm:spPr/>
      <dgm:t>
        <a:bodyPr/>
        <a:lstStyle/>
        <a:p>
          <a:endParaRPr lang="en-US"/>
        </a:p>
      </dgm:t>
    </dgm:pt>
    <dgm:pt modelId="{FBE64596-CE7E-4195-9933-E0CBC137FC92}" type="pres">
      <dgm:prSet presAssocID="{D1776C8F-2B10-4075-8DF7-7F65AB725ED5}" presName="composite" presStyleCnt="0"/>
      <dgm:spPr/>
      <dgm:t>
        <a:bodyPr/>
        <a:lstStyle/>
        <a:p>
          <a:endParaRPr lang="en-US"/>
        </a:p>
      </dgm:t>
    </dgm:pt>
    <dgm:pt modelId="{9349B61F-4BD2-4FEA-A669-883632494D5E}" type="pres">
      <dgm:prSet presAssocID="{D1776C8F-2B10-4075-8DF7-7F65AB725ED5}" presName="imgShp" presStyleLbl="fgImgPlace1" presStyleIdx="2" presStyleCnt="3" custLinFactNeighborX="-54707" custLinFactNeighborY="-2679">
        <dgm:style>
          <a:lnRef idx="2">
            <a:schemeClr val="accent1">
              <a:shade val="50000"/>
            </a:schemeClr>
          </a:lnRef>
          <a:fillRef idx="1">
            <a:schemeClr val="accent1"/>
          </a:fillRef>
          <a:effectRef idx="0">
            <a:schemeClr val="accent1"/>
          </a:effectRef>
          <a:fontRef idx="minor">
            <a:schemeClr val="lt1"/>
          </a:fontRef>
        </dgm:style>
      </dgm:prSet>
      <dgm:spPr>
        <a:prstGeom prst="actionButtonForwardNext">
          <a:avLst/>
        </a:prstGeom>
      </dgm:spPr>
      <dgm:t>
        <a:bodyPr/>
        <a:lstStyle/>
        <a:p>
          <a:endParaRPr lang="en-US"/>
        </a:p>
      </dgm:t>
      <dgm:extLst>
        <a:ext uri="{E40237B7-FDA0-4F09-8148-C483321AD2D9}">
          <dgm14:cNvPr xmlns:dgm14="http://schemas.microsoft.com/office/drawing/2010/diagram" id="0" name="">
            <a:hlinkClick xmlns:r="http://schemas.openxmlformats.org/officeDocument/2006/relationships" r:id="" action="ppaction://noaction" highlightClick="1"/>
          </dgm14:cNvPr>
        </a:ext>
      </dgm:extLst>
    </dgm:pt>
    <dgm:pt modelId="{1FCF9A7A-9E65-4CC3-B952-93DDF426EBC0}" type="pres">
      <dgm:prSet presAssocID="{D1776C8F-2B10-4075-8DF7-7F65AB725ED5}" presName="txShp" presStyleLbl="node1" presStyleIdx="2" presStyleCnt="3" custScaleX="130140">
        <dgm:presLayoutVars>
          <dgm:bulletEnabled val="1"/>
        </dgm:presLayoutVars>
      </dgm:prSet>
      <dgm:spPr/>
      <dgm:t>
        <a:bodyPr/>
        <a:lstStyle/>
        <a:p>
          <a:endParaRPr lang="en-US"/>
        </a:p>
      </dgm:t>
    </dgm:pt>
  </dgm:ptLst>
  <dgm:cxnLst>
    <dgm:cxn modelId="{ABE67D27-D073-4A76-9211-04C8B3E02F11}" type="presOf" srcId="{74EE5CD8-078F-4590-BF9C-A341A294A016}" destId="{FAD4E366-0D1A-4837-AB59-E8F3451C8B15}" srcOrd="0" destOrd="0" presId="urn:microsoft.com/office/officeart/2005/8/layout/vList3"/>
    <dgm:cxn modelId="{7077B78D-FCDC-4519-8416-DC357ACD5043}" srcId="{F6FEADD9-F67D-41F5-BA4C-3C84956E7F46}" destId="{D1776C8F-2B10-4075-8DF7-7F65AB725ED5}" srcOrd="2" destOrd="0" parTransId="{7291E740-3E17-41B3-99D3-1D67AE37CC3F}" sibTransId="{88B75C29-8054-417D-BCE3-878A55118F6D}"/>
    <dgm:cxn modelId="{59D0F758-6B1A-4F0A-AB6D-DB94739A6C3A}" type="presOf" srcId="{D1776C8F-2B10-4075-8DF7-7F65AB725ED5}" destId="{1FCF9A7A-9E65-4CC3-B952-93DDF426EBC0}" srcOrd="0" destOrd="0" presId="urn:microsoft.com/office/officeart/2005/8/layout/vList3"/>
    <dgm:cxn modelId="{EBDE8D76-135C-463D-BB82-3CDA992A448A}" type="presOf" srcId="{AA046201-5C4D-445E-BF0B-5C6D2B0A1945}" destId="{E7997643-3AB4-4AE8-A532-3E91BDE1DFB5}" srcOrd="0" destOrd="0" presId="urn:microsoft.com/office/officeart/2005/8/layout/vList3"/>
    <dgm:cxn modelId="{9D5F4C9C-8D3B-4970-9E32-93F697228D68}" type="presOf" srcId="{F6FEADD9-F67D-41F5-BA4C-3C84956E7F46}" destId="{7AA90E3E-564B-4024-B8BB-4689594D2655}" srcOrd="0" destOrd="0" presId="urn:microsoft.com/office/officeart/2005/8/layout/vList3"/>
    <dgm:cxn modelId="{B8AF1086-D7BE-446F-9133-738B599E9A7D}" srcId="{F6FEADD9-F67D-41F5-BA4C-3C84956E7F46}" destId="{AA046201-5C4D-445E-BF0B-5C6D2B0A1945}" srcOrd="1" destOrd="0" parTransId="{FE92FC33-5E0F-4302-9E80-A69E8ACDDE56}" sibTransId="{40767EFF-7D52-4469-ACEE-7D28E67337E2}"/>
    <dgm:cxn modelId="{F40F9561-0D4C-44CF-91EF-A92B1DBDE44B}" srcId="{F6FEADD9-F67D-41F5-BA4C-3C84956E7F46}" destId="{74EE5CD8-078F-4590-BF9C-A341A294A016}" srcOrd="0" destOrd="0" parTransId="{BB568D76-3363-43D3-B00C-3359A643216C}" sibTransId="{CF9FB981-E6ED-4440-AC98-4E4E2ABA2C55}"/>
    <dgm:cxn modelId="{8DD33634-DE08-4ED6-99BC-ED2F09F461DE}" type="presParOf" srcId="{7AA90E3E-564B-4024-B8BB-4689594D2655}" destId="{C2A0836A-5821-47E6-A80A-C3CEAA8E9C3E}" srcOrd="0" destOrd="0" presId="urn:microsoft.com/office/officeart/2005/8/layout/vList3"/>
    <dgm:cxn modelId="{81146017-2AFE-495C-A3C5-F64740747017}" type="presParOf" srcId="{C2A0836A-5821-47E6-A80A-C3CEAA8E9C3E}" destId="{1E2C344D-571D-4734-AE5F-291451FF9D4C}" srcOrd="0" destOrd="0" presId="urn:microsoft.com/office/officeart/2005/8/layout/vList3"/>
    <dgm:cxn modelId="{A1B13CA6-D32A-4920-BAA9-66C660E31A48}" type="presParOf" srcId="{C2A0836A-5821-47E6-A80A-C3CEAA8E9C3E}" destId="{FAD4E366-0D1A-4837-AB59-E8F3451C8B15}" srcOrd="1" destOrd="0" presId="urn:microsoft.com/office/officeart/2005/8/layout/vList3"/>
    <dgm:cxn modelId="{B6B6ED8E-750C-47BA-B084-72811E32CB83}" type="presParOf" srcId="{7AA90E3E-564B-4024-B8BB-4689594D2655}" destId="{6035EE42-2FC0-4F6D-89CA-6D6CE3B399F8}" srcOrd="1" destOrd="0" presId="urn:microsoft.com/office/officeart/2005/8/layout/vList3"/>
    <dgm:cxn modelId="{2CE4DCD0-B03E-42E9-8129-24257DC7B6C3}" type="presParOf" srcId="{7AA90E3E-564B-4024-B8BB-4689594D2655}" destId="{B3C4C3BF-ED04-4093-853E-95D1FEFD9F0D}" srcOrd="2" destOrd="0" presId="urn:microsoft.com/office/officeart/2005/8/layout/vList3"/>
    <dgm:cxn modelId="{5E5ACDBB-39F4-498C-BE52-FFA3C0945751}" type="presParOf" srcId="{B3C4C3BF-ED04-4093-853E-95D1FEFD9F0D}" destId="{4F1DC05F-73BA-4870-85EE-CFE21C97308A}" srcOrd="0" destOrd="0" presId="urn:microsoft.com/office/officeart/2005/8/layout/vList3"/>
    <dgm:cxn modelId="{8675FF22-23A2-45C6-ACE2-308EBF36FEED}" type="presParOf" srcId="{B3C4C3BF-ED04-4093-853E-95D1FEFD9F0D}" destId="{E7997643-3AB4-4AE8-A532-3E91BDE1DFB5}" srcOrd="1" destOrd="0" presId="urn:microsoft.com/office/officeart/2005/8/layout/vList3"/>
    <dgm:cxn modelId="{EB3D7E4A-BA7A-41AD-9C41-C86CD18B461A}" type="presParOf" srcId="{7AA90E3E-564B-4024-B8BB-4689594D2655}" destId="{C4D2C442-AD62-4CC7-85AE-5FD401AC928A}" srcOrd="3" destOrd="0" presId="urn:microsoft.com/office/officeart/2005/8/layout/vList3"/>
    <dgm:cxn modelId="{C61463D4-A6CE-4B0D-BF96-BCF5FC209E3E}" type="presParOf" srcId="{7AA90E3E-564B-4024-B8BB-4689594D2655}" destId="{FBE64596-CE7E-4195-9933-E0CBC137FC92}" srcOrd="4" destOrd="0" presId="urn:microsoft.com/office/officeart/2005/8/layout/vList3"/>
    <dgm:cxn modelId="{B10DAA61-8795-43CE-BFBD-36B04E00C5DA}" type="presParOf" srcId="{FBE64596-CE7E-4195-9933-E0CBC137FC92}" destId="{9349B61F-4BD2-4FEA-A669-883632494D5E}" srcOrd="0" destOrd="0" presId="urn:microsoft.com/office/officeart/2005/8/layout/vList3"/>
    <dgm:cxn modelId="{2AB366C3-2D4D-476B-B31E-D2B18C77D5D3}" type="presParOf" srcId="{FBE64596-CE7E-4195-9933-E0CBC137FC92}" destId="{1FCF9A7A-9E65-4CC3-B952-93DDF426EBC0}"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4E366-0D1A-4837-AB59-E8F3451C8B15}">
      <dsp:nvSpPr>
        <dsp:cNvPr id="0" name=""/>
        <dsp:cNvSpPr/>
      </dsp:nvSpPr>
      <dsp:spPr>
        <a:xfrm rot="10800000">
          <a:off x="359797" y="1895"/>
          <a:ext cx="5376405" cy="1128772"/>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757" tIns="95250" rIns="177800" bIns="95250" numCol="1" spcCol="1270" anchor="ctr" anchorCtr="0">
          <a:noAutofit/>
        </a:bodyPr>
        <a:lstStyle/>
        <a:p>
          <a:pPr lvl="0" algn="l" defTabSz="1111250">
            <a:lnSpc>
              <a:spcPct val="90000"/>
            </a:lnSpc>
            <a:spcBef>
              <a:spcPct val="0"/>
            </a:spcBef>
            <a:spcAft>
              <a:spcPct val="35000"/>
            </a:spcAft>
          </a:pPr>
          <a:r>
            <a:rPr lang="en-GB" sz="2500" b="1" kern="1200" dirty="0" smtClean="0"/>
            <a:t>1. Social Justice and Health Equity:</a:t>
          </a:r>
          <a:endParaRPr lang="en-US" sz="2500" b="1" kern="1200" dirty="0"/>
        </a:p>
      </dsp:txBody>
      <dsp:txXfrm rot="10800000">
        <a:off x="641990" y="1895"/>
        <a:ext cx="5094212" cy="1128772"/>
      </dsp:txXfrm>
    </dsp:sp>
    <dsp:sp modelId="{1E2C344D-571D-4734-AE5F-291451FF9D4C}">
      <dsp:nvSpPr>
        <dsp:cNvPr id="0" name=""/>
        <dsp:cNvSpPr/>
      </dsp:nvSpPr>
      <dsp:spPr>
        <a:xfrm>
          <a:off x="4" y="0"/>
          <a:ext cx="1128772" cy="1128772"/>
        </a:xfrm>
        <a:prstGeom prst="actionButtonForwardNext">
          <a:avLst/>
        </a:prstGeom>
        <a:solidFill>
          <a:schemeClr val="accent1"/>
        </a:solidFill>
        <a:ln w="1905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 modelId="{E7997643-3AB4-4AE8-A532-3E91BDE1DFB5}">
      <dsp:nvSpPr>
        <dsp:cNvPr id="0" name=""/>
        <dsp:cNvSpPr/>
      </dsp:nvSpPr>
      <dsp:spPr>
        <a:xfrm rot="10800000">
          <a:off x="380998" y="1467613"/>
          <a:ext cx="5334002" cy="1128772"/>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757" tIns="95250" rIns="177800" bIns="95250" numCol="1" spcCol="1270" anchor="ctr" anchorCtr="0">
          <a:noAutofit/>
        </a:bodyPr>
        <a:lstStyle/>
        <a:p>
          <a:pPr lvl="0" algn="l" defTabSz="1111250">
            <a:lnSpc>
              <a:spcPct val="90000"/>
            </a:lnSpc>
            <a:spcBef>
              <a:spcPct val="0"/>
            </a:spcBef>
            <a:spcAft>
              <a:spcPct val="35000"/>
            </a:spcAft>
          </a:pPr>
          <a:r>
            <a:rPr lang="en-GB" sz="2500" b="1" kern="1200" dirty="0" smtClean="0"/>
            <a:t>2.What is New?</a:t>
          </a:r>
          <a:endParaRPr lang="en-US" sz="2500" b="1" kern="1200" dirty="0"/>
        </a:p>
      </dsp:txBody>
      <dsp:txXfrm rot="10800000">
        <a:off x="663191" y="1467613"/>
        <a:ext cx="5051809" cy="1128772"/>
      </dsp:txXfrm>
    </dsp:sp>
    <dsp:sp modelId="{4F1DC05F-73BA-4870-85EE-CFE21C97308A}">
      <dsp:nvSpPr>
        <dsp:cNvPr id="0" name=""/>
        <dsp:cNvSpPr/>
      </dsp:nvSpPr>
      <dsp:spPr>
        <a:xfrm>
          <a:off x="0" y="1451630"/>
          <a:ext cx="1128772" cy="1128772"/>
        </a:xfrm>
        <a:prstGeom prst="actionButtonForwardNext">
          <a:avLst/>
        </a:prstGeom>
        <a:solidFill>
          <a:schemeClr val="accent1"/>
        </a:solidFill>
        <a:ln w="1905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 modelId="{1FCF9A7A-9E65-4CC3-B952-93DDF426EBC0}">
      <dsp:nvSpPr>
        <dsp:cNvPr id="0" name=""/>
        <dsp:cNvSpPr/>
      </dsp:nvSpPr>
      <dsp:spPr>
        <a:xfrm rot="10800000">
          <a:off x="410166" y="2933332"/>
          <a:ext cx="5275667" cy="1128772"/>
        </a:xfrm>
        <a:prstGeom prst="homePlat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7757" tIns="95250" rIns="177800" bIns="95250" numCol="1" spcCol="1270" anchor="ctr" anchorCtr="0">
          <a:noAutofit/>
        </a:bodyPr>
        <a:lstStyle/>
        <a:p>
          <a:pPr lvl="0" algn="l" defTabSz="1111250">
            <a:lnSpc>
              <a:spcPct val="90000"/>
            </a:lnSpc>
            <a:spcBef>
              <a:spcPct val="0"/>
            </a:spcBef>
            <a:spcAft>
              <a:spcPct val="35000"/>
            </a:spcAft>
          </a:pPr>
          <a:r>
            <a:rPr lang="en-GB" sz="2500" b="1" kern="1200" dirty="0" smtClean="0"/>
            <a:t>3. Human Rights &amp; Health Equity discourse:  Value Added?</a:t>
          </a:r>
          <a:endParaRPr lang="en-US" sz="2500" b="1" kern="1200" dirty="0"/>
        </a:p>
      </dsp:txBody>
      <dsp:txXfrm rot="10800000">
        <a:off x="692359" y="2933332"/>
        <a:ext cx="4993474" cy="1128772"/>
      </dsp:txXfrm>
    </dsp:sp>
    <dsp:sp modelId="{9349B61F-4BD2-4FEA-A669-883632494D5E}">
      <dsp:nvSpPr>
        <dsp:cNvPr id="0" name=""/>
        <dsp:cNvSpPr/>
      </dsp:nvSpPr>
      <dsp:spPr>
        <a:xfrm>
          <a:off x="0" y="2903093"/>
          <a:ext cx="1128772" cy="1128772"/>
        </a:xfrm>
        <a:prstGeom prst="actionButtonForwardNext">
          <a:avLst/>
        </a:prstGeom>
        <a:solidFill>
          <a:schemeClr val="accent1"/>
        </a:solidFill>
        <a:ln w="1905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7C4661-0DF0-4222-80DC-2B43BC1386EC}" type="datetimeFigureOut">
              <a:rPr lang="ru-RU" smtClean="0"/>
              <a:t>08.04.2023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F6DA92-177E-4CAC-BCC4-61FA467D3ACE}" type="slidenum">
              <a:rPr lang="ru-RU" smtClean="0"/>
              <a:t>‹#›</a:t>
            </a:fld>
            <a:endParaRPr lang="ru-RU"/>
          </a:p>
        </p:txBody>
      </p:sp>
    </p:spTree>
    <p:extLst>
      <p:ext uri="{BB962C8B-B14F-4D97-AF65-F5344CB8AC3E}">
        <p14:creationId xmlns:p14="http://schemas.microsoft.com/office/powerpoint/2010/main" val="634242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79460">
            <a:noAutofit/>
          </a:bodyPr>
          <a:lstStyle/>
          <a:p>
            <a:pPr marL="224325" indent="-224325" defTabSz="897301">
              <a:defRPr/>
            </a:pPr>
            <a:r>
              <a:rPr lang="en-US" dirty="0"/>
              <a:t>This is another option for an Overview slide.</a:t>
            </a:r>
          </a:p>
          <a:p>
            <a:pPr marL="224325" indent="-224325"/>
            <a:endParaRPr lang="en-US" dirty="0"/>
          </a:p>
        </p:txBody>
      </p:sp>
      <p:sp>
        <p:nvSpPr>
          <p:cNvPr id="5" name="Slide Image Placeholder 4"/>
          <p:cNvSpPr>
            <a:spLocks noGrp="1" noRot="1" noChangeAspect="1"/>
          </p:cNvSpPr>
          <p:nvPr>
            <p:ph type="sldImg"/>
          </p:nvPr>
        </p:nvSpPr>
        <p:spPr>
          <a:xfrm>
            <a:off x="539750" y="503238"/>
            <a:ext cx="3144838" cy="2359025"/>
          </a:xfrm>
        </p:spPr>
      </p:sp>
    </p:spTree>
    <p:extLst>
      <p:ext uri="{BB962C8B-B14F-4D97-AF65-F5344CB8AC3E}">
        <p14:creationId xmlns:p14="http://schemas.microsoft.com/office/powerpoint/2010/main" val="111563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11</a:t>
            </a:fld>
            <a:endParaRPr lang="en-US" dirty="0"/>
          </a:p>
        </p:txBody>
      </p:sp>
    </p:spTree>
    <p:extLst>
      <p:ext uri="{BB962C8B-B14F-4D97-AF65-F5344CB8AC3E}">
        <p14:creationId xmlns:p14="http://schemas.microsoft.com/office/powerpoint/2010/main" val="2122322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12</a:t>
            </a:fld>
            <a:endParaRPr lang="en-US" dirty="0"/>
          </a:p>
        </p:txBody>
      </p:sp>
    </p:spTree>
    <p:extLst>
      <p:ext uri="{BB962C8B-B14F-4D97-AF65-F5344CB8AC3E}">
        <p14:creationId xmlns:p14="http://schemas.microsoft.com/office/powerpoint/2010/main" val="36440806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13</a:t>
            </a:fld>
            <a:endParaRPr lang="en-US" dirty="0"/>
          </a:p>
        </p:txBody>
      </p:sp>
    </p:spTree>
    <p:extLst>
      <p:ext uri="{BB962C8B-B14F-4D97-AF65-F5344CB8AC3E}">
        <p14:creationId xmlns:p14="http://schemas.microsoft.com/office/powerpoint/2010/main" val="2002587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14</a:t>
            </a:fld>
            <a:endParaRPr lang="en-US" dirty="0"/>
          </a:p>
        </p:txBody>
      </p:sp>
    </p:spTree>
    <p:extLst>
      <p:ext uri="{BB962C8B-B14F-4D97-AF65-F5344CB8AC3E}">
        <p14:creationId xmlns:p14="http://schemas.microsoft.com/office/powerpoint/2010/main" val="1269286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15</a:t>
            </a:fld>
            <a:endParaRPr lang="en-US" dirty="0"/>
          </a:p>
        </p:txBody>
      </p:sp>
    </p:spTree>
    <p:extLst>
      <p:ext uri="{BB962C8B-B14F-4D97-AF65-F5344CB8AC3E}">
        <p14:creationId xmlns:p14="http://schemas.microsoft.com/office/powerpoint/2010/main" val="1804889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16</a:t>
            </a:fld>
            <a:endParaRPr lang="en-US" dirty="0"/>
          </a:p>
        </p:txBody>
      </p:sp>
    </p:spTree>
    <p:extLst>
      <p:ext uri="{BB962C8B-B14F-4D97-AF65-F5344CB8AC3E}">
        <p14:creationId xmlns:p14="http://schemas.microsoft.com/office/powerpoint/2010/main" val="2711454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17</a:t>
            </a:fld>
            <a:endParaRPr lang="en-US" dirty="0"/>
          </a:p>
        </p:txBody>
      </p:sp>
    </p:spTree>
    <p:extLst>
      <p:ext uri="{BB962C8B-B14F-4D97-AF65-F5344CB8AC3E}">
        <p14:creationId xmlns:p14="http://schemas.microsoft.com/office/powerpoint/2010/main" val="2648950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18</a:t>
            </a:fld>
            <a:endParaRPr lang="en-US" dirty="0"/>
          </a:p>
        </p:txBody>
      </p:sp>
    </p:spTree>
    <p:extLst>
      <p:ext uri="{BB962C8B-B14F-4D97-AF65-F5344CB8AC3E}">
        <p14:creationId xmlns:p14="http://schemas.microsoft.com/office/powerpoint/2010/main" val="1182957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19</a:t>
            </a:fld>
            <a:endParaRPr lang="en-US" dirty="0"/>
          </a:p>
        </p:txBody>
      </p:sp>
    </p:spTree>
    <p:extLst>
      <p:ext uri="{BB962C8B-B14F-4D97-AF65-F5344CB8AC3E}">
        <p14:creationId xmlns:p14="http://schemas.microsoft.com/office/powerpoint/2010/main" val="694011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20</a:t>
            </a:fld>
            <a:endParaRPr lang="en-US" dirty="0"/>
          </a:p>
        </p:txBody>
      </p:sp>
    </p:spTree>
    <p:extLst>
      <p:ext uri="{BB962C8B-B14F-4D97-AF65-F5344CB8AC3E}">
        <p14:creationId xmlns:p14="http://schemas.microsoft.com/office/powerpoint/2010/main" val="862732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3</a:t>
            </a:fld>
            <a:endParaRPr lang="en-US" dirty="0"/>
          </a:p>
        </p:txBody>
      </p:sp>
    </p:spTree>
    <p:extLst>
      <p:ext uri="{BB962C8B-B14F-4D97-AF65-F5344CB8AC3E}">
        <p14:creationId xmlns:p14="http://schemas.microsoft.com/office/powerpoint/2010/main" val="23923492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832167D-AFF7-4AE0-8530-D4F004B998B1}" type="slidenum">
              <a:rPr lang="ar-EG" smtClean="0"/>
              <a:t>21</a:t>
            </a:fld>
            <a:endParaRPr lang="ar-EG"/>
          </a:p>
        </p:txBody>
      </p:sp>
    </p:spTree>
    <p:extLst>
      <p:ext uri="{BB962C8B-B14F-4D97-AF65-F5344CB8AC3E}">
        <p14:creationId xmlns:p14="http://schemas.microsoft.com/office/powerpoint/2010/main" val="1961257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22</a:t>
            </a:fld>
            <a:endParaRPr lang="en-US" dirty="0"/>
          </a:p>
        </p:txBody>
      </p:sp>
    </p:spTree>
    <p:extLst>
      <p:ext uri="{BB962C8B-B14F-4D97-AF65-F5344CB8AC3E}">
        <p14:creationId xmlns:p14="http://schemas.microsoft.com/office/powerpoint/2010/main" val="20064239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23</a:t>
            </a:fld>
            <a:endParaRPr lang="en-US" dirty="0"/>
          </a:p>
        </p:txBody>
      </p:sp>
    </p:spTree>
    <p:extLst>
      <p:ext uri="{BB962C8B-B14F-4D97-AF65-F5344CB8AC3E}">
        <p14:creationId xmlns:p14="http://schemas.microsoft.com/office/powerpoint/2010/main" val="26978885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24</a:t>
            </a:fld>
            <a:endParaRPr lang="en-US" dirty="0"/>
          </a:p>
        </p:txBody>
      </p:sp>
    </p:spTree>
    <p:extLst>
      <p:ext uri="{BB962C8B-B14F-4D97-AF65-F5344CB8AC3E}">
        <p14:creationId xmlns:p14="http://schemas.microsoft.com/office/powerpoint/2010/main" val="6342683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25</a:t>
            </a:fld>
            <a:endParaRPr lang="en-US" dirty="0"/>
          </a:p>
        </p:txBody>
      </p:sp>
    </p:spTree>
    <p:extLst>
      <p:ext uri="{BB962C8B-B14F-4D97-AF65-F5344CB8AC3E}">
        <p14:creationId xmlns:p14="http://schemas.microsoft.com/office/powerpoint/2010/main" val="10772091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26</a:t>
            </a:fld>
            <a:endParaRPr lang="en-US" dirty="0"/>
          </a:p>
        </p:txBody>
      </p:sp>
    </p:spTree>
    <p:extLst>
      <p:ext uri="{BB962C8B-B14F-4D97-AF65-F5344CB8AC3E}">
        <p14:creationId xmlns:p14="http://schemas.microsoft.com/office/powerpoint/2010/main" val="19594647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0963" name="Rectangle 25"/>
          <p:cNvSpPr>
            <a:spLocks noGrp="1" noChangeArrowheads="1"/>
          </p:cNvSpPr>
          <p:nvPr>
            <p:ph type="ftr" sz="quarter" idx="4"/>
          </p:nvPr>
        </p:nvSpPr>
        <p:spPr>
          <a:noFill/>
        </p:spPr>
        <p:txBody>
          <a:bodyPr/>
          <a:lstStyle/>
          <a:p>
            <a:r>
              <a:rPr lang="en-US" dirty="0" smtClean="0"/>
              <a:t>Microsoft Confidential</a:t>
            </a:r>
          </a:p>
        </p:txBody>
      </p:sp>
      <p:sp>
        <p:nvSpPr>
          <p:cNvPr id="40964" name="Rectangle 26"/>
          <p:cNvSpPr>
            <a:spLocks noGrp="1" noChangeArrowheads="1"/>
          </p:cNvSpPr>
          <p:nvPr>
            <p:ph type="sldNum" sz="quarter" idx="5"/>
          </p:nvPr>
        </p:nvSpPr>
        <p:spPr>
          <a:noFill/>
        </p:spPr>
        <p:txBody>
          <a:bodyPr/>
          <a:lstStyle/>
          <a:p>
            <a:fld id="{85CEDE57-F8FE-4B43-B511-2E9F76624F74}" type="slidenum">
              <a:rPr lang="en-US" smtClean="0"/>
              <a:pPr/>
              <a:t>27</a:t>
            </a:fld>
            <a:endParaRPr lang="en-US" dirty="0" smtClean="0"/>
          </a:p>
        </p:txBody>
      </p:sp>
      <p:sp>
        <p:nvSpPr>
          <p:cNvPr id="40965" name="Rectangle 2"/>
          <p:cNvSpPr>
            <a:spLocks noGrp="1" noRot="1" noChangeAspect="1" noChangeArrowheads="1" noTextEdit="1"/>
          </p:cNvSpPr>
          <p:nvPr>
            <p:ph type="sldImg"/>
          </p:nvPr>
        </p:nvSpPr>
        <p:spPr>
          <a:xfrm>
            <a:off x="1155700" y="447675"/>
            <a:ext cx="4545013" cy="3409950"/>
          </a:xfrm>
          <a:ln/>
        </p:spPr>
      </p:sp>
      <p:sp>
        <p:nvSpPr>
          <p:cNvPr id="40966" name="Rectangle 3"/>
          <p:cNvSpPr>
            <a:spLocks noGrp="1" noChangeArrowheads="1"/>
          </p:cNvSpPr>
          <p:nvPr>
            <p:ph type="body" idx="1"/>
          </p:nvPr>
        </p:nvSpPr>
        <p:spPr>
          <a:xfrm>
            <a:off x="307494" y="4139474"/>
            <a:ext cx="6261652" cy="4593861"/>
          </a:xfrm>
          <a:noFill/>
          <a:ln/>
        </p:spPr>
        <p:txBody>
          <a:bodyPr/>
          <a:lstStyle/>
          <a:p>
            <a:pPr>
              <a:buFontTx/>
              <a:buNone/>
            </a:pPr>
            <a:endParaRPr lang="en-US" dirty="0" smtClean="0"/>
          </a:p>
        </p:txBody>
      </p:sp>
    </p:spTree>
    <p:extLst>
      <p:ext uri="{BB962C8B-B14F-4D97-AF65-F5344CB8AC3E}">
        <p14:creationId xmlns:p14="http://schemas.microsoft.com/office/powerpoint/2010/main" val="31315529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0963" name="Rectangle 25"/>
          <p:cNvSpPr>
            <a:spLocks noGrp="1" noChangeArrowheads="1"/>
          </p:cNvSpPr>
          <p:nvPr>
            <p:ph type="ftr" sz="quarter" idx="4"/>
          </p:nvPr>
        </p:nvSpPr>
        <p:spPr>
          <a:noFill/>
        </p:spPr>
        <p:txBody>
          <a:bodyPr/>
          <a:lstStyle/>
          <a:p>
            <a:r>
              <a:rPr lang="en-US" dirty="0" smtClean="0"/>
              <a:t>Microsoft Confidential</a:t>
            </a:r>
          </a:p>
        </p:txBody>
      </p:sp>
      <p:sp>
        <p:nvSpPr>
          <p:cNvPr id="40964" name="Rectangle 26"/>
          <p:cNvSpPr>
            <a:spLocks noGrp="1" noChangeArrowheads="1"/>
          </p:cNvSpPr>
          <p:nvPr>
            <p:ph type="sldNum" sz="quarter" idx="5"/>
          </p:nvPr>
        </p:nvSpPr>
        <p:spPr>
          <a:noFill/>
        </p:spPr>
        <p:txBody>
          <a:bodyPr/>
          <a:lstStyle/>
          <a:p>
            <a:fld id="{85CEDE57-F8FE-4B43-B511-2E9F76624F74}" type="slidenum">
              <a:rPr lang="en-US" smtClean="0"/>
              <a:pPr/>
              <a:t>28</a:t>
            </a:fld>
            <a:endParaRPr lang="en-US" dirty="0" smtClean="0"/>
          </a:p>
        </p:txBody>
      </p:sp>
      <p:sp>
        <p:nvSpPr>
          <p:cNvPr id="40965" name="Rectangle 2"/>
          <p:cNvSpPr>
            <a:spLocks noGrp="1" noRot="1" noChangeAspect="1" noChangeArrowheads="1" noTextEdit="1"/>
          </p:cNvSpPr>
          <p:nvPr>
            <p:ph type="sldImg"/>
          </p:nvPr>
        </p:nvSpPr>
        <p:spPr>
          <a:xfrm>
            <a:off x="1155700" y="447675"/>
            <a:ext cx="4545013" cy="3409950"/>
          </a:xfrm>
          <a:ln/>
        </p:spPr>
      </p:sp>
      <p:sp>
        <p:nvSpPr>
          <p:cNvPr id="40966" name="Rectangle 3"/>
          <p:cNvSpPr>
            <a:spLocks noGrp="1" noChangeArrowheads="1"/>
          </p:cNvSpPr>
          <p:nvPr>
            <p:ph type="body" idx="1"/>
          </p:nvPr>
        </p:nvSpPr>
        <p:spPr>
          <a:xfrm>
            <a:off x="307494" y="4139474"/>
            <a:ext cx="6261652" cy="4593861"/>
          </a:xfrm>
          <a:noFill/>
          <a:ln/>
        </p:spPr>
        <p:txBody>
          <a:bodyPr/>
          <a:lstStyle/>
          <a:p>
            <a:pPr>
              <a:buFontTx/>
              <a:buNone/>
            </a:pPr>
            <a:endParaRPr lang="en-US" dirty="0" smtClean="0"/>
          </a:p>
        </p:txBody>
      </p:sp>
    </p:spTree>
    <p:extLst>
      <p:ext uri="{BB962C8B-B14F-4D97-AF65-F5344CB8AC3E}">
        <p14:creationId xmlns:p14="http://schemas.microsoft.com/office/powerpoint/2010/main" val="107581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4</a:t>
            </a:fld>
            <a:endParaRPr lang="en-US" dirty="0"/>
          </a:p>
        </p:txBody>
      </p:sp>
    </p:spTree>
    <p:extLst>
      <p:ext uri="{BB962C8B-B14F-4D97-AF65-F5344CB8AC3E}">
        <p14:creationId xmlns:p14="http://schemas.microsoft.com/office/powerpoint/2010/main" val="31885067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5</a:t>
            </a:fld>
            <a:endParaRPr lang="en-US" dirty="0"/>
          </a:p>
        </p:txBody>
      </p:sp>
    </p:spTree>
    <p:extLst>
      <p:ext uri="{BB962C8B-B14F-4D97-AF65-F5344CB8AC3E}">
        <p14:creationId xmlns:p14="http://schemas.microsoft.com/office/powerpoint/2010/main" val="1109231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6</a:t>
            </a:fld>
            <a:endParaRPr lang="en-US" dirty="0"/>
          </a:p>
        </p:txBody>
      </p:sp>
    </p:spTree>
    <p:extLst>
      <p:ext uri="{BB962C8B-B14F-4D97-AF65-F5344CB8AC3E}">
        <p14:creationId xmlns:p14="http://schemas.microsoft.com/office/powerpoint/2010/main" val="9536105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7</a:t>
            </a:fld>
            <a:endParaRPr lang="en-US" dirty="0"/>
          </a:p>
        </p:txBody>
      </p:sp>
    </p:spTree>
    <p:extLst>
      <p:ext uri="{BB962C8B-B14F-4D97-AF65-F5344CB8AC3E}">
        <p14:creationId xmlns:p14="http://schemas.microsoft.com/office/powerpoint/2010/main" val="3495524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8</a:t>
            </a:fld>
            <a:endParaRPr lang="en-US" dirty="0"/>
          </a:p>
        </p:txBody>
      </p:sp>
    </p:spTree>
    <p:extLst>
      <p:ext uri="{BB962C8B-B14F-4D97-AF65-F5344CB8AC3E}">
        <p14:creationId xmlns:p14="http://schemas.microsoft.com/office/powerpoint/2010/main" val="23094019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9</a:t>
            </a:fld>
            <a:endParaRPr lang="en-US" dirty="0"/>
          </a:p>
        </p:txBody>
      </p:sp>
    </p:spTree>
    <p:extLst>
      <p:ext uri="{BB962C8B-B14F-4D97-AF65-F5344CB8AC3E}">
        <p14:creationId xmlns:p14="http://schemas.microsoft.com/office/powerpoint/2010/main" val="1234129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93FD4-8F83-4EF7-AC3F-0DC0388986B0}" type="slidenum">
              <a:rPr lang="en-US" smtClean="0"/>
              <a:pPr/>
              <a:t>10</a:t>
            </a:fld>
            <a:endParaRPr lang="en-US" dirty="0"/>
          </a:p>
        </p:txBody>
      </p:sp>
    </p:spTree>
    <p:extLst>
      <p:ext uri="{BB962C8B-B14F-4D97-AF65-F5344CB8AC3E}">
        <p14:creationId xmlns:p14="http://schemas.microsoft.com/office/powerpoint/2010/main" val="6064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6C9C4D8-623B-41CC-9D6C-0E78F2C77C61}" type="datetimeFigureOut">
              <a:rPr lang="en-US" smtClean="0"/>
              <a:pPr/>
              <a:t>4/8/2023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035AFB2-ABB1-48FD-9515-B4F4EB4ABB1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C9C4D8-623B-41CC-9D6C-0E78F2C77C61}"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5AFB2-ABB1-48FD-9515-B4F4EB4ABB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B6C9C4D8-623B-41CC-9D6C-0E78F2C77C61}" type="datetimeFigureOut">
              <a:rPr lang="en-US" smtClean="0"/>
              <a:pPr/>
              <a:t>4/8/2023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035AFB2-ABB1-48FD-9515-B4F4EB4ABB1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6C9C4D8-623B-41CC-9D6C-0E78F2C77C61}" type="datetimeFigureOut">
              <a:rPr lang="en-US" smtClean="0"/>
              <a:pPr/>
              <a:t>4/8/2023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035AFB2-ABB1-48FD-9515-B4F4EB4ABB1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6C9C4D8-623B-41CC-9D6C-0E78F2C77C61}" type="datetimeFigureOut">
              <a:rPr lang="en-US" smtClean="0"/>
              <a:pPr/>
              <a:t>4/8/2023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035AFB2-ABB1-48FD-9515-B4F4EB4ABB1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6C9C4D8-623B-41CC-9D6C-0E78F2C77C61}" type="datetimeFigureOut">
              <a:rPr lang="en-US" smtClean="0"/>
              <a:pPr/>
              <a:t>4/8/2023</a:t>
            </a:fld>
            <a:endParaRPr lang="en-US"/>
          </a:p>
        </p:txBody>
      </p:sp>
      <p:sp>
        <p:nvSpPr>
          <p:cNvPr id="10" name="Slide Number Placeholder 9"/>
          <p:cNvSpPr>
            <a:spLocks noGrp="1"/>
          </p:cNvSpPr>
          <p:nvPr>
            <p:ph type="sldNum" sz="quarter" idx="16"/>
          </p:nvPr>
        </p:nvSpPr>
        <p:spPr/>
        <p:txBody>
          <a:bodyPr rtlCol="0"/>
          <a:lstStyle/>
          <a:p>
            <a:fld id="{4035AFB2-ABB1-48FD-9515-B4F4EB4ABB1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6C9C4D8-623B-41CC-9D6C-0E78F2C77C61}" type="datetimeFigureOut">
              <a:rPr lang="en-US" smtClean="0"/>
              <a:pPr/>
              <a:t>4/8/2023</a:t>
            </a:fld>
            <a:endParaRPr lang="en-US"/>
          </a:p>
        </p:txBody>
      </p:sp>
      <p:sp>
        <p:nvSpPr>
          <p:cNvPr id="12" name="Slide Number Placeholder 11"/>
          <p:cNvSpPr>
            <a:spLocks noGrp="1"/>
          </p:cNvSpPr>
          <p:nvPr>
            <p:ph type="sldNum" sz="quarter" idx="16"/>
          </p:nvPr>
        </p:nvSpPr>
        <p:spPr/>
        <p:txBody>
          <a:bodyPr rtlCol="0"/>
          <a:lstStyle/>
          <a:p>
            <a:fld id="{4035AFB2-ABB1-48FD-9515-B4F4EB4ABB1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C9C4D8-623B-41CC-9D6C-0E78F2C77C61}" type="datetimeFigureOut">
              <a:rPr lang="en-US" smtClean="0"/>
              <a:pPr/>
              <a:t>4/8/2023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035AFB2-ABB1-48FD-9515-B4F4EB4ABB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C9C4D8-623B-41CC-9D6C-0E78F2C77C61}" type="datetimeFigureOut">
              <a:rPr lang="en-US" smtClean="0"/>
              <a:pPr/>
              <a:t>4/8/2023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035AFB2-ABB1-48FD-9515-B4F4EB4ABB1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6C9C4D8-623B-41CC-9D6C-0E78F2C77C61}" type="datetimeFigureOut">
              <a:rPr lang="en-US" smtClean="0"/>
              <a:pPr/>
              <a:t>4/8/2023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035AFB2-ABB1-48FD-9515-B4F4EB4ABB1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B6C9C4D8-623B-41CC-9D6C-0E78F2C77C61}" type="datetimeFigureOut">
              <a:rPr lang="en-US" smtClean="0"/>
              <a:pPr/>
              <a:t>4/8/2023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035AFB2-ABB1-48FD-9515-B4F4EB4ABB1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6C9C4D8-623B-41CC-9D6C-0E78F2C77C61}" type="datetimeFigureOut">
              <a:rPr lang="en-US" smtClean="0"/>
              <a:pPr/>
              <a:t>4/8/2023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035AFB2-ABB1-48FD-9515-B4F4EB4ABB1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8" Type="http://schemas.openxmlformats.org/officeDocument/2006/relationships/hyperlink" Target="http://avforensics.org/healthcare/Peter.pdf" TargetMode="External"/><Relationship Id="rId3" Type="http://schemas.openxmlformats.org/officeDocument/2006/relationships/tags" Target="../tags/tag3.xml"/><Relationship Id="rId7" Type="http://schemas.openxmlformats.org/officeDocument/2006/relationships/hyperlink" Target="http://www.oxfam.org/sites/www.oxfam.org/files/cost-of-inequality-oxfam-mb180113.pdf" TargetMode="Externa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hyperlink" Target="http://www.spiritof1848.org/150%20years%20of%20the%20Spirit%20of%201848%20--%20Krieger+Birn,%20AJPH%201998.pdf" TargetMode="External"/><Relationship Id="rId11" Type="http://schemas.openxmlformats.org/officeDocument/2006/relationships/hyperlink" Target="http://www.who.int/publications/almaata_declaration_en.pdf" TargetMode="External"/><Relationship Id="rId5" Type="http://schemas.openxmlformats.org/officeDocument/2006/relationships/notesSlide" Target="../notesSlides/notesSlide26.xml"/><Relationship Id="rId10" Type="http://schemas.openxmlformats.org/officeDocument/2006/relationships/hyperlink" Target="http://www.who.int/social_determinants/resources/leveling_up_part1.pdf" TargetMode="External"/><Relationship Id="rId4" Type="http://schemas.openxmlformats.org/officeDocument/2006/relationships/slideLayout" Target="../slideLayouts/slideLayout7.xml"/><Relationship Id="rId9" Type="http://schemas.openxmlformats.org/officeDocument/2006/relationships/hyperlink" Target="http://www.jstor.org/stable/3342422"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www.who.int/sdhconference/declaration/Rio_political_declaration.pdf" TargetMode="External"/><Relationship Id="rId3" Type="http://schemas.openxmlformats.org/officeDocument/2006/relationships/tags" Target="../tags/tag6.xml"/><Relationship Id="rId7" Type="http://schemas.openxmlformats.org/officeDocument/2006/relationships/hyperlink" Target="http://apps.who.int/gb/ebwha/pdf_files/A62/A62_R14-en.pdf" TargetMode="External"/><Relationship Id="rId12" Type="http://schemas.openxmlformats.org/officeDocument/2006/relationships/hyperlink" Target="http://web.worldbank.org/" TargetMode="Externa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hyperlink" Target="http://www.who.int/social_determinants/implementation/WHA65_r8-en.pdf" TargetMode="External"/><Relationship Id="rId11" Type="http://schemas.openxmlformats.org/officeDocument/2006/relationships/hyperlink" Target="http://siteresources.worldbank.org/HEALTHNUTRITIONANDPOPULATION/Resources/281627-1154048816360/HNPStrategyFINALApril302007.pdf" TargetMode="External"/><Relationship Id="rId5" Type="http://schemas.openxmlformats.org/officeDocument/2006/relationships/notesSlide" Target="../notesSlides/notesSlide27.xml"/><Relationship Id="rId10" Type="http://schemas.openxmlformats.org/officeDocument/2006/relationships/hyperlink" Target="http://en.wikipedia.org/wiki/Social_justice" TargetMode="External"/><Relationship Id="rId4" Type="http://schemas.openxmlformats.org/officeDocument/2006/relationships/slideLayout" Target="../slideLayouts/slideLayout7.xml"/><Relationship Id="rId9" Type="http://schemas.openxmlformats.org/officeDocument/2006/relationships/hyperlink" Target="http://www.who.int/healthpromotion/conferences/8gchp/en/"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1676400" y="2171700"/>
            <a:ext cx="6916511" cy="2514600"/>
          </a:xfrm>
          <a:prstGeom prst="rect">
            <a:avLst/>
          </a:prstGeom>
        </p:spPr>
        <p:txBody>
          <a:bodyPr vert="horz" anchor="b">
            <a:normAutofit fontScale="97500"/>
          </a:bodyPr>
          <a:lstStyle>
            <a:lvl1pPr algn="l" rtl="0" eaLnBrk="1" latinLnBrk="0" hangingPunct="1">
              <a:spcBef>
                <a:spcPct val="0"/>
              </a:spcBef>
              <a:buNone/>
              <a:defRPr kumimoji="0" sz="4400" kern="1200" cap="all" baseline="0">
                <a:solidFill>
                  <a:schemeClr val="tx2"/>
                </a:solidFill>
                <a:latin typeface="+mj-lt"/>
                <a:ea typeface="+mj-ea"/>
                <a:cs typeface="+mj-cs"/>
              </a:defRPr>
            </a:lvl1pPr>
          </a:lstStyle>
          <a:p>
            <a:r>
              <a:rPr lang="en-US" sz="4000" b="1" dirty="0" smtClean="0">
                <a:solidFill>
                  <a:schemeClr val="tx1"/>
                </a:solidFill>
              </a:rPr>
              <a:t>Session 2.</a:t>
            </a:r>
            <a:br>
              <a:rPr lang="en-US" sz="4000" b="1" dirty="0" smtClean="0">
                <a:solidFill>
                  <a:schemeClr val="tx1"/>
                </a:solidFill>
              </a:rPr>
            </a:br>
            <a:r>
              <a:rPr lang="en-US" sz="4000" b="1" dirty="0" smtClean="0">
                <a:solidFill>
                  <a:schemeClr val="tx1"/>
                </a:solidFill>
              </a:rPr>
              <a:t>Human Rights, Social Justice and Health Equity</a:t>
            </a:r>
            <a:endParaRPr lang="en-US" sz="4000" b="1" dirty="0">
              <a:solidFill>
                <a:schemeClr val="tx1"/>
              </a:solidFill>
            </a:endParaRPr>
          </a:p>
        </p:txBody>
      </p:sp>
      <p:sp>
        <p:nvSpPr>
          <p:cNvPr id="5" name="TextBox 4"/>
          <p:cNvSpPr txBox="1"/>
          <p:nvPr/>
        </p:nvSpPr>
        <p:spPr>
          <a:xfrm>
            <a:off x="609600" y="304800"/>
            <a:ext cx="7086600" cy="707886"/>
          </a:xfrm>
          <a:prstGeom prst="rect">
            <a:avLst/>
          </a:prstGeom>
          <a:noFill/>
        </p:spPr>
        <p:txBody>
          <a:bodyPr wrap="square" rtlCol="0">
            <a:spAutoFit/>
          </a:bodyPr>
          <a:lstStyle/>
          <a:p>
            <a:r>
              <a:rPr lang="en-US" sz="2000" cap="all" dirty="0">
                <a:latin typeface="+mj-lt"/>
                <a:ea typeface="+mj-ea"/>
                <a:cs typeface="+mj-cs"/>
              </a:rPr>
              <a:t>HUMAN RIGHTS AND HEALTH EQUITY:</a:t>
            </a:r>
            <a:br>
              <a:rPr lang="en-US" sz="2000" cap="all" dirty="0">
                <a:latin typeface="+mj-lt"/>
                <a:ea typeface="+mj-ea"/>
                <a:cs typeface="+mj-cs"/>
              </a:rPr>
            </a:br>
            <a:r>
              <a:rPr lang="en-US" sz="2000" cap="all" dirty="0">
                <a:latin typeface="+mj-lt"/>
                <a:ea typeface="+mj-ea"/>
                <a:cs typeface="+mj-cs"/>
              </a:rPr>
              <a:t>IMPLICATIONS FOR ADVOCACY, </a:t>
            </a:r>
            <a:r>
              <a:rPr lang="en-US" sz="2000" cap="all" dirty="0" smtClean="0">
                <a:latin typeface="+mj-lt"/>
                <a:ea typeface="+mj-ea"/>
                <a:cs typeface="+mj-cs"/>
              </a:rPr>
              <a:t>ACTION </a:t>
            </a:r>
            <a:r>
              <a:rPr lang="en-US" sz="2000" cap="all" dirty="0">
                <a:latin typeface="+mj-lt"/>
                <a:ea typeface="+mj-ea"/>
                <a:cs typeface="+mj-cs"/>
              </a:rPr>
              <a:t>AND GOVERNANCE</a:t>
            </a:r>
          </a:p>
        </p:txBody>
      </p:sp>
      <p:sp>
        <p:nvSpPr>
          <p:cNvPr id="7" name="Subtitle 6"/>
          <p:cNvSpPr>
            <a:spLocks noGrp="1"/>
          </p:cNvSpPr>
          <p:nvPr>
            <p:ph type="subTitle" idx="1"/>
          </p:nvPr>
        </p:nvSpPr>
        <p:spPr>
          <a:xfrm>
            <a:off x="2362200" y="6050037"/>
            <a:ext cx="6705600" cy="685800"/>
          </a:xfrm>
        </p:spPr>
        <p:txBody>
          <a:bodyPr>
            <a:normAutofit fontScale="92500" lnSpcReduction="10000"/>
          </a:bodyPr>
          <a:lstStyle/>
          <a:p>
            <a:pPr algn="r"/>
            <a:r>
              <a:rPr lang="en-US" sz="2800" dirty="0">
                <a:solidFill>
                  <a:schemeClr val="bg2">
                    <a:lumMod val="75000"/>
                  </a:schemeClr>
                </a:solidFill>
              </a:rPr>
              <a:t>Abdul Rehman Pirzado</a:t>
            </a:r>
            <a:br>
              <a:rPr lang="en-US" sz="2800" dirty="0">
                <a:solidFill>
                  <a:schemeClr val="bg2">
                    <a:lumMod val="75000"/>
                  </a:schemeClr>
                </a:solidFill>
              </a:rPr>
            </a:br>
            <a:r>
              <a:rPr lang="en-US" sz="1600" dirty="0">
                <a:solidFill>
                  <a:schemeClr val="bg2">
                    <a:lumMod val="75000"/>
                  </a:schemeClr>
                </a:solidFill>
              </a:rPr>
              <a:t>MBBS,DCH.MSPH</a:t>
            </a:r>
            <a:endParaRPr lang="en-US" dirty="0">
              <a:solidFill>
                <a:schemeClr val="bg2">
                  <a:lumMod val="75000"/>
                </a:schemeClr>
              </a:solidFill>
            </a:endParaRPr>
          </a:p>
        </p:txBody>
      </p:sp>
    </p:spTree>
    <p:extLst>
      <p:ext uri="{BB962C8B-B14F-4D97-AF65-F5344CB8AC3E}">
        <p14:creationId xmlns:p14="http://schemas.microsoft.com/office/powerpoint/2010/main" val="19209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610600" cy="869950"/>
          </a:xfrm>
        </p:spPr>
        <p:txBody>
          <a:bodyPr>
            <a:normAutofit fontScale="90000"/>
          </a:bodyPr>
          <a:lstStyle/>
          <a:p>
            <a:r>
              <a:rPr lang="en-US" dirty="0">
                <a:solidFill>
                  <a:srgbClr val="FF0000"/>
                </a:solidFill>
              </a:rPr>
              <a:t>Social Justice and </a:t>
            </a:r>
            <a:r>
              <a:rPr lang="en-US" dirty="0" smtClean="0">
                <a:solidFill>
                  <a:srgbClr val="FF0000"/>
                </a:solidFill>
              </a:rPr>
              <a:t>Health </a:t>
            </a:r>
            <a:r>
              <a:rPr lang="en-US" dirty="0">
                <a:solidFill>
                  <a:srgbClr val="FF0000"/>
                </a:solidFill>
              </a:rPr>
              <a:t>Equity</a:t>
            </a:r>
            <a:br>
              <a:rPr lang="en-US" dirty="0">
                <a:solidFill>
                  <a:srgbClr val="FF0000"/>
                </a:solidFill>
              </a:rPr>
            </a:br>
            <a:r>
              <a:rPr lang="en-US" dirty="0">
                <a:solidFill>
                  <a:srgbClr val="FF0000"/>
                </a:solidFill>
              </a:rPr>
              <a:t>Is this a New Discourse</a:t>
            </a:r>
            <a:r>
              <a:rPr lang="en-US" dirty="0" smtClean="0">
                <a:solidFill>
                  <a:srgbClr val="FF0000"/>
                </a:solidFill>
              </a:rPr>
              <a:t>? </a:t>
            </a:r>
            <a:r>
              <a:rPr lang="en-US" b="1" dirty="0" smtClean="0">
                <a:solidFill>
                  <a:srgbClr val="FF0000"/>
                </a:solidFill>
              </a:rPr>
              <a:t>PUBLIC HEALTH</a:t>
            </a:r>
            <a:r>
              <a:rPr lang="en-US" dirty="0">
                <a:solidFill>
                  <a:srgbClr val="FF0000"/>
                </a:solidFill>
              </a:rPr>
              <a:t/>
            </a:r>
            <a:br>
              <a:rPr lang="en-US" dirty="0">
                <a:solidFill>
                  <a:srgbClr val="FF0000"/>
                </a:solidFill>
              </a:rPr>
            </a:b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33D6E5A2-EC83-451F-A719-9AC1370DD5CF}" type="slidenum">
              <a:rPr lang="en-US" smtClean="0"/>
              <a:pPr/>
              <a:t>10</a:t>
            </a:fld>
            <a:endParaRPr lang="en-US" dirty="0"/>
          </a:p>
        </p:txBody>
      </p:sp>
      <p:sp>
        <p:nvSpPr>
          <p:cNvPr id="5" name="Rectangle 4"/>
          <p:cNvSpPr/>
          <p:nvPr/>
        </p:nvSpPr>
        <p:spPr>
          <a:xfrm>
            <a:off x="685800" y="1676400"/>
            <a:ext cx="8128957" cy="1569660"/>
          </a:xfrm>
          <a:prstGeom prst="rect">
            <a:avLst/>
          </a:prstGeom>
        </p:spPr>
        <p:txBody>
          <a:bodyPr wrap="none">
            <a:spAutoFit/>
          </a:bodyPr>
          <a:lstStyle/>
          <a:p>
            <a:r>
              <a:rPr lang="en-US" sz="3200" dirty="0">
                <a:cs typeface="Arial" pitchFamily="34" charset="0"/>
              </a:rPr>
              <a:t>Contesting links between social </a:t>
            </a:r>
            <a:r>
              <a:rPr lang="en-US" sz="3200" dirty="0" smtClean="0">
                <a:cs typeface="Arial" pitchFamily="34" charset="0"/>
              </a:rPr>
              <a:t>justice and health</a:t>
            </a:r>
          </a:p>
          <a:p>
            <a:pPr marL="457200" indent="-457200">
              <a:buFont typeface="Arial" panose="020B0604020202020204" pitchFamily="34" charset="0"/>
              <a:buChar char="•"/>
            </a:pPr>
            <a:r>
              <a:rPr lang="en-US" sz="3200" dirty="0">
                <a:cs typeface="Arial" pitchFamily="34" charset="0"/>
              </a:rPr>
              <a:t>Filth and immorality of the </a:t>
            </a:r>
            <a:r>
              <a:rPr lang="en-US" sz="3200" dirty="0" smtClean="0">
                <a:cs typeface="Arial" pitchFamily="34" charset="0"/>
              </a:rPr>
              <a:t>poor</a:t>
            </a:r>
          </a:p>
          <a:p>
            <a:pPr marL="457200" indent="-457200">
              <a:buFont typeface="Arial" panose="020B0604020202020204" pitchFamily="34" charset="0"/>
              <a:buChar char="•"/>
            </a:pPr>
            <a:r>
              <a:rPr lang="en-US" sz="3200" dirty="0" smtClean="0">
                <a:cs typeface="Arial" pitchFamily="34" charset="0"/>
              </a:rPr>
              <a:t>Supremacy </a:t>
            </a:r>
            <a:r>
              <a:rPr lang="en-US" sz="3200" dirty="0">
                <a:cs typeface="Arial" pitchFamily="34" charset="0"/>
              </a:rPr>
              <a:t>of races, </a:t>
            </a:r>
            <a:r>
              <a:rPr lang="en-US" sz="3200" dirty="0" smtClean="0">
                <a:cs typeface="Arial" pitchFamily="34" charset="0"/>
              </a:rPr>
              <a:t>genetics</a:t>
            </a:r>
            <a:endParaRPr lang="en-US" sz="3200" dirty="0"/>
          </a:p>
        </p:txBody>
      </p:sp>
      <p:sp>
        <p:nvSpPr>
          <p:cNvPr id="7" name="Rectangle 6"/>
          <p:cNvSpPr/>
          <p:nvPr/>
        </p:nvSpPr>
        <p:spPr>
          <a:xfrm>
            <a:off x="152400" y="3886200"/>
            <a:ext cx="8610600" cy="1815882"/>
          </a:xfrm>
          <a:prstGeom prst="rect">
            <a:avLst/>
          </a:prstGeom>
        </p:spPr>
        <p:txBody>
          <a:bodyPr wrap="square">
            <a:spAutoFit/>
          </a:bodyPr>
          <a:lstStyle/>
          <a:p>
            <a:r>
              <a:rPr lang="en-US" sz="2800" dirty="0" smtClean="0"/>
              <a:t>“</a:t>
            </a:r>
            <a:r>
              <a:rPr lang="en-US" sz="2800" dirty="0"/>
              <a:t>Public health is indeed a public matter, that societal patterns of disease and death, of health and wellbeing, of bodily integrity and disintegration, intimately reflect the working of the body politic for good and for ill.” </a:t>
            </a:r>
          </a:p>
        </p:txBody>
      </p:sp>
    </p:spTree>
    <p:extLst>
      <p:ext uri="{BB962C8B-B14F-4D97-AF65-F5344CB8AC3E}">
        <p14:creationId xmlns:p14="http://schemas.microsoft.com/office/powerpoint/2010/main" val="1643144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365760" indent="-457200">
              <a:buNone/>
            </a:pPr>
            <a:r>
              <a:rPr lang="en-US" dirty="0"/>
              <a:t>Public health played a central role pushing for reforms as an organized response to the negative consequences of industrial </a:t>
            </a:r>
            <a:r>
              <a:rPr lang="en-US" dirty="0" smtClean="0"/>
              <a:t>capitalism</a:t>
            </a:r>
            <a:endParaRPr lang="en-US" dirty="0"/>
          </a:p>
          <a:p>
            <a:pPr marL="0" indent="0">
              <a:buNone/>
            </a:pPr>
            <a:endParaRPr lang="en-US" dirty="0"/>
          </a:p>
          <a:p>
            <a:pPr marL="0" indent="0">
              <a:buNone/>
            </a:pPr>
            <a:r>
              <a:rPr lang="en-US" sz="4100" b="1" dirty="0"/>
              <a:t>Current Discourse on New Public Health:</a:t>
            </a:r>
          </a:p>
          <a:p>
            <a:pPr marL="365760" indent="-457200">
              <a:buNone/>
            </a:pPr>
            <a:r>
              <a:rPr lang="en-US" dirty="0" smtClean="0"/>
              <a:t>    </a:t>
            </a:r>
            <a:r>
              <a:rPr lang="en-US" dirty="0"/>
              <a:t>“Interdisciplinary analysis of the social processes underlying inequalities in health and pathways (mechanisms) that lead to observed social differences in health outcomes”.</a:t>
            </a:r>
          </a:p>
          <a:p>
            <a:pPr marL="365760" indent="-457200">
              <a:buNone/>
            </a:pPr>
            <a:endParaRPr lang="en-US" dirty="0"/>
          </a:p>
          <a:p>
            <a:pPr marL="365760" indent="-457200">
              <a:buNone/>
            </a:pPr>
            <a:r>
              <a:rPr lang="en-US" dirty="0"/>
              <a:t>	Ann Robertson”  “(m) any would argue that this is not so much a new public health as a return to the historical commitments of public health to social justice”.  </a:t>
            </a:r>
            <a:r>
              <a:rPr lang="en-US" dirty="0" smtClean="0"/>
              <a:t>(Peter</a:t>
            </a:r>
            <a:r>
              <a:rPr lang="en-US" dirty="0"/>
              <a:t>, 2001)</a:t>
            </a:r>
          </a:p>
          <a:p>
            <a:pPr marL="365760" indent="-457200">
              <a:buNone/>
            </a:pP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11</a:t>
            </a:fld>
            <a:endParaRPr lang="en-US" dirty="0"/>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10935479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342900" indent="-342900" algn="ctr"/>
            <a:r>
              <a:rPr lang="en-US" sz="2000" dirty="0" smtClean="0">
                <a:latin typeface="Arial" pitchFamily="34" charset="0"/>
                <a:cs typeface="Arial" pitchFamily="34" charset="0"/>
              </a:rPr>
              <a:t>					</a:t>
            </a:r>
            <a:r>
              <a:rPr lang="en-US" sz="2000" dirty="0" smtClean="0">
                <a:cs typeface="Arial" pitchFamily="34" charset="0"/>
              </a:rPr>
              <a:t/>
            </a:r>
            <a:br>
              <a:rPr lang="en-US" sz="2000" dirty="0" smtClean="0">
                <a:cs typeface="Arial" pitchFamily="34" charset="0"/>
              </a:rPr>
            </a:br>
            <a:r>
              <a:rPr lang="en-US" sz="2000" b="1" dirty="0">
                <a:latin typeface="Arial" pitchFamily="34" charset="0"/>
                <a:cs typeface="Arial" pitchFamily="34" charset="0"/>
              </a:rPr>
              <a:t> </a:t>
            </a:r>
            <a:r>
              <a:rPr lang="en-US" sz="3600" b="1" dirty="0">
                <a:latin typeface="Arial" pitchFamily="34" charset="0"/>
                <a:cs typeface="Arial" pitchFamily="34" charset="0"/>
              </a:rPr>
              <a:t>Black Report </a:t>
            </a:r>
            <a:r>
              <a:rPr lang="en-US" sz="2000" dirty="0">
                <a:latin typeface="Arial" pitchFamily="34" charset="0"/>
                <a:cs typeface="Arial" pitchFamily="34" charset="0"/>
              </a:rPr>
              <a:t>	</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endParaRPr lang="en-US" sz="20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400" dirty="0" smtClean="0">
                <a:latin typeface="Arial" pitchFamily="34" charset="0"/>
                <a:cs typeface="Arial" pitchFamily="34" charset="0"/>
              </a:rPr>
              <a:t> </a:t>
            </a:r>
            <a:r>
              <a:rPr lang="en-US" sz="2400" b="1" dirty="0" smtClean="0">
                <a:latin typeface="Arial" pitchFamily="34" charset="0"/>
                <a:cs typeface="Arial" pitchFamily="34" charset="0"/>
              </a:rPr>
              <a:t>Report of the working Groups chaired by Sir Douglas Black on  “Inequalities in Health, 1980 published by Department of Health and Social Security in the United Kingdom.</a:t>
            </a:r>
          </a:p>
          <a:p>
            <a:pPr marL="800100" lvl="1" indent="-342900">
              <a:buFont typeface="Arial" pitchFamily="34" charset="0"/>
              <a:buChar char="•"/>
            </a:pPr>
            <a:r>
              <a:rPr lang="en-US" sz="2000" b="1" dirty="0">
                <a:latin typeface="Arial" pitchFamily="34" charset="0"/>
                <a:cs typeface="Arial" pitchFamily="34" charset="0"/>
              </a:rPr>
              <a:t>Unequal distribution of ill health and death in Britain (mainly mortality indicators)</a:t>
            </a:r>
          </a:p>
          <a:p>
            <a:pPr marL="800100" lvl="1" indent="-342900">
              <a:buFont typeface="Arial" pitchFamily="34" charset="0"/>
              <a:buChar char="•"/>
            </a:pPr>
            <a:r>
              <a:rPr lang="en-US" sz="2000" b="1" dirty="0">
                <a:latin typeface="Arial" pitchFamily="34" charset="0"/>
                <a:cs typeface="Arial" pitchFamily="34" charset="0"/>
              </a:rPr>
              <a:t>Widening rather than diminishing since establishment of National Health Service in 1948.</a:t>
            </a:r>
          </a:p>
          <a:p>
            <a:pPr marL="800100" lvl="1" indent="-342900">
              <a:buFont typeface="Arial" pitchFamily="34" charset="0"/>
              <a:buChar char="•"/>
            </a:pPr>
            <a:r>
              <a:rPr lang="en-US" sz="2000" b="1" dirty="0">
                <a:latin typeface="Arial" pitchFamily="34" charset="0"/>
                <a:cs typeface="Arial" pitchFamily="34" charset="0"/>
              </a:rPr>
              <a:t>Inequalities not mainly attributable to NHS --- to social inequalities influencing health.  (Income, Education, Housing, Diet, Employment, Conditions of work)</a:t>
            </a:r>
          </a:p>
          <a:p>
            <a:pPr marL="0" indent="0">
              <a:buNone/>
            </a:pPr>
            <a:endParaRPr lang="en-US" sz="2400" b="1" dirty="0">
              <a:solidFill>
                <a:srgbClr val="0070C0"/>
              </a:solidFill>
              <a:latin typeface="Arial" pitchFamily="34" charset="0"/>
            </a:endParaRPr>
          </a:p>
          <a:p>
            <a:endParaRPr lang="en-US" sz="2400"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12</a:t>
            </a:fld>
            <a:endParaRPr lang="en-US" dirty="0"/>
          </a:p>
        </p:txBody>
      </p:sp>
    </p:spTree>
    <p:extLst>
      <p:ext uri="{BB962C8B-B14F-4D97-AF65-F5344CB8AC3E}">
        <p14:creationId xmlns:p14="http://schemas.microsoft.com/office/powerpoint/2010/main" val="1594635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prstGeom prst="rect">
            <a:avLst/>
          </a:prstGeom>
        </p:spPr>
        <p:txBody>
          <a:bodyPr>
            <a:noAutofit/>
          </a:bodyPr>
          <a:lstStyle/>
          <a:p>
            <a:r>
              <a:rPr lang="en-US" sz="3200" b="1" dirty="0" smtClean="0"/>
              <a:t>MDG 2000</a:t>
            </a:r>
          </a:p>
          <a:p>
            <a:r>
              <a:rPr lang="en-US" sz="3200" b="1" dirty="0" smtClean="0"/>
              <a:t>SDG 2015</a:t>
            </a:r>
          </a:p>
          <a:p>
            <a:r>
              <a:rPr lang="en-US" sz="3200" b="1" dirty="0" smtClean="0"/>
              <a:t>CSDH (2008)</a:t>
            </a:r>
          </a:p>
          <a:p>
            <a:r>
              <a:rPr lang="en-US" sz="3200" b="1" dirty="0" smtClean="0"/>
              <a:t>Rio Declaration (2011)</a:t>
            </a:r>
          </a:p>
          <a:p>
            <a:r>
              <a:rPr lang="en-US" sz="3200" b="1" dirty="0" smtClean="0"/>
              <a:t>65</a:t>
            </a:r>
            <a:r>
              <a:rPr lang="en-US" sz="3200" b="1" baseline="30000" dirty="0" smtClean="0"/>
              <a:t>th</a:t>
            </a:r>
            <a:r>
              <a:rPr lang="en-US" sz="3200" b="1" dirty="0" smtClean="0"/>
              <a:t> WHA (2012)</a:t>
            </a:r>
            <a:endParaRPr lang="en-US" sz="3200" b="1" dirty="0"/>
          </a:p>
        </p:txBody>
      </p:sp>
      <p:sp>
        <p:nvSpPr>
          <p:cNvPr id="2" name="Title 1"/>
          <p:cNvSpPr>
            <a:spLocks noGrp="1"/>
          </p:cNvSpPr>
          <p:nvPr>
            <p:ph type="title"/>
          </p:nvPr>
        </p:nvSpPr>
        <p:spPr>
          <a:xfrm>
            <a:off x="685800" y="304800"/>
            <a:ext cx="7620000" cy="990600"/>
          </a:xfrm>
        </p:spPr>
        <p:txBody>
          <a:bodyPr>
            <a:normAutofit fontScale="90000"/>
          </a:bodyPr>
          <a:lstStyle/>
          <a:p>
            <a:pPr algn="ctr"/>
            <a:r>
              <a:rPr lang="en-US" sz="4000" b="1" dirty="0">
                <a:solidFill>
                  <a:schemeClr val="tx1"/>
                </a:solidFill>
              </a:rPr>
              <a:t>Equity</a:t>
            </a:r>
            <a:r>
              <a:rPr lang="en-US" sz="4000" b="1" dirty="0" smtClean="0">
                <a:solidFill>
                  <a:schemeClr val="tx1"/>
                </a:solidFill>
              </a:rPr>
              <a:t>: Who </a:t>
            </a:r>
            <a:r>
              <a:rPr lang="en-US" sz="4000" b="1" dirty="0">
                <a:solidFill>
                  <a:schemeClr val="tx1"/>
                </a:solidFill>
              </a:rPr>
              <a:t>is linking Equity concerns to Health</a:t>
            </a:r>
            <a:r>
              <a:rPr lang="en-US" sz="4000" b="1" dirty="0" smtClean="0">
                <a:solidFill>
                  <a:schemeClr val="tx1"/>
                </a:solidFill>
              </a:rPr>
              <a:t>?</a:t>
            </a:r>
            <a:endParaRPr lang="en-US" sz="4000" b="1" dirty="0">
              <a:solidFill>
                <a:schemeClr val="tx1"/>
              </a:solidFill>
            </a:endParaRPr>
          </a:p>
        </p:txBody>
      </p:sp>
      <p:sp>
        <p:nvSpPr>
          <p:cNvPr id="6" name="Slide Number Placeholder 5"/>
          <p:cNvSpPr>
            <a:spLocks noGrp="1"/>
          </p:cNvSpPr>
          <p:nvPr>
            <p:ph type="sldNum" sz="quarter" idx="11"/>
          </p:nvPr>
        </p:nvSpPr>
        <p:spPr/>
        <p:txBody>
          <a:bodyPr>
            <a:normAutofit/>
          </a:bodyPr>
          <a:lstStyle/>
          <a:p>
            <a:endParaRPr lang="en-US" dirty="0"/>
          </a:p>
        </p:txBody>
      </p:sp>
    </p:spTree>
    <p:extLst>
      <p:ext uri="{BB962C8B-B14F-4D97-AF65-F5344CB8AC3E}">
        <p14:creationId xmlns:p14="http://schemas.microsoft.com/office/powerpoint/2010/main" val="909078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sz="5200" b="1" dirty="0" smtClean="0"/>
              <a:t>MDG and SDG post 2015</a:t>
            </a:r>
            <a:endParaRPr lang="en-US" sz="5200" b="1" dirty="0"/>
          </a:p>
          <a:p>
            <a:pPr marL="0" indent="0">
              <a:buNone/>
            </a:pPr>
            <a:r>
              <a:rPr lang="en-US" dirty="0"/>
              <a:t> </a:t>
            </a:r>
            <a:r>
              <a:rPr lang="en-US" dirty="0" smtClean="0"/>
              <a:t>  Goal </a:t>
            </a:r>
            <a:r>
              <a:rPr lang="en-US" dirty="0"/>
              <a:t>1:	Poverty Alleviation</a:t>
            </a:r>
          </a:p>
          <a:p>
            <a:pPr marL="0" indent="0">
              <a:buNone/>
            </a:pPr>
            <a:r>
              <a:rPr lang="en-US" dirty="0"/>
              <a:t>  Goal 3:	Gender</a:t>
            </a:r>
          </a:p>
          <a:p>
            <a:pPr marL="0" indent="0">
              <a:buNone/>
            </a:pPr>
            <a:r>
              <a:rPr lang="en-US" dirty="0"/>
              <a:t>  Goal 7:	Squatter upgrading</a:t>
            </a:r>
          </a:p>
          <a:p>
            <a:pPr>
              <a:buFontTx/>
              <a:buChar char="-"/>
            </a:pPr>
            <a:r>
              <a:rPr lang="en-US" dirty="0"/>
              <a:t>Opportunities for Health </a:t>
            </a:r>
            <a:endParaRPr lang="en-US" dirty="0" smtClean="0"/>
          </a:p>
          <a:p>
            <a:pPr>
              <a:buFontTx/>
              <a:buChar char="-"/>
            </a:pPr>
            <a:r>
              <a:rPr lang="en-US" dirty="0" smtClean="0"/>
              <a:t>Equity </a:t>
            </a:r>
            <a:r>
              <a:rPr lang="en-US" dirty="0"/>
              <a:t>lens not mainstreamed properly, particularly in health outcomes. Welfare not social justice approach in Goal 1 and 7</a:t>
            </a:r>
            <a:r>
              <a:rPr lang="en-US" dirty="0" smtClean="0"/>
              <a:t>.</a:t>
            </a:r>
          </a:p>
          <a:p>
            <a:pPr marL="0" indent="0">
              <a:buNone/>
            </a:pPr>
            <a:r>
              <a:rPr lang="en-US" sz="4300" b="1" dirty="0" smtClean="0"/>
              <a:t>SDG 2015:  Equity + Empowerment </a:t>
            </a:r>
            <a:endParaRPr lang="en-US" sz="4300" b="1" dirty="0"/>
          </a:p>
          <a:p>
            <a:pPr marL="0" indent="0">
              <a:buNone/>
            </a:pPr>
            <a:endParaRPr lang="en-US" sz="4300" b="1"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14</a:t>
            </a:fld>
            <a:endParaRPr lang="en-US" dirty="0"/>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4240806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457200">
              <a:buNone/>
            </a:pPr>
            <a:r>
              <a:rPr lang="en-US" sz="4000" b="1" dirty="0" smtClean="0"/>
              <a:t> Social Justice and Health Equity: 	What is New?</a:t>
            </a:r>
            <a:endParaRPr lang="en-US" sz="4000" b="1"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15</a:t>
            </a:fld>
            <a:endParaRPr lang="en-US" dirty="0"/>
          </a:p>
        </p:txBody>
      </p:sp>
    </p:spTree>
    <p:extLst>
      <p:ext uri="{BB962C8B-B14F-4D97-AF65-F5344CB8AC3E}">
        <p14:creationId xmlns:p14="http://schemas.microsoft.com/office/powerpoint/2010/main" val="3306778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Difference between in Equality and in </a:t>
            </a:r>
            <a:r>
              <a:rPr lang="en-US" b="1" dirty="0" smtClean="0"/>
              <a:t>Equity</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16</a:t>
            </a:fld>
            <a:endParaRPr lang="en-US" dirty="0"/>
          </a:p>
        </p:txBody>
      </p:sp>
      <p:sp>
        <p:nvSpPr>
          <p:cNvPr id="3" name="Content Placeholder 2"/>
          <p:cNvSpPr>
            <a:spLocks noGrp="1"/>
          </p:cNvSpPr>
          <p:nvPr>
            <p:ph idx="4294967295"/>
          </p:nvPr>
        </p:nvSpPr>
        <p:spPr>
          <a:xfrm>
            <a:off x="685800" y="1752600"/>
            <a:ext cx="7391400" cy="3276600"/>
          </a:xfrm>
        </p:spPr>
        <p:txBody>
          <a:bodyPr>
            <a:normAutofit/>
          </a:bodyPr>
          <a:lstStyle/>
          <a:p>
            <a:pPr marL="0" indent="0">
              <a:buNone/>
            </a:pPr>
            <a:r>
              <a:rPr lang="en-US" b="1" dirty="0" smtClean="0"/>
              <a:t>Inequalities</a:t>
            </a:r>
            <a:r>
              <a:rPr lang="en-US" dirty="0"/>
              <a:t>: Difference in health bet. Social groups of pop. Regardless of any assessment of their structural patterns, sources of/or fairness </a:t>
            </a:r>
          </a:p>
          <a:p>
            <a:pPr marL="0" indent="0">
              <a:buNone/>
            </a:pPr>
            <a:r>
              <a:rPr lang="en-US" b="1" dirty="0"/>
              <a:t>Inequities</a:t>
            </a:r>
            <a:r>
              <a:rPr lang="en-US" dirty="0"/>
              <a:t>: subset of health inequalities that are deemed systematic, socially produced and unfair </a:t>
            </a:r>
            <a:r>
              <a:rPr lang="en-US" dirty="0" smtClean="0"/>
              <a:t>(Whitehead </a:t>
            </a:r>
            <a:r>
              <a:rPr lang="en-US" dirty="0"/>
              <a:t>&amp; </a:t>
            </a:r>
            <a:r>
              <a:rPr lang="en-US" dirty="0" smtClean="0"/>
              <a:t>Dahlgren </a:t>
            </a:r>
            <a:r>
              <a:rPr lang="en-US" dirty="0"/>
              <a:t>2006</a:t>
            </a:r>
            <a:r>
              <a:rPr lang="en-US" dirty="0" smtClean="0"/>
              <a:t>)</a:t>
            </a:r>
            <a:endParaRPr lang="en-US" dirty="0"/>
          </a:p>
        </p:txBody>
      </p:sp>
    </p:spTree>
    <p:extLst>
      <p:ext uri="{BB962C8B-B14F-4D97-AF65-F5344CB8AC3E}">
        <p14:creationId xmlns:p14="http://schemas.microsoft.com/office/powerpoint/2010/main" val="3533114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915400" cy="990600"/>
          </a:xfrm>
        </p:spPr>
        <p:txBody>
          <a:bodyPr>
            <a:normAutofit fontScale="90000"/>
          </a:bodyPr>
          <a:lstStyle/>
          <a:p>
            <a:r>
              <a:rPr lang="en-US" sz="4000" b="1" dirty="0">
                <a:latin typeface="Arial" panose="020B0604020202020204" pitchFamily="34" charset="0"/>
                <a:ea typeface="Times New Roman" pitchFamily="18" charset="0"/>
                <a:cs typeface="Arial" panose="020B0604020202020204" pitchFamily="34" charset="0"/>
              </a:rPr>
              <a:t>CSDH (new): </a:t>
            </a:r>
            <a:r>
              <a:rPr lang="en-US" b="1" dirty="0" smtClean="0">
                <a:solidFill>
                  <a:srgbClr val="C00000"/>
                </a:solidFill>
                <a:latin typeface="Arial" panose="020B0604020202020204" pitchFamily="34" charset="0"/>
                <a:cs typeface="Arial" panose="020B0604020202020204" pitchFamily="34" charset="0"/>
              </a:rPr>
              <a:t>Inequities </a:t>
            </a:r>
            <a:r>
              <a:rPr lang="en-US" b="1" dirty="0">
                <a:solidFill>
                  <a:srgbClr val="C00000"/>
                </a:solidFill>
                <a:latin typeface="Arial" panose="020B0604020202020204" pitchFamily="34" charset="0"/>
                <a:cs typeface="Arial" panose="020B0604020202020204" pitchFamily="34" charset="0"/>
              </a:rPr>
              <a:t>&amp; Inequalities</a:t>
            </a:r>
            <a:endParaRPr lang="en-US"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pPr marL="0" lvl="0" indent="0" eaLnBrk="0" fontAlgn="base" hangingPunct="0">
              <a:lnSpc>
                <a:spcPct val="125000"/>
              </a:lnSpc>
              <a:spcBef>
                <a:spcPct val="0"/>
              </a:spcBef>
              <a:spcAft>
                <a:spcPct val="0"/>
              </a:spcAft>
              <a:buNone/>
              <a:tabLst>
                <a:tab pos="714375" algn="l"/>
              </a:tabLst>
            </a:pPr>
            <a:r>
              <a:rPr lang="en-US" sz="2400" b="1" dirty="0" smtClean="0">
                <a:latin typeface="Arial" panose="020B0604020202020204" pitchFamily="34" charset="0"/>
                <a:ea typeface="Times New Roman" pitchFamily="18" charset="0"/>
                <a:cs typeface="Arial" panose="020B0604020202020204" pitchFamily="34" charset="0"/>
              </a:rPr>
              <a:t>PRIORITY </a:t>
            </a:r>
            <a:r>
              <a:rPr lang="en-US" sz="2400" b="1" dirty="0">
                <a:latin typeface="Arial" panose="020B0604020202020204" pitchFamily="34" charset="0"/>
                <a:ea typeface="Times New Roman" pitchFamily="18" charset="0"/>
                <a:cs typeface="Arial" panose="020B0604020202020204" pitchFamily="34" charset="0"/>
              </a:rPr>
              <a:t>&amp; WEIGHT, NATURE OF CONCERN</a:t>
            </a:r>
            <a:endParaRPr lang="en-US" sz="2400" b="1" dirty="0">
              <a:latin typeface="Arial" panose="020B0604020202020204" pitchFamily="34" charset="0"/>
              <a:cs typeface="Arial" panose="020B0604020202020204" pitchFamily="34" charset="0"/>
            </a:endParaRPr>
          </a:p>
          <a:p>
            <a:pPr marL="0" lvl="0" indent="0" eaLnBrk="0" fontAlgn="base" hangingPunct="0">
              <a:lnSpc>
                <a:spcPct val="125000"/>
              </a:lnSpc>
              <a:spcBef>
                <a:spcPct val="0"/>
              </a:spcBef>
              <a:spcAft>
                <a:spcPct val="0"/>
              </a:spcAft>
              <a:buNone/>
              <a:tabLst>
                <a:tab pos="714375" algn="l"/>
              </a:tabLst>
            </a:pPr>
            <a:r>
              <a:rPr lang="en-US" sz="2800" b="1" dirty="0">
                <a:solidFill>
                  <a:srgbClr val="C00000"/>
                </a:solidFill>
                <a:latin typeface="Arial" panose="020B0604020202020204" pitchFamily="34" charset="0"/>
                <a:cs typeface="Arial" panose="020B0604020202020204" pitchFamily="34" charset="0"/>
              </a:rPr>
              <a:t>EQUITY</a:t>
            </a:r>
            <a:r>
              <a:rPr lang="en-US" sz="2400" b="1" dirty="0">
                <a:latin typeface="Arial" panose="020B0604020202020204" pitchFamily="34" charset="0"/>
                <a:ea typeface="Times New Roman" pitchFamily="18" charset="0"/>
                <a:cs typeface="Arial" panose="020B0604020202020204" pitchFamily="34" charset="0"/>
              </a:rPr>
              <a:t>: </a:t>
            </a:r>
            <a:r>
              <a:rPr lang="en-US" sz="2200" dirty="0">
                <a:latin typeface="Arial" panose="020B0604020202020204" pitchFamily="34" charset="0"/>
                <a:ea typeface="Times New Roman" pitchFamily="18" charset="0"/>
                <a:cs typeface="Arial" panose="020B0604020202020204" pitchFamily="34" charset="0"/>
              </a:rPr>
              <a:t>Elimination of Unfair Differences in </a:t>
            </a:r>
            <a:r>
              <a:rPr lang="en-US" sz="2200" dirty="0" smtClean="0">
                <a:latin typeface="Arial" panose="020B0604020202020204" pitchFamily="34" charset="0"/>
                <a:ea typeface="Times New Roman" pitchFamily="18" charset="0"/>
                <a:cs typeface="Arial" panose="020B0604020202020204" pitchFamily="34" charset="0"/>
              </a:rPr>
              <a:t>Health Outcomes</a:t>
            </a:r>
            <a:r>
              <a:rPr lang="en-US" sz="2200" dirty="0">
                <a:latin typeface="Arial" panose="020B0604020202020204" pitchFamily="34" charset="0"/>
                <a:ea typeface="Times New Roman" pitchFamily="18"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pPr marL="452438" lvl="0" indent="-271463" eaLnBrk="0" fontAlgn="base" hangingPunct="0">
              <a:lnSpc>
                <a:spcPct val="125000"/>
              </a:lnSpc>
              <a:spcBef>
                <a:spcPct val="0"/>
              </a:spcBef>
              <a:spcAft>
                <a:spcPct val="0"/>
              </a:spcAft>
              <a:buNone/>
              <a:tabLst>
                <a:tab pos="452438" algn="l"/>
              </a:tabLst>
            </a:pPr>
            <a:r>
              <a:rPr lang="en-US" sz="2200" b="1" dirty="0">
                <a:latin typeface="Arial" panose="020B0604020202020204" pitchFamily="34" charset="0"/>
                <a:ea typeface="Times New Roman" pitchFamily="18" charset="0"/>
                <a:cs typeface="Arial" panose="020B0604020202020204" pitchFamily="34" charset="0"/>
              </a:rPr>
              <a:t>The Unfairness derives from linking origin of inequities to the performance of the Political, Social and Economic inst.</a:t>
            </a:r>
            <a:endParaRPr lang="en-US" sz="2200" b="1" dirty="0">
              <a:latin typeface="Arial" panose="020B0604020202020204" pitchFamily="34" charset="0"/>
              <a:cs typeface="Arial" panose="020B0604020202020204" pitchFamily="34" charset="0"/>
            </a:endParaRPr>
          </a:p>
          <a:p>
            <a:pPr marL="452438" lvl="2" indent="-271463" eaLnBrk="0" fontAlgn="base" hangingPunct="0">
              <a:lnSpc>
                <a:spcPct val="125000"/>
              </a:lnSpc>
              <a:spcBef>
                <a:spcPct val="0"/>
              </a:spcBef>
              <a:spcAft>
                <a:spcPct val="0"/>
              </a:spcAft>
              <a:buFont typeface="Wingdings" pitchFamily="2" charset="2"/>
              <a:buChar char="q"/>
              <a:tabLst>
                <a:tab pos="452438" algn="l"/>
              </a:tabLst>
            </a:pPr>
            <a:r>
              <a:rPr lang="en-US" sz="2200" dirty="0">
                <a:latin typeface="Arial" panose="020B0604020202020204" pitchFamily="34" charset="0"/>
                <a:ea typeface="Times New Roman" pitchFamily="18" charset="0"/>
                <a:cs typeface="Arial" panose="020B0604020202020204" pitchFamily="34" charset="0"/>
              </a:rPr>
              <a:t>Health Outcomes not Confined to </a:t>
            </a:r>
            <a:r>
              <a:rPr lang="en-US" sz="2200" dirty="0" smtClean="0">
                <a:latin typeface="Arial" panose="020B0604020202020204" pitchFamily="34" charset="0"/>
                <a:ea typeface="Times New Roman" pitchFamily="18" charset="0"/>
                <a:cs typeface="Arial" panose="020B0604020202020204" pitchFamily="34" charset="0"/>
              </a:rPr>
              <a:t>Mortality and Single </a:t>
            </a:r>
            <a:r>
              <a:rPr lang="en-US" sz="2200" dirty="0">
                <a:latin typeface="Arial" panose="020B0604020202020204" pitchFamily="34" charset="0"/>
                <a:ea typeface="Times New Roman" pitchFamily="18" charset="0"/>
                <a:cs typeface="Arial" panose="020B0604020202020204" pitchFamily="34" charset="0"/>
              </a:rPr>
              <a:t>Diseases (pathology oriented medical model</a:t>
            </a:r>
            <a:r>
              <a:rPr lang="en-US" sz="2200" dirty="0" smtClean="0">
                <a:latin typeface="Arial" panose="020B0604020202020204" pitchFamily="34" charset="0"/>
                <a:ea typeface="Times New Roman" pitchFamily="18" charset="0"/>
                <a:cs typeface="Arial" panose="020B0604020202020204" pitchFamily="34" charset="0"/>
              </a:rPr>
              <a:t>)- Burden</a:t>
            </a:r>
            <a:r>
              <a:rPr lang="en-US" sz="2200" dirty="0">
                <a:latin typeface="Arial" panose="020B0604020202020204" pitchFamily="34" charset="0"/>
                <a:ea typeface="Times New Roman" pitchFamily="18" charset="0"/>
                <a:cs typeface="Arial" panose="020B0604020202020204" pitchFamily="34" charset="0"/>
              </a:rPr>
              <a:t>, wellbeing:  mental, social </a:t>
            </a:r>
            <a:r>
              <a:rPr lang="en-US" sz="2200" dirty="0" smtClean="0">
                <a:latin typeface="Arial" panose="020B0604020202020204" pitchFamily="34" charset="0"/>
                <a:ea typeface="Times New Roman" pitchFamily="18" charset="0"/>
                <a:cs typeface="Arial" panose="020B0604020202020204" pitchFamily="34" charset="0"/>
              </a:rPr>
              <a:t>subjective</a:t>
            </a:r>
            <a:endParaRPr lang="en-US" sz="2200" dirty="0">
              <a:latin typeface="Arial" panose="020B0604020202020204" pitchFamily="34" charset="0"/>
              <a:cs typeface="Arial" panose="020B0604020202020204" pitchFamily="34" charset="0"/>
            </a:endParaRPr>
          </a:p>
          <a:p>
            <a:pPr marL="452438" lvl="2" indent="-271463" eaLnBrk="0" fontAlgn="base" hangingPunct="0">
              <a:lnSpc>
                <a:spcPct val="125000"/>
              </a:lnSpc>
              <a:spcBef>
                <a:spcPct val="0"/>
              </a:spcBef>
              <a:spcAft>
                <a:spcPct val="0"/>
              </a:spcAft>
              <a:buFont typeface="Wingdings" pitchFamily="2" charset="2"/>
              <a:buChar char="q"/>
              <a:tabLst>
                <a:tab pos="452438" algn="l"/>
              </a:tabLst>
            </a:pPr>
            <a:r>
              <a:rPr lang="en-US" sz="2200" dirty="0">
                <a:latin typeface="Arial" panose="020B0604020202020204" pitchFamily="34" charset="0"/>
                <a:ea typeface="Times New Roman" pitchFamily="18" charset="0"/>
                <a:cs typeface="Arial" panose="020B0604020202020204" pitchFamily="34" charset="0"/>
              </a:rPr>
              <a:t>Not about gap (poverty) but Distribution (gradient) (area differences in London)</a:t>
            </a:r>
            <a:endParaRPr lang="en-US" sz="2200" dirty="0">
              <a:latin typeface="Arial" panose="020B0604020202020204" pitchFamily="34" charset="0"/>
              <a:cs typeface="Arial" panose="020B0604020202020204" pitchFamily="34" charset="0"/>
            </a:endParaRPr>
          </a:p>
          <a:p>
            <a:pPr marL="452438" lvl="2" indent="-271463" eaLnBrk="0" fontAlgn="base" hangingPunct="0">
              <a:lnSpc>
                <a:spcPct val="125000"/>
              </a:lnSpc>
              <a:spcBef>
                <a:spcPct val="0"/>
              </a:spcBef>
              <a:spcAft>
                <a:spcPct val="0"/>
              </a:spcAft>
              <a:buFont typeface="Wingdings" pitchFamily="2" charset="2"/>
              <a:buChar char="q"/>
              <a:tabLst>
                <a:tab pos="452438" algn="l"/>
              </a:tabLst>
            </a:pPr>
            <a:r>
              <a:rPr lang="en-US" sz="2200" dirty="0">
                <a:latin typeface="Arial" panose="020B0604020202020204" pitchFamily="34" charset="0"/>
                <a:ea typeface="Times New Roman" pitchFamily="18" charset="0"/>
                <a:cs typeface="Arial" panose="020B0604020202020204" pitchFamily="34" charset="0"/>
              </a:rPr>
              <a:t>Not about just progress </a:t>
            </a:r>
            <a:r>
              <a:rPr lang="en-US" sz="2200" dirty="0" smtClean="0">
                <a:latin typeface="Arial" panose="020B0604020202020204" pitchFamily="34" charset="0"/>
                <a:ea typeface="Times New Roman" pitchFamily="18" charset="0"/>
                <a:cs typeface="Arial" panose="020B0604020202020204" pitchFamily="34" charset="0"/>
              </a:rPr>
              <a:t>-changes in distribution </a:t>
            </a:r>
            <a:r>
              <a:rPr lang="en-US" sz="2200" dirty="0">
                <a:latin typeface="Arial" panose="020B0604020202020204" pitchFamily="34" charset="0"/>
                <a:ea typeface="Times New Roman" pitchFamily="18" charset="0"/>
                <a:cs typeface="Arial" panose="020B0604020202020204" pitchFamily="34" charset="0"/>
              </a:rPr>
              <a:t>not levels</a:t>
            </a:r>
            <a:endParaRPr lang="en-US" sz="2200" dirty="0">
              <a:latin typeface="Arial" panose="020B0604020202020204" pitchFamily="34" charset="0"/>
              <a:cs typeface="Arial" panose="020B0604020202020204" pitchFamily="34" charset="0"/>
            </a:endParaRPr>
          </a:p>
          <a:p>
            <a:pPr marL="0" indent="0">
              <a:buNone/>
            </a:pP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17</a:t>
            </a:fld>
            <a:endParaRPr lang="en-US" dirty="0"/>
          </a:p>
        </p:txBody>
      </p:sp>
    </p:spTree>
    <p:extLst>
      <p:ext uri="{BB962C8B-B14F-4D97-AF65-F5344CB8AC3E}">
        <p14:creationId xmlns:p14="http://schemas.microsoft.com/office/powerpoint/2010/main" val="9633286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Key Differences :CSHD (2008)</a:t>
            </a:r>
            <a:endParaRPr lang="en-US" dirty="0"/>
          </a:p>
        </p:txBody>
      </p:sp>
      <p:sp>
        <p:nvSpPr>
          <p:cNvPr id="3" name="Content Placeholder 2"/>
          <p:cNvSpPr>
            <a:spLocks noGrp="1"/>
          </p:cNvSpPr>
          <p:nvPr>
            <p:ph idx="1"/>
          </p:nvPr>
        </p:nvSpPr>
        <p:spPr>
          <a:xfrm>
            <a:off x="612648" y="1600200"/>
            <a:ext cx="8302752" cy="4495800"/>
          </a:xfrm>
        </p:spPr>
        <p:txBody>
          <a:bodyPr>
            <a:normAutofit fontScale="92500"/>
          </a:bodyPr>
          <a:lstStyle/>
          <a:p>
            <a:pPr>
              <a:buFontTx/>
              <a:buChar char="-"/>
            </a:pPr>
            <a:r>
              <a:rPr lang="en-US" b="1" dirty="0" smtClean="0"/>
              <a:t>Old</a:t>
            </a:r>
            <a:r>
              <a:rPr lang="en-US" dirty="0" smtClean="0"/>
              <a:t>: </a:t>
            </a:r>
          </a:p>
          <a:p>
            <a:pPr lvl="1">
              <a:buFontTx/>
              <a:buChar char="-"/>
            </a:pPr>
            <a:r>
              <a:rPr lang="en-US" dirty="0" smtClean="0"/>
              <a:t>Injustice is due to a deprivation of Human Right</a:t>
            </a:r>
          </a:p>
          <a:p>
            <a:pPr lvl="1">
              <a:buFontTx/>
              <a:buChar char="-"/>
            </a:pPr>
            <a:r>
              <a:rPr lang="en-US" dirty="0" smtClean="0"/>
              <a:t>Solutions :More resources</a:t>
            </a:r>
          </a:p>
          <a:p>
            <a:pPr>
              <a:buFontTx/>
              <a:buChar char="-"/>
            </a:pPr>
            <a:r>
              <a:rPr lang="en-US" b="1" dirty="0" smtClean="0"/>
              <a:t>New</a:t>
            </a:r>
            <a:r>
              <a:rPr lang="en-US" dirty="0" smtClean="0"/>
              <a:t>: </a:t>
            </a:r>
          </a:p>
          <a:p>
            <a:pPr>
              <a:buFontTx/>
              <a:buChar char="-"/>
            </a:pPr>
            <a:r>
              <a:rPr lang="en-US" dirty="0" smtClean="0"/>
              <a:t>Inequalities due to unfair opportunities for health underlying deprivation </a:t>
            </a:r>
          </a:p>
          <a:p>
            <a:pPr>
              <a:buFontTx/>
              <a:buChar char="-"/>
            </a:pPr>
            <a:r>
              <a:rPr lang="en-US" b="1" dirty="0" smtClean="0"/>
              <a:t>Failure of Governance Not inefficiency of government </a:t>
            </a:r>
          </a:p>
          <a:p>
            <a:pPr>
              <a:buFontTx/>
              <a:buChar char="-"/>
            </a:pPr>
            <a:r>
              <a:rPr lang="en-US" dirty="0" smtClean="0"/>
              <a:t>Progressive realization </a:t>
            </a:r>
            <a:r>
              <a:rPr lang="en-US" dirty="0" smtClean="0">
                <a:sym typeface="Wingdings" panose="05000000000000000000" pitchFamily="2" charset="2"/>
              </a:rPr>
              <a:t> Fairer society</a:t>
            </a:r>
          </a:p>
          <a:p>
            <a:pPr marL="0" indent="0">
              <a:buNone/>
            </a:pPr>
            <a:r>
              <a:rPr lang="en-US" dirty="0" smtClean="0">
                <a:sym typeface="Wingdings" panose="05000000000000000000" pitchFamily="2" charset="2"/>
              </a:rPr>
              <a:t>- HE measure of development </a:t>
            </a:r>
          </a:p>
          <a:p>
            <a:pPr marL="3657600" lvl="8" indent="0">
              <a:buNone/>
            </a:pPr>
            <a:endParaRPr lang="en-US" dirty="0" smtClean="0"/>
          </a:p>
          <a:p>
            <a:pPr>
              <a:buFontTx/>
              <a:buChar char="-"/>
            </a:pPr>
            <a:endParaRPr lang="en-US" dirty="0" smtClean="0"/>
          </a:p>
          <a:p>
            <a:pPr>
              <a:buFontTx/>
              <a:buChar char="-"/>
            </a:pP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18</a:t>
            </a:fld>
            <a:endParaRPr lang="en-US" dirty="0"/>
          </a:p>
        </p:txBody>
      </p:sp>
    </p:spTree>
    <p:extLst>
      <p:ext uri="{BB962C8B-B14F-4D97-AF65-F5344CB8AC3E}">
        <p14:creationId xmlns:p14="http://schemas.microsoft.com/office/powerpoint/2010/main" val="4289700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Commission on Social Determinants of Health (CSDH, 2008)</a:t>
            </a:r>
            <a:br>
              <a:rPr lang="en-US" dirty="0"/>
            </a:br>
            <a:r>
              <a:rPr lang="en-US" dirty="0"/>
              <a:t>“Closing the Gap in a Generation”</a:t>
            </a:r>
          </a:p>
          <a:p>
            <a:pPr marL="0" indent="0">
              <a:buNone/>
            </a:pPr>
            <a:r>
              <a:rPr lang="en-US" dirty="0"/>
              <a:t>The movement from health inequality to health inequity and to causes of causes adds prominence and </a:t>
            </a:r>
            <a:r>
              <a:rPr lang="en-US" dirty="0" err="1"/>
              <a:t>prioritarizes</a:t>
            </a:r>
            <a:r>
              <a:rPr lang="en-US" dirty="0"/>
              <a:t> HE as a measure of development</a:t>
            </a:r>
          </a:p>
          <a:p>
            <a:pPr marL="0" indent="0">
              <a:buNone/>
            </a:pP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19</a:t>
            </a:fld>
            <a:endParaRPr lang="en-US" dirty="0"/>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4075009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hlinkClick r:id="" action="ppaction://hlinkshowjump?jump=nextslide" highlightClick="1"/>
          </p:cNvPr>
          <p:cNvGraphicFramePr/>
          <p:nvPr>
            <p:extLst/>
          </p:nvPr>
        </p:nvGraphicFramePr>
        <p:xfrm>
          <a:off x="1828800" y="17526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301752"/>
            <a:ext cx="8077200" cy="1143000"/>
          </a:xfrm>
        </p:spPr>
        <p:txBody>
          <a:bodyPr/>
          <a:lstStyle/>
          <a:p>
            <a:r>
              <a:rPr lang="en-US" dirty="0" smtClean="0"/>
              <a:t>Session Overview </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2</a:t>
            </a:fld>
            <a:endParaRPr lang="en-US" dirty="0"/>
          </a:p>
        </p:txBody>
      </p:sp>
      <p:sp>
        <p:nvSpPr>
          <p:cNvPr id="7" name="TextBox 6"/>
          <p:cNvSpPr txBox="1"/>
          <p:nvPr/>
        </p:nvSpPr>
        <p:spPr>
          <a:xfrm>
            <a:off x="6705600" y="7620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871674376"/>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3" name="Text Box 3"/>
          <p:cNvSpPr txBox="1">
            <a:spLocks noChangeArrowheads="1"/>
          </p:cNvSpPr>
          <p:nvPr/>
        </p:nvSpPr>
        <p:spPr bwMode="auto">
          <a:xfrm>
            <a:off x="1312068" y="5181600"/>
            <a:ext cx="6885781" cy="1055688"/>
          </a:xfrm>
          <a:prstGeom prst="rect">
            <a:avLst/>
          </a:prstGeom>
          <a:ln>
            <a:headEnd/>
            <a:tailEnd/>
          </a:ln>
        </p:spPr>
        <p:style>
          <a:lnRef idx="2">
            <a:schemeClr val="accent5"/>
          </a:lnRef>
          <a:fillRef idx="1">
            <a:schemeClr val="lt1"/>
          </a:fillRef>
          <a:effectRef idx="0">
            <a:schemeClr val="accent5"/>
          </a:effectRef>
          <a:fontRef idx="minor">
            <a:schemeClr val="dk1"/>
          </a:fontRef>
        </p:style>
        <p:txBody>
          <a:bodyPr tIns="0"/>
          <a:lstStyle/>
          <a:p>
            <a:pPr algn="ctr">
              <a:defRPr/>
            </a:pPr>
            <a:endParaRPr lang="en-US" sz="1000" dirty="0"/>
          </a:p>
          <a:p>
            <a:pPr algn="ctr">
              <a:defRPr/>
            </a:pPr>
            <a:r>
              <a:rPr lang="en-US" dirty="0"/>
              <a:t>SOCIAL DETERMINANTS OF HEALTH AND HEALTH INEQUITIES </a:t>
            </a:r>
          </a:p>
          <a:p>
            <a:pPr>
              <a:defRPr/>
            </a:pPr>
            <a:endParaRPr lang="en-US" dirty="0"/>
          </a:p>
        </p:txBody>
      </p:sp>
      <p:sp>
        <p:nvSpPr>
          <p:cNvPr id="465924" name="AutoShape 4"/>
          <p:cNvSpPr>
            <a:spLocks noChangeArrowheads="1"/>
          </p:cNvSpPr>
          <p:nvPr/>
        </p:nvSpPr>
        <p:spPr bwMode="auto">
          <a:xfrm>
            <a:off x="2972665" y="5709444"/>
            <a:ext cx="3083186" cy="322263"/>
          </a:xfrm>
          <a:prstGeom prst="rightArrow">
            <a:avLst>
              <a:gd name="adj1" fmla="val 50000"/>
              <a:gd name="adj2" fmla="val 266009"/>
            </a:avLst>
          </a:prstGeom>
          <a:solidFill>
            <a:schemeClr val="tx2">
              <a:lumMod val="75000"/>
            </a:schemeClr>
          </a:solidFill>
          <a:ln>
            <a:headEnd/>
            <a:tailEnd/>
          </a:ln>
        </p:spPr>
        <p:style>
          <a:lnRef idx="1">
            <a:schemeClr val="accent5"/>
          </a:lnRef>
          <a:fillRef idx="3">
            <a:schemeClr val="accent5"/>
          </a:fillRef>
          <a:effectRef idx="2">
            <a:schemeClr val="accent5"/>
          </a:effectRef>
          <a:fontRef idx="minor">
            <a:schemeClr val="lt1"/>
          </a:fontRef>
        </p:style>
        <p:txBody>
          <a:bodyPr/>
          <a:lstStyle/>
          <a:p>
            <a:endParaRPr lang="ar-EG"/>
          </a:p>
        </p:txBody>
      </p:sp>
      <p:sp>
        <p:nvSpPr>
          <p:cNvPr id="465925" name="Text Box 5"/>
          <p:cNvSpPr txBox="1">
            <a:spLocks noChangeArrowheads="1"/>
          </p:cNvSpPr>
          <p:nvPr/>
        </p:nvSpPr>
        <p:spPr bwMode="auto">
          <a:xfrm>
            <a:off x="638499" y="798513"/>
            <a:ext cx="1517326" cy="4113212"/>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lIns="0" rIns="0"/>
          <a:lstStyle>
            <a:lvl1pPr eaLnBrk="0" hangingPunct="0">
              <a:defRPr b="1">
                <a:solidFill>
                  <a:srgbClr val="FFFF00"/>
                </a:solidFill>
                <a:latin typeface="Arial" pitchFamily="34" charset="0"/>
                <a:cs typeface="Arial" pitchFamily="34" charset="0"/>
              </a:defRPr>
            </a:lvl1pPr>
            <a:lvl2pPr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endParaRPr lang="en-GB" sz="1200">
              <a:solidFill>
                <a:srgbClr val="000000"/>
              </a:solidFill>
              <a:latin typeface="Times New Roman" pitchFamily="18" charset="0"/>
            </a:endParaRPr>
          </a:p>
          <a:p>
            <a:pPr algn="ctr" eaLnBrk="1" hangingPunct="1"/>
            <a:r>
              <a:rPr lang="en-GB" sz="1400">
                <a:solidFill>
                  <a:srgbClr val="000000"/>
                </a:solidFill>
                <a:latin typeface="Times New Roman" pitchFamily="18" charset="0"/>
              </a:rPr>
              <a:t>SOCIOECONOMIC</a:t>
            </a:r>
          </a:p>
          <a:p>
            <a:pPr algn="ctr" eaLnBrk="1" hangingPunct="1"/>
            <a:r>
              <a:rPr lang="en-GB" sz="1400">
                <a:solidFill>
                  <a:srgbClr val="000000"/>
                </a:solidFill>
                <a:latin typeface="Times New Roman" pitchFamily="18" charset="0"/>
              </a:rPr>
              <a:t>&amp; POLITICAL </a:t>
            </a:r>
          </a:p>
          <a:p>
            <a:pPr algn="ctr" eaLnBrk="1" hangingPunct="1"/>
            <a:r>
              <a:rPr lang="en-GB" sz="1400">
                <a:solidFill>
                  <a:srgbClr val="000000"/>
                </a:solidFill>
                <a:latin typeface="Times New Roman" pitchFamily="18" charset="0"/>
              </a:rPr>
              <a:t>CONTEXT</a:t>
            </a:r>
          </a:p>
          <a:p>
            <a:pPr algn="ctr" eaLnBrk="1" hangingPunct="1"/>
            <a:endParaRPr lang="en-GB" sz="1200">
              <a:solidFill>
                <a:srgbClr val="000000"/>
              </a:solidFill>
              <a:latin typeface="Times New Roman" pitchFamily="18" charset="0"/>
            </a:endParaRPr>
          </a:p>
          <a:p>
            <a:pPr algn="ctr" eaLnBrk="1" hangingPunct="1"/>
            <a:endParaRPr lang="en-GB" sz="1200">
              <a:solidFill>
                <a:srgbClr val="000000"/>
              </a:solidFill>
              <a:latin typeface="Times New Roman" pitchFamily="18" charset="0"/>
            </a:endParaRPr>
          </a:p>
          <a:p>
            <a:pPr algn="ctr" eaLnBrk="1" hangingPunct="1"/>
            <a:endParaRPr lang="en-GB" sz="1200">
              <a:solidFill>
                <a:srgbClr val="000000"/>
              </a:solidFill>
              <a:latin typeface="Times New Roman" pitchFamily="18" charset="0"/>
            </a:endParaRPr>
          </a:p>
          <a:p>
            <a:pPr lvl="1" eaLnBrk="1" hangingPunct="1"/>
            <a:r>
              <a:rPr lang="en-GB" sz="1200">
                <a:solidFill>
                  <a:srgbClr val="000000"/>
                </a:solidFill>
                <a:latin typeface="Times New Roman" pitchFamily="18" charset="0"/>
              </a:rPr>
              <a:t> </a:t>
            </a:r>
          </a:p>
          <a:p>
            <a:pPr algn="ctr" eaLnBrk="1" hangingPunct="1"/>
            <a:endParaRPr lang="en-GB" sz="1200">
              <a:solidFill>
                <a:srgbClr val="000000"/>
              </a:solidFill>
              <a:latin typeface="Times New Roman" pitchFamily="18" charset="0"/>
            </a:endParaRPr>
          </a:p>
          <a:p>
            <a:pPr algn="ctr" eaLnBrk="1" hangingPunct="1"/>
            <a:endParaRPr lang="en-GB" sz="1200">
              <a:solidFill>
                <a:srgbClr val="000000"/>
              </a:solidFill>
              <a:latin typeface="Times New Roman" pitchFamily="18" charset="0"/>
            </a:endParaRPr>
          </a:p>
          <a:p>
            <a:pPr algn="ctr" eaLnBrk="1" hangingPunct="1"/>
            <a:endParaRPr lang="en-GB" sz="1200">
              <a:solidFill>
                <a:srgbClr val="000000"/>
              </a:solidFill>
              <a:latin typeface="Times New Roman" pitchFamily="18" charset="0"/>
            </a:endParaRPr>
          </a:p>
          <a:p>
            <a:pPr algn="ctr" eaLnBrk="1" hangingPunct="1"/>
            <a:endParaRPr lang="en-GB" sz="1200">
              <a:solidFill>
                <a:srgbClr val="000000"/>
              </a:solidFill>
              <a:latin typeface="Times New Roman" pitchFamily="18" charset="0"/>
            </a:endParaRPr>
          </a:p>
          <a:p>
            <a:pPr eaLnBrk="1" hangingPunct="1"/>
            <a:endParaRPr lang="en-US" b="0">
              <a:solidFill>
                <a:srgbClr val="000000"/>
              </a:solidFill>
            </a:endParaRPr>
          </a:p>
        </p:txBody>
      </p:sp>
      <p:sp>
        <p:nvSpPr>
          <p:cNvPr id="465926" name="Text Box 6"/>
          <p:cNvSpPr txBox="1">
            <a:spLocks noChangeArrowheads="1"/>
          </p:cNvSpPr>
          <p:nvPr/>
        </p:nvSpPr>
        <p:spPr bwMode="auto">
          <a:xfrm>
            <a:off x="692164" y="1711325"/>
            <a:ext cx="1358885" cy="344488"/>
          </a:xfrm>
          <a:prstGeom prst="rect">
            <a:avLst/>
          </a:prstGeom>
          <a:solidFill>
            <a:srgbClr val="FFFFFF"/>
          </a:solidFill>
          <a:ln w="9525">
            <a:solidFill>
              <a:srgbClr val="000000"/>
            </a:solidFill>
            <a:miter lim="800000"/>
            <a:headEnd/>
            <a:tailEnd/>
          </a:ln>
        </p:spPr>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r>
              <a:rPr lang="en-US" sz="1600">
                <a:solidFill>
                  <a:srgbClr val="000000"/>
                </a:solidFill>
                <a:latin typeface="Times New Roman" pitchFamily="18" charset="0"/>
              </a:rPr>
              <a:t>Governance</a:t>
            </a:r>
            <a:endParaRPr lang="en-US" sz="1600" b="0">
              <a:solidFill>
                <a:srgbClr val="000000"/>
              </a:solidFill>
            </a:endParaRPr>
          </a:p>
        </p:txBody>
      </p:sp>
      <p:sp>
        <p:nvSpPr>
          <p:cNvPr id="465927" name="Text Box 7"/>
          <p:cNvSpPr txBox="1">
            <a:spLocks noChangeArrowheads="1"/>
          </p:cNvSpPr>
          <p:nvPr/>
        </p:nvSpPr>
        <p:spPr bwMode="auto">
          <a:xfrm>
            <a:off x="692164" y="2382838"/>
            <a:ext cx="1358885" cy="1371600"/>
          </a:xfrm>
          <a:prstGeom prst="rect">
            <a:avLst/>
          </a:prstGeom>
          <a:solidFill>
            <a:srgbClr val="FFFFFF"/>
          </a:solidFill>
          <a:ln w="9525">
            <a:solidFill>
              <a:srgbClr val="000000"/>
            </a:solidFill>
            <a:miter lim="800000"/>
            <a:headEnd/>
            <a:tailEnd/>
          </a:ln>
        </p:spPr>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r>
              <a:rPr lang="en-US" sz="1600" dirty="0">
                <a:solidFill>
                  <a:srgbClr val="000000"/>
                </a:solidFill>
                <a:latin typeface="Times New Roman" pitchFamily="18" charset="0"/>
              </a:rPr>
              <a:t>Policy</a:t>
            </a:r>
          </a:p>
          <a:p>
            <a:pPr algn="ctr" eaLnBrk="1" hangingPunct="1"/>
            <a:endParaRPr lang="en-US" sz="1000" dirty="0">
              <a:solidFill>
                <a:srgbClr val="000000"/>
              </a:solidFill>
              <a:latin typeface="Times New Roman" pitchFamily="18" charset="0"/>
            </a:endParaRPr>
          </a:p>
          <a:p>
            <a:pPr algn="ctr" eaLnBrk="1" hangingPunct="1"/>
            <a:r>
              <a:rPr lang="en-US" sz="1300" dirty="0">
                <a:solidFill>
                  <a:srgbClr val="000000"/>
                </a:solidFill>
                <a:latin typeface="Times New Roman" pitchFamily="18" charset="0"/>
              </a:rPr>
              <a:t>Macroeconomic</a:t>
            </a:r>
          </a:p>
          <a:p>
            <a:pPr algn="ctr" eaLnBrk="1" hangingPunct="1"/>
            <a:endParaRPr lang="en-US" sz="800" dirty="0">
              <a:solidFill>
                <a:srgbClr val="000000"/>
              </a:solidFill>
              <a:latin typeface="Times New Roman" pitchFamily="18" charset="0"/>
            </a:endParaRPr>
          </a:p>
          <a:p>
            <a:pPr algn="ctr" eaLnBrk="1" hangingPunct="1"/>
            <a:r>
              <a:rPr lang="en-US" sz="1400" dirty="0">
                <a:solidFill>
                  <a:srgbClr val="000000"/>
                </a:solidFill>
                <a:latin typeface="Times New Roman" pitchFamily="18" charset="0"/>
              </a:rPr>
              <a:t>Social </a:t>
            </a:r>
          </a:p>
          <a:p>
            <a:pPr algn="ctr" eaLnBrk="1" hangingPunct="1"/>
            <a:endParaRPr lang="en-US" sz="800" dirty="0">
              <a:solidFill>
                <a:srgbClr val="000000"/>
              </a:solidFill>
              <a:latin typeface="Times New Roman" pitchFamily="18" charset="0"/>
            </a:endParaRPr>
          </a:p>
          <a:p>
            <a:pPr algn="ctr" eaLnBrk="1" hangingPunct="1"/>
            <a:r>
              <a:rPr lang="en-US" sz="1400" dirty="0">
                <a:solidFill>
                  <a:srgbClr val="000000"/>
                </a:solidFill>
                <a:latin typeface="Times New Roman" pitchFamily="18" charset="0"/>
              </a:rPr>
              <a:t>Health</a:t>
            </a:r>
            <a:endParaRPr lang="en-US" sz="1400" dirty="0">
              <a:solidFill>
                <a:srgbClr val="000000"/>
              </a:solidFill>
            </a:endParaRPr>
          </a:p>
        </p:txBody>
      </p:sp>
      <p:sp>
        <p:nvSpPr>
          <p:cNvPr id="465928" name="Text Box 8"/>
          <p:cNvSpPr txBox="1">
            <a:spLocks noChangeArrowheads="1"/>
          </p:cNvSpPr>
          <p:nvPr/>
        </p:nvSpPr>
        <p:spPr bwMode="auto">
          <a:xfrm>
            <a:off x="692164" y="4111625"/>
            <a:ext cx="1358885" cy="685800"/>
          </a:xfrm>
          <a:prstGeom prst="rect">
            <a:avLst/>
          </a:prstGeom>
          <a:solidFill>
            <a:srgbClr val="FFFFFF"/>
          </a:solidFill>
          <a:ln w="9525">
            <a:solidFill>
              <a:srgbClr val="000000"/>
            </a:solidFill>
            <a:miter lim="800000"/>
            <a:headEnd/>
            <a:tailEnd/>
          </a:ln>
        </p:spPr>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r>
              <a:rPr lang="en-US" sz="1400">
                <a:solidFill>
                  <a:srgbClr val="000000"/>
                </a:solidFill>
                <a:latin typeface="Times New Roman" pitchFamily="18" charset="0"/>
              </a:rPr>
              <a:t>Cultural and Societal norms and values</a:t>
            </a:r>
            <a:endParaRPr lang="en-US" sz="1400" b="0">
              <a:solidFill>
                <a:srgbClr val="000000"/>
              </a:solidFill>
            </a:endParaRPr>
          </a:p>
        </p:txBody>
      </p:sp>
      <p:sp>
        <p:nvSpPr>
          <p:cNvPr id="465929" name="AutoShape 9"/>
          <p:cNvSpPr>
            <a:spLocks noChangeArrowheads="1"/>
          </p:cNvSpPr>
          <p:nvPr/>
        </p:nvSpPr>
        <p:spPr bwMode="auto">
          <a:xfrm>
            <a:off x="2174397" y="1939925"/>
            <a:ext cx="165578" cy="458788"/>
          </a:xfrm>
          <a:prstGeom prst="rightArrow">
            <a:avLst>
              <a:gd name="adj1" fmla="val 50176"/>
              <a:gd name="adj2" fmla="val 48278"/>
            </a:avLst>
          </a:prstGeom>
          <a:solidFill>
            <a:schemeClr val="accent1">
              <a:lumMod val="40000"/>
              <a:lumOff val="60000"/>
            </a:schemeClr>
          </a:solidFill>
          <a:ln>
            <a:headEnd/>
            <a:tailEnd/>
          </a:ln>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30" name="AutoShape 10"/>
          <p:cNvSpPr>
            <a:spLocks noChangeArrowheads="1"/>
          </p:cNvSpPr>
          <p:nvPr/>
        </p:nvSpPr>
        <p:spPr bwMode="auto">
          <a:xfrm rot="10800000">
            <a:off x="2174397" y="2513013"/>
            <a:ext cx="165578" cy="455612"/>
          </a:xfrm>
          <a:prstGeom prst="rightArrow">
            <a:avLst>
              <a:gd name="adj1" fmla="val 45648"/>
              <a:gd name="adj2" fmla="val 48278"/>
            </a:avLst>
          </a:prstGeom>
          <a:ln>
            <a:headEnd/>
            <a:tailEnd/>
          </a:ln>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31" name="AutoShape 11"/>
          <p:cNvSpPr>
            <a:spLocks noChangeArrowheads="1"/>
          </p:cNvSpPr>
          <p:nvPr/>
        </p:nvSpPr>
        <p:spPr bwMode="auto">
          <a:xfrm>
            <a:off x="2174397" y="3084513"/>
            <a:ext cx="165578" cy="457200"/>
          </a:xfrm>
          <a:prstGeom prst="rightArrow">
            <a:avLst>
              <a:gd name="adj1" fmla="val 50000"/>
              <a:gd name="adj2" fmla="val 54310"/>
            </a:avLst>
          </a:prstGeom>
          <a:solidFill>
            <a:schemeClr val="accent1">
              <a:lumMod val="40000"/>
              <a:lumOff val="60000"/>
            </a:schemeClr>
          </a:solidFill>
          <a:ln>
            <a:headEnd/>
            <a:tailEnd/>
          </a:ln>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32" name="AutoShape 12"/>
          <p:cNvSpPr>
            <a:spLocks noChangeArrowheads="1"/>
          </p:cNvSpPr>
          <p:nvPr/>
        </p:nvSpPr>
        <p:spPr bwMode="auto">
          <a:xfrm rot="10800000">
            <a:off x="2174397" y="3770313"/>
            <a:ext cx="165578" cy="457200"/>
          </a:xfrm>
          <a:prstGeom prst="rightArrow">
            <a:avLst>
              <a:gd name="adj1" fmla="val 50000"/>
              <a:gd name="adj2" fmla="val 54315"/>
            </a:avLst>
          </a:prstGeom>
          <a:ln>
            <a:headEnd/>
            <a:tailEnd/>
          </a:ln>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33" name="Rectangle 13"/>
          <p:cNvSpPr>
            <a:spLocks noChangeArrowheads="1"/>
          </p:cNvSpPr>
          <p:nvPr/>
        </p:nvSpPr>
        <p:spPr bwMode="auto">
          <a:xfrm>
            <a:off x="2339975" y="1844675"/>
            <a:ext cx="2016127" cy="2971800"/>
          </a:xfrm>
          <a:prstGeom prst="rect">
            <a:avLst/>
          </a:prstGeom>
          <a:solidFill>
            <a:schemeClr val="tx2">
              <a:lumMod val="40000"/>
              <a:lumOff val="60000"/>
            </a:schemeClr>
          </a:solidFill>
          <a:ln/>
          <a:extLst/>
        </p:spPr>
        <p:style>
          <a:lnRef idx="3">
            <a:schemeClr val="lt1"/>
          </a:lnRef>
          <a:fillRef idx="1">
            <a:schemeClr val="accent5"/>
          </a:fillRef>
          <a:effectRef idx="1">
            <a:schemeClr val="accent5"/>
          </a:effectRef>
          <a:fontRef idx="minor">
            <a:schemeClr val="lt1"/>
          </a:fontRef>
        </p:style>
        <p:txBody>
          <a:bodyPr/>
          <a:lstStyle/>
          <a:p>
            <a:endParaRPr lang="ar-EG"/>
          </a:p>
        </p:txBody>
      </p:sp>
      <p:sp>
        <p:nvSpPr>
          <p:cNvPr id="465934" name="Text Box 14"/>
          <p:cNvSpPr txBox="1">
            <a:spLocks noChangeArrowheads="1"/>
          </p:cNvSpPr>
          <p:nvPr/>
        </p:nvSpPr>
        <p:spPr bwMode="auto">
          <a:xfrm>
            <a:off x="2486602" y="3220651"/>
            <a:ext cx="1722872" cy="1375131"/>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r>
              <a:rPr lang="en-GB" sz="1600" dirty="0">
                <a:solidFill>
                  <a:srgbClr val="000000"/>
                </a:solidFill>
                <a:latin typeface="Times New Roman" panose="02020603050405020304" pitchFamily="18" charset="0"/>
                <a:cs typeface="Times New Roman" panose="02020603050405020304" pitchFamily="18" charset="0"/>
              </a:rPr>
              <a:t>Education</a:t>
            </a:r>
          </a:p>
          <a:p>
            <a:pPr algn="ctr" eaLnBrk="1" hangingPunct="1"/>
            <a:r>
              <a:rPr lang="en-GB" sz="1600" dirty="0" smtClean="0">
                <a:solidFill>
                  <a:srgbClr val="000000"/>
                </a:solidFill>
                <a:latin typeface="Times New Roman" panose="02020603050405020304" pitchFamily="18" charset="0"/>
                <a:cs typeface="Times New Roman" panose="02020603050405020304" pitchFamily="18" charset="0"/>
              </a:rPr>
              <a:t>Occupation</a:t>
            </a:r>
            <a:endParaRPr lang="en-GB" sz="1600" dirty="0">
              <a:solidFill>
                <a:srgbClr val="000000"/>
              </a:solidFill>
              <a:latin typeface="Times New Roman" panose="02020603050405020304" pitchFamily="18" charset="0"/>
              <a:cs typeface="Times New Roman" panose="02020603050405020304" pitchFamily="18" charset="0"/>
            </a:endParaRPr>
          </a:p>
          <a:p>
            <a:pPr algn="ctr" eaLnBrk="1" hangingPunct="1"/>
            <a:r>
              <a:rPr lang="en-GB" sz="1600" dirty="0" smtClean="0">
                <a:solidFill>
                  <a:srgbClr val="000000"/>
                </a:solidFill>
                <a:latin typeface="Times New Roman" panose="02020603050405020304" pitchFamily="18" charset="0"/>
                <a:cs typeface="Times New Roman" panose="02020603050405020304" pitchFamily="18" charset="0"/>
              </a:rPr>
              <a:t>Income</a:t>
            </a:r>
            <a:endParaRPr lang="en-GB" sz="1600" dirty="0">
              <a:solidFill>
                <a:srgbClr val="000000"/>
              </a:solidFill>
              <a:latin typeface="Times New Roman" panose="02020603050405020304" pitchFamily="18" charset="0"/>
              <a:cs typeface="Times New Roman" panose="02020603050405020304" pitchFamily="18" charset="0"/>
            </a:endParaRPr>
          </a:p>
          <a:p>
            <a:pPr algn="ctr" eaLnBrk="1" hangingPunct="1"/>
            <a:r>
              <a:rPr lang="en-GB" sz="1600" dirty="0" smtClean="0">
                <a:solidFill>
                  <a:srgbClr val="000000"/>
                </a:solidFill>
                <a:latin typeface="Times New Roman" panose="02020603050405020304" pitchFamily="18" charset="0"/>
                <a:cs typeface="Times New Roman" panose="02020603050405020304" pitchFamily="18" charset="0"/>
              </a:rPr>
              <a:t>Gender</a:t>
            </a:r>
            <a:endParaRPr lang="en-GB" sz="1600" dirty="0">
              <a:solidFill>
                <a:srgbClr val="000000"/>
              </a:solidFill>
              <a:latin typeface="Times New Roman" panose="02020603050405020304" pitchFamily="18" charset="0"/>
              <a:cs typeface="Times New Roman" panose="02020603050405020304" pitchFamily="18" charset="0"/>
            </a:endParaRPr>
          </a:p>
          <a:p>
            <a:pPr algn="ctr" eaLnBrk="1" hangingPunct="1"/>
            <a:r>
              <a:rPr lang="en-GB" sz="1600" dirty="0" smtClean="0">
                <a:solidFill>
                  <a:srgbClr val="000000"/>
                </a:solidFill>
                <a:latin typeface="Times New Roman" panose="02020603050405020304" pitchFamily="18" charset="0"/>
                <a:cs typeface="Times New Roman" panose="02020603050405020304" pitchFamily="18" charset="0"/>
              </a:rPr>
              <a:t>Ethnicity </a:t>
            </a:r>
            <a:r>
              <a:rPr lang="en-GB" sz="1600" dirty="0">
                <a:solidFill>
                  <a:srgbClr val="000000"/>
                </a:solidFill>
                <a:latin typeface="Times New Roman" panose="02020603050405020304" pitchFamily="18" charset="0"/>
                <a:cs typeface="Times New Roman" panose="02020603050405020304" pitchFamily="18" charset="0"/>
              </a:rPr>
              <a:t>/ Race</a:t>
            </a:r>
          </a:p>
          <a:p>
            <a:pPr eaLnBrk="1" hangingPunct="1"/>
            <a:endParaRPr lang="en-US" sz="1600" b="0" dirty="0">
              <a:solidFill>
                <a:srgbClr val="000000"/>
              </a:solidFill>
            </a:endParaRPr>
          </a:p>
        </p:txBody>
      </p:sp>
      <p:sp>
        <p:nvSpPr>
          <p:cNvPr id="465935" name="Text Box 15"/>
          <p:cNvSpPr txBox="1">
            <a:spLocks noChangeArrowheads="1"/>
          </p:cNvSpPr>
          <p:nvPr/>
        </p:nvSpPr>
        <p:spPr bwMode="auto">
          <a:xfrm>
            <a:off x="2433547" y="1933902"/>
            <a:ext cx="1722872" cy="531812"/>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endParaRPr lang="fr-FR" sz="800" dirty="0">
              <a:solidFill>
                <a:srgbClr val="000000"/>
              </a:solidFill>
            </a:endParaRPr>
          </a:p>
          <a:p>
            <a:pPr algn="ctr" eaLnBrk="1" hangingPunct="1"/>
            <a:r>
              <a:rPr lang="fr-FR" sz="1600" dirty="0">
                <a:solidFill>
                  <a:srgbClr val="000000"/>
                </a:solidFill>
              </a:rPr>
              <a:t>Social Position</a:t>
            </a:r>
            <a:endParaRPr lang="en-US" sz="1600" b="0" dirty="0">
              <a:solidFill>
                <a:srgbClr val="000000"/>
              </a:solidFill>
            </a:endParaRPr>
          </a:p>
        </p:txBody>
      </p:sp>
      <p:sp>
        <p:nvSpPr>
          <p:cNvPr id="465936" name="AutoShape 16"/>
          <p:cNvSpPr>
            <a:spLocks noChangeArrowheads="1"/>
          </p:cNvSpPr>
          <p:nvPr/>
        </p:nvSpPr>
        <p:spPr bwMode="auto">
          <a:xfrm>
            <a:off x="4385078" y="1989140"/>
            <a:ext cx="258360" cy="458787"/>
          </a:xfrm>
          <a:prstGeom prst="rightArrow">
            <a:avLst>
              <a:gd name="adj1" fmla="val 50176"/>
              <a:gd name="adj2" fmla="val 43648"/>
            </a:avLst>
          </a:prstGeom>
          <a:solidFill>
            <a:schemeClr val="tx2">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a:lstStyle/>
          <a:p>
            <a:endParaRPr lang="ar-EG"/>
          </a:p>
        </p:txBody>
      </p:sp>
      <p:sp>
        <p:nvSpPr>
          <p:cNvPr id="465937" name="AutoShape 17"/>
          <p:cNvSpPr>
            <a:spLocks noChangeArrowheads="1"/>
          </p:cNvSpPr>
          <p:nvPr/>
        </p:nvSpPr>
        <p:spPr bwMode="auto">
          <a:xfrm>
            <a:off x="4385078" y="2636838"/>
            <a:ext cx="258360" cy="457200"/>
          </a:xfrm>
          <a:prstGeom prst="rightArrow">
            <a:avLst>
              <a:gd name="adj1" fmla="val 50000"/>
              <a:gd name="adj2" fmla="val 39778"/>
            </a:avLst>
          </a:prstGeom>
          <a:solidFill>
            <a:schemeClr val="tx2">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a:lstStyle/>
          <a:p>
            <a:endParaRPr lang="ar-EG"/>
          </a:p>
        </p:txBody>
      </p:sp>
      <p:sp>
        <p:nvSpPr>
          <p:cNvPr id="465938" name="AutoShape 18"/>
          <p:cNvSpPr>
            <a:spLocks noChangeArrowheads="1"/>
          </p:cNvSpPr>
          <p:nvPr/>
        </p:nvSpPr>
        <p:spPr bwMode="auto">
          <a:xfrm>
            <a:off x="4385078" y="3357563"/>
            <a:ext cx="258360" cy="457200"/>
          </a:xfrm>
          <a:prstGeom prst="rightArrow">
            <a:avLst>
              <a:gd name="adj1" fmla="val 50000"/>
              <a:gd name="adj2" fmla="val 43648"/>
            </a:avLst>
          </a:prstGeom>
          <a:solidFill>
            <a:schemeClr val="tx2">
              <a:lumMod val="40000"/>
              <a:lumOff val="60000"/>
            </a:schemeClr>
          </a:solidFill>
          <a:ln>
            <a:headEnd/>
            <a:tailEnd/>
          </a:ln>
        </p:spPr>
        <p:style>
          <a:lnRef idx="3">
            <a:schemeClr val="lt1"/>
          </a:lnRef>
          <a:fillRef idx="1">
            <a:schemeClr val="accent5"/>
          </a:fillRef>
          <a:effectRef idx="1">
            <a:schemeClr val="accent5"/>
          </a:effectRef>
          <a:fontRef idx="minor">
            <a:schemeClr val="lt1"/>
          </a:fontRef>
        </p:style>
        <p:txBody>
          <a:bodyPr/>
          <a:lstStyle/>
          <a:p>
            <a:endParaRPr lang="ar-EG"/>
          </a:p>
        </p:txBody>
      </p:sp>
      <p:sp>
        <p:nvSpPr>
          <p:cNvPr id="465939" name="Rectangle 19"/>
          <p:cNvSpPr>
            <a:spLocks noChangeArrowheads="1"/>
          </p:cNvSpPr>
          <p:nvPr/>
        </p:nvSpPr>
        <p:spPr bwMode="auto">
          <a:xfrm>
            <a:off x="4730227" y="1711325"/>
            <a:ext cx="2608666" cy="3127375"/>
          </a:xfrm>
          <a:prstGeom prst="rect">
            <a:avLst/>
          </a:prstGeom>
          <a:solidFill>
            <a:schemeClr val="accent1">
              <a:lumMod val="20000"/>
              <a:lumOff val="80000"/>
            </a:schemeClr>
          </a:solidFill>
          <a:ln/>
          <a:extLst/>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40" name="Text Box 20"/>
          <p:cNvSpPr txBox="1">
            <a:spLocks noChangeArrowheads="1"/>
          </p:cNvSpPr>
          <p:nvPr/>
        </p:nvSpPr>
        <p:spPr bwMode="auto">
          <a:xfrm>
            <a:off x="4927586" y="2113024"/>
            <a:ext cx="2225728" cy="1694821"/>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lIns="0" rIns="0"/>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eaLnBrk="1" hangingPunct="1"/>
            <a:r>
              <a:rPr lang="en-US" sz="1200" b="0" dirty="0">
                <a:solidFill>
                  <a:srgbClr val="000000"/>
                </a:solidFill>
                <a:latin typeface="Times New Roman" pitchFamily="18" charset="0"/>
              </a:rPr>
              <a:t>     </a:t>
            </a:r>
            <a:endParaRPr lang="en-US" sz="1200" b="0" dirty="0" smtClean="0">
              <a:solidFill>
                <a:srgbClr val="000000"/>
              </a:solidFill>
              <a:latin typeface="Times New Roman" pitchFamily="18" charset="0"/>
            </a:endParaRPr>
          </a:p>
          <a:p>
            <a:pPr eaLnBrk="1" hangingPunct="1">
              <a:buFont typeface="Arial" panose="020B0604020202020204" pitchFamily="34" charset="0"/>
              <a:buChar char="•"/>
              <a:tabLst>
                <a:tab pos="93663" algn="l"/>
              </a:tabLst>
            </a:pPr>
            <a:r>
              <a:rPr lang="en-US" sz="1600" dirty="0" smtClean="0">
                <a:solidFill>
                  <a:srgbClr val="000000"/>
                </a:solidFill>
                <a:latin typeface="Times New Roman" pitchFamily="18" charset="0"/>
              </a:rPr>
              <a:t>Material </a:t>
            </a:r>
            <a:r>
              <a:rPr lang="en-US" sz="1600" dirty="0">
                <a:solidFill>
                  <a:srgbClr val="000000"/>
                </a:solidFill>
                <a:latin typeface="Times New Roman" pitchFamily="18" charset="0"/>
              </a:rPr>
              <a:t>Circumstances</a:t>
            </a:r>
            <a:r>
              <a:rPr lang="en-GB" sz="1600" dirty="0">
                <a:solidFill>
                  <a:srgbClr val="000000"/>
                </a:solidFill>
                <a:latin typeface="Times New Roman" pitchFamily="18" charset="0"/>
              </a:rPr>
              <a:t> </a:t>
            </a:r>
          </a:p>
          <a:p>
            <a:pPr eaLnBrk="1" hangingPunct="1">
              <a:buFont typeface="Arial" panose="020B0604020202020204" pitchFamily="34" charset="0"/>
              <a:buChar char="•"/>
              <a:tabLst>
                <a:tab pos="93663" algn="l"/>
              </a:tabLst>
            </a:pPr>
            <a:r>
              <a:rPr lang="en-GB" sz="1600" dirty="0" smtClean="0">
                <a:solidFill>
                  <a:srgbClr val="000000"/>
                </a:solidFill>
                <a:latin typeface="Times New Roman" pitchFamily="18" charset="0"/>
              </a:rPr>
              <a:t>  Social Cohesion</a:t>
            </a:r>
            <a:endParaRPr lang="en-GB" sz="1600" b="0" dirty="0">
              <a:solidFill>
                <a:srgbClr val="000000"/>
              </a:solidFill>
              <a:latin typeface="Times New Roman" pitchFamily="18" charset="0"/>
            </a:endParaRPr>
          </a:p>
          <a:p>
            <a:pPr eaLnBrk="1" hangingPunct="1">
              <a:buFont typeface="Arial" panose="020B0604020202020204" pitchFamily="34" charset="0"/>
              <a:buChar char="•"/>
              <a:tabLst>
                <a:tab pos="93663" algn="l"/>
                <a:tab pos="177800" algn="l"/>
              </a:tabLst>
            </a:pPr>
            <a:r>
              <a:rPr lang="en-US" sz="1600" dirty="0">
                <a:solidFill>
                  <a:srgbClr val="000000"/>
                </a:solidFill>
                <a:latin typeface="Times New Roman" pitchFamily="18" charset="0"/>
              </a:rPr>
              <a:t>  </a:t>
            </a:r>
            <a:r>
              <a:rPr lang="en-US" sz="1600" dirty="0" smtClean="0">
                <a:solidFill>
                  <a:srgbClr val="000000"/>
                </a:solidFill>
                <a:latin typeface="Times New Roman" pitchFamily="18" charset="0"/>
              </a:rPr>
              <a:t>Psychosocial </a:t>
            </a:r>
            <a:r>
              <a:rPr lang="en-US" sz="1600" dirty="0">
                <a:solidFill>
                  <a:srgbClr val="000000"/>
                </a:solidFill>
                <a:latin typeface="Times New Roman" pitchFamily="18" charset="0"/>
              </a:rPr>
              <a:t>Factors</a:t>
            </a:r>
            <a:endParaRPr lang="en-US" sz="1600" b="0" dirty="0">
              <a:solidFill>
                <a:srgbClr val="000000"/>
              </a:solidFill>
              <a:latin typeface="Times New Roman" pitchFamily="18" charset="0"/>
            </a:endParaRPr>
          </a:p>
          <a:p>
            <a:pPr eaLnBrk="1" hangingPunct="1">
              <a:buFont typeface="Arial" panose="020B0604020202020204" pitchFamily="34" charset="0"/>
              <a:buChar char="•"/>
              <a:tabLst>
                <a:tab pos="93663" algn="l"/>
              </a:tabLst>
            </a:pPr>
            <a:r>
              <a:rPr lang="en-US" sz="1600" b="0" dirty="0" smtClean="0">
                <a:solidFill>
                  <a:srgbClr val="000000"/>
                </a:solidFill>
                <a:latin typeface="Times New Roman" pitchFamily="18" charset="0"/>
              </a:rPr>
              <a:t>  </a:t>
            </a:r>
            <a:r>
              <a:rPr lang="en-US" sz="1600" dirty="0" smtClean="0">
                <a:solidFill>
                  <a:srgbClr val="000000"/>
                </a:solidFill>
                <a:latin typeface="Times New Roman" pitchFamily="18" charset="0"/>
              </a:rPr>
              <a:t>Behaviors </a:t>
            </a:r>
            <a:endParaRPr lang="en-US" sz="1600" dirty="0">
              <a:solidFill>
                <a:srgbClr val="000000"/>
              </a:solidFill>
              <a:latin typeface="Times New Roman" pitchFamily="18" charset="0"/>
            </a:endParaRPr>
          </a:p>
          <a:p>
            <a:pPr eaLnBrk="1" hangingPunct="1">
              <a:buFont typeface="Arial" panose="020B0604020202020204" pitchFamily="34" charset="0"/>
              <a:buChar char="•"/>
              <a:tabLst>
                <a:tab pos="93663" algn="l"/>
              </a:tabLst>
            </a:pPr>
            <a:r>
              <a:rPr lang="en-US" sz="1600" dirty="0" smtClean="0">
                <a:solidFill>
                  <a:srgbClr val="000000"/>
                </a:solidFill>
                <a:latin typeface="Times New Roman" pitchFamily="18" charset="0"/>
              </a:rPr>
              <a:t>  Biological </a:t>
            </a:r>
            <a:r>
              <a:rPr lang="en-US" sz="1600" dirty="0">
                <a:solidFill>
                  <a:srgbClr val="000000"/>
                </a:solidFill>
                <a:latin typeface="Times New Roman" pitchFamily="18" charset="0"/>
              </a:rPr>
              <a:t>Factors </a:t>
            </a:r>
          </a:p>
          <a:p>
            <a:pPr eaLnBrk="1" hangingPunct="1"/>
            <a:endParaRPr lang="en-US" b="0" dirty="0">
              <a:solidFill>
                <a:srgbClr val="000000"/>
              </a:solidFill>
            </a:endParaRPr>
          </a:p>
        </p:txBody>
      </p:sp>
      <p:sp>
        <p:nvSpPr>
          <p:cNvPr id="465941" name="Text Box 21"/>
          <p:cNvSpPr txBox="1">
            <a:spLocks noChangeArrowheads="1"/>
          </p:cNvSpPr>
          <p:nvPr/>
        </p:nvSpPr>
        <p:spPr bwMode="auto">
          <a:xfrm>
            <a:off x="4927586" y="4227513"/>
            <a:ext cx="2309694" cy="336550"/>
          </a:xfrm>
          <a:prstGeom prst="rect">
            <a:avLst/>
          </a:prstGeom>
          <a:ln>
            <a:headEnd/>
            <a:tailEnd/>
          </a:ln>
          <a:extLst/>
        </p:spPr>
        <p:style>
          <a:lnRef idx="2">
            <a:schemeClr val="accent1"/>
          </a:lnRef>
          <a:fillRef idx="1">
            <a:schemeClr val="lt1"/>
          </a:fillRef>
          <a:effectRef idx="0">
            <a:schemeClr val="accent1"/>
          </a:effectRef>
          <a:fontRef idx="minor">
            <a:schemeClr val="dk1"/>
          </a:fontRef>
        </p:style>
        <p:txBody>
          <a:bodyPr/>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r>
              <a:rPr lang="en-US" sz="1600" dirty="0">
                <a:solidFill>
                  <a:srgbClr val="000000"/>
                </a:solidFill>
                <a:latin typeface="Times New Roman" pitchFamily="18" charset="0"/>
              </a:rPr>
              <a:t>Health Care System</a:t>
            </a:r>
            <a:endParaRPr lang="en-US" sz="1600" dirty="0">
              <a:solidFill>
                <a:srgbClr val="000000"/>
              </a:solidFill>
            </a:endParaRPr>
          </a:p>
        </p:txBody>
      </p:sp>
      <p:sp>
        <p:nvSpPr>
          <p:cNvPr id="465956" name="AutoShape 36"/>
          <p:cNvSpPr>
            <a:spLocks noChangeArrowheads="1"/>
          </p:cNvSpPr>
          <p:nvPr/>
        </p:nvSpPr>
        <p:spPr bwMode="auto">
          <a:xfrm>
            <a:off x="7252104" y="2349500"/>
            <a:ext cx="363988" cy="457200"/>
          </a:xfrm>
          <a:prstGeom prst="rightArrow">
            <a:avLst>
              <a:gd name="adj1" fmla="val 50000"/>
              <a:gd name="adj2" fmla="val 25000"/>
            </a:avLst>
          </a:prstGeom>
          <a:solidFill>
            <a:schemeClr val="tx2">
              <a:lumMod val="60000"/>
              <a:lumOff val="40000"/>
            </a:schemeClr>
          </a:solidFill>
          <a:ln>
            <a:headEnd/>
            <a:tailEnd/>
          </a:ln>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57" name="AutoShape 37"/>
          <p:cNvSpPr>
            <a:spLocks noChangeArrowheads="1"/>
          </p:cNvSpPr>
          <p:nvPr/>
        </p:nvSpPr>
        <p:spPr bwMode="auto">
          <a:xfrm>
            <a:off x="7250995" y="2997364"/>
            <a:ext cx="363988" cy="454025"/>
          </a:xfrm>
          <a:prstGeom prst="rightArrow">
            <a:avLst>
              <a:gd name="adj1" fmla="val 50000"/>
              <a:gd name="adj2" fmla="val 25000"/>
            </a:avLst>
          </a:prstGeom>
          <a:solidFill>
            <a:schemeClr val="tx2">
              <a:lumMod val="60000"/>
              <a:lumOff val="40000"/>
            </a:schemeClr>
          </a:solidFill>
          <a:ln>
            <a:headEnd/>
            <a:tailEnd/>
          </a:ln>
        </p:spPr>
        <p:style>
          <a:lnRef idx="3">
            <a:schemeClr val="lt1"/>
          </a:lnRef>
          <a:fillRef idx="1">
            <a:schemeClr val="accent1"/>
          </a:fillRef>
          <a:effectRef idx="1">
            <a:schemeClr val="accent1"/>
          </a:effectRef>
          <a:fontRef idx="minor">
            <a:schemeClr val="lt1"/>
          </a:fontRef>
        </p:style>
        <p:txBody>
          <a:bodyPr/>
          <a:lstStyle/>
          <a:p>
            <a:endParaRPr lang="ar-EG"/>
          </a:p>
        </p:txBody>
      </p:sp>
      <p:sp>
        <p:nvSpPr>
          <p:cNvPr id="465958" name="Text Box 38"/>
          <p:cNvSpPr txBox="1">
            <a:spLocks noChangeArrowheads="1"/>
          </p:cNvSpPr>
          <p:nvPr/>
        </p:nvSpPr>
        <p:spPr bwMode="auto">
          <a:xfrm>
            <a:off x="7604299" y="2276477"/>
            <a:ext cx="1360313" cy="1439863"/>
          </a:xfrm>
          <a:prstGeom prst="rect">
            <a:avLst/>
          </a:prstGeom>
          <a:solidFill>
            <a:srgbClr val="FFFFFF"/>
          </a:solidFill>
          <a:ln w="57150">
            <a:solidFill>
              <a:srgbClr val="000000"/>
            </a:solidFill>
            <a:miter lim="800000"/>
            <a:headEnd/>
            <a:tailEnd/>
          </a:ln>
        </p:spPr>
        <p:txBody>
          <a:bodyPr lIns="0" rIns="0"/>
          <a:lstStyle>
            <a:lvl1pPr eaLnBrk="0" hangingPunct="0">
              <a:defRPr b="1">
                <a:solidFill>
                  <a:srgbClr val="FFFF00"/>
                </a:solidFill>
                <a:latin typeface="Arial" pitchFamily="34" charset="0"/>
                <a:cs typeface="Arial" pitchFamily="34" charset="0"/>
              </a:defRPr>
            </a:lvl1pPr>
            <a:lvl2pPr marL="742950" indent="-285750" eaLnBrk="0" hangingPunct="0">
              <a:defRPr b="1">
                <a:solidFill>
                  <a:srgbClr val="FFFF00"/>
                </a:solidFill>
                <a:latin typeface="Arial" pitchFamily="34" charset="0"/>
                <a:cs typeface="Arial" pitchFamily="34" charset="0"/>
              </a:defRPr>
            </a:lvl2pPr>
            <a:lvl3pPr marL="1143000" indent="-228600" eaLnBrk="0" hangingPunct="0">
              <a:defRPr b="1">
                <a:solidFill>
                  <a:srgbClr val="FFFF00"/>
                </a:solidFill>
                <a:latin typeface="Arial" pitchFamily="34" charset="0"/>
                <a:cs typeface="Arial" pitchFamily="34" charset="0"/>
              </a:defRPr>
            </a:lvl3pPr>
            <a:lvl4pPr marL="1600200" indent="-228600" eaLnBrk="0" hangingPunct="0">
              <a:defRPr b="1">
                <a:solidFill>
                  <a:srgbClr val="FFFF00"/>
                </a:solidFill>
                <a:latin typeface="Arial" pitchFamily="34" charset="0"/>
                <a:cs typeface="Arial" pitchFamily="34" charset="0"/>
              </a:defRPr>
            </a:lvl4pPr>
            <a:lvl5pPr marL="2057400" indent="-228600" eaLnBrk="0" hangingPunct="0">
              <a:defRPr b="1">
                <a:solidFill>
                  <a:srgbClr val="FFFF00"/>
                </a:solidFill>
                <a:latin typeface="Arial" pitchFamily="34" charset="0"/>
                <a:cs typeface="Arial" pitchFamily="34" charset="0"/>
              </a:defRPr>
            </a:lvl5pPr>
            <a:lvl6pPr marL="2514600" indent="-228600" algn="l" rtl="0" eaLnBrk="0" fontAlgn="base" hangingPunct="0">
              <a:spcBef>
                <a:spcPct val="0"/>
              </a:spcBef>
              <a:spcAft>
                <a:spcPct val="0"/>
              </a:spcAft>
              <a:defRPr b="1">
                <a:solidFill>
                  <a:srgbClr val="FFFF00"/>
                </a:solidFill>
                <a:latin typeface="Arial" pitchFamily="34" charset="0"/>
                <a:cs typeface="Arial" pitchFamily="34" charset="0"/>
              </a:defRPr>
            </a:lvl6pPr>
            <a:lvl7pPr marL="2971800" indent="-228600" algn="l" rtl="0" eaLnBrk="0" fontAlgn="base" hangingPunct="0">
              <a:spcBef>
                <a:spcPct val="0"/>
              </a:spcBef>
              <a:spcAft>
                <a:spcPct val="0"/>
              </a:spcAft>
              <a:defRPr b="1">
                <a:solidFill>
                  <a:srgbClr val="FFFF00"/>
                </a:solidFill>
                <a:latin typeface="Arial" pitchFamily="34" charset="0"/>
                <a:cs typeface="Arial" pitchFamily="34" charset="0"/>
              </a:defRPr>
            </a:lvl7pPr>
            <a:lvl8pPr marL="3429000" indent="-228600" algn="l" rtl="0" eaLnBrk="0" fontAlgn="base" hangingPunct="0">
              <a:spcBef>
                <a:spcPct val="0"/>
              </a:spcBef>
              <a:spcAft>
                <a:spcPct val="0"/>
              </a:spcAft>
              <a:defRPr b="1">
                <a:solidFill>
                  <a:srgbClr val="FFFF00"/>
                </a:solidFill>
                <a:latin typeface="Arial" pitchFamily="34" charset="0"/>
                <a:cs typeface="Arial" pitchFamily="34" charset="0"/>
              </a:defRPr>
            </a:lvl8pPr>
            <a:lvl9pPr marL="3886200" indent="-228600" algn="l" rtl="0" eaLnBrk="0" fontAlgn="base" hangingPunct="0">
              <a:spcBef>
                <a:spcPct val="0"/>
              </a:spcBef>
              <a:spcAft>
                <a:spcPct val="0"/>
              </a:spcAft>
              <a:defRPr b="1">
                <a:solidFill>
                  <a:srgbClr val="FFFF00"/>
                </a:solidFill>
                <a:latin typeface="Arial" pitchFamily="34" charset="0"/>
                <a:cs typeface="Arial" pitchFamily="34" charset="0"/>
              </a:defRPr>
            </a:lvl9pPr>
          </a:lstStyle>
          <a:p>
            <a:pPr algn="ctr" eaLnBrk="1" hangingPunct="1"/>
            <a:r>
              <a:rPr lang="en-GB" sz="1600" dirty="0" smtClean="0">
                <a:solidFill>
                  <a:srgbClr val="000000"/>
                </a:solidFill>
              </a:rPr>
              <a:t>Distribution</a:t>
            </a:r>
            <a:endParaRPr lang="en-GB" sz="800" dirty="0" smtClean="0">
              <a:solidFill>
                <a:srgbClr val="000000"/>
              </a:solidFill>
            </a:endParaRPr>
          </a:p>
          <a:p>
            <a:pPr algn="ctr" eaLnBrk="1" hangingPunct="1"/>
            <a:endParaRPr lang="en-GB" sz="800" dirty="0" smtClean="0">
              <a:solidFill>
                <a:srgbClr val="000000"/>
              </a:solidFill>
            </a:endParaRPr>
          </a:p>
          <a:p>
            <a:pPr algn="ctr" eaLnBrk="1" hangingPunct="1"/>
            <a:r>
              <a:rPr lang="en-GB" sz="1600" dirty="0" smtClean="0">
                <a:solidFill>
                  <a:srgbClr val="000000"/>
                </a:solidFill>
              </a:rPr>
              <a:t>Of health</a:t>
            </a:r>
            <a:endParaRPr lang="en-GB" sz="800" dirty="0" smtClean="0">
              <a:solidFill>
                <a:srgbClr val="000000"/>
              </a:solidFill>
            </a:endParaRPr>
          </a:p>
          <a:p>
            <a:pPr algn="ctr" eaLnBrk="1" hangingPunct="1"/>
            <a:endParaRPr lang="en-GB" sz="800" dirty="0" smtClean="0">
              <a:solidFill>
                <a:srgbClr val="000000"/>
              </a:solidFill>
            </a:endParaRPr>
          </a:p>
          <a:p>
            <a:pPr algn="ctr" eaLnBrk="1" hangingPunct="1"/>
            <a:r>
              <a:rPr lang="en-GB" sz="1600" dirty="0" smtClean="0">
                <a:solidFill>
                  <a:srgbClr val="000000"/>
                </a:solidFill>
              </a:rPr>
              <a:t>And</a:t>
            </a:r>
          </a:p>
          <a:p>
            <a:pPr algn="ctr" eaLnBrk="1" hangingPunct="1"/>
            <a:r>
              <a:rPr lang="en-GB" sz="1600" dirty="0" smtClean="0">
                <a:solidFill>
                  <a:srgbClr val="000000"/>
                </a:solidFill>
              </a:rPr>
              <a:t>Well-being </a:t>
            </a:r>
            <a:endParaRPr lang="en-US" sz="1600" b="0" dirty="0">
              <a:solidFill>
                <a:srgbClr val="000000"/>
              </a:solidFill>
            </a:endParaRPr>
          </a:p>
        </p:txBody>
      </p:sp>
      <p:sp>
        <p:nvSpPr>
          <p:cNvPr id="465961" name="Line 41"/>
          <p:cNvSpPr>
            <a:spLocks noChangeShapeType="1"/>
          </p:cNvSpPr>
          <p:nvPr/>
        </p:nvSpPr>
        <p:spPr bwMode="auto">
          <a:xfrm flipV="1">
            <a:off x="7696200" y="1444625"/>
            <a:ext cx="0" cy="800100"/>
          </a:xfrm>
          <a:prstGeom prst="line">
            <a:avLst/>
          </a:prstGeom>
          <a:ln w="63500">
            <a:headEnd/>
            <a:tailEnd/>
          </a:ln>
          <a:extLst/>
        </p:spPr>
        <p:style>
          <a:lnRef idx="2">
            <a:schemeClr val="accent1"/>
          </a:lnRef>
          <a:fillRef idx="0">
            <a:schemeClr val="accent1"/>
          </a:fillRef>
          <a:effectRef idx="1">
            <a:schemeClr val="accent1"/>
          </a:effectRef>
          <a:fontRef idx="minor">
            <a:schemeClr val="tx1"/>
          </a:fontRef>
        </p:style>
        <p:txBody>
          <a:bodyPr/>
          <a:lstStyle/>
          <a:p>
            <a:endParaRPr lang="ar-EG"/>
          </a:p>
        </p:txBody>
      </p:sp>
      <p:sp>
        <p:nvSpPr>
          <p:cNvPr id="465962" name="Line 42"/>
          <p:cNvSpPr>
            <a:spLocks noChangeShapeType="1"/>
          </p:cNvSpPr>
          <p:nvPr/>
        </p:nvSpPr>
        <p:spPr bwMode="auto">
          <a:xfrm flipV="1">
            <a:off x="8284455" y="1171108"/>
            <a:ext cx="0" cy="1028700"/>
          </a:xfrm>
          <a:prstGeom prst="line">
            <a:avLst/>
          </a:prstGeom>
          <a:ln w="63500">
            <a:headEnd/>
            <a:tailEnd/>
          </a:ln>
          <a:extLst/>
        </p:spPr>
        <p:style>
          <a:lnRef idx="2">
            <a:schemeClr val="accent1"/>
          </a:lnRef>
          <a:fillRef idx="0">
            <a:schemeClr val="accent1"/>
          </a:fillRef>
          <a:effectRef idx="1">
            <a:schemeClr val="accent1"/>
          </a:effectRef>
          <a:fontRef idx="minor">
            <a:schemeClr val="tx1"/>
          </a:fontRef>
        </p:style>
        <p:txBody>
          <a:bodyPr/>
          <a:lstStyle/>
          <a:p>
            <a:endParaRPr lang="ar-EG"/>
          </a:p>
        </p:txBody>
      </p:sp>
      <p:sp>
        <p:nvSpPr>
          <p:cNvPr id="465963" name="Line 43"/>
          <p:cNvSpPr>
            <a:spLocks noChangeShapeType="1"/>
          </p:cNvSpPr>
          <p:nvPr/>
        </p:nvSpPr>
        <p:spPr bwMode="auto">
          <a:xfrm flipH="1" flipV="1">
            <a:off x="3276600" y="1412875"/>
            <a:ext cx="4464000" cy="0"/>
          </a:xfrm>
          <a:prstGeom prst="line">
            <a:avLst/>
          </a:prstGeom>
          <a:ln w="63500">
            <a:headEnd/>
            <a:tailEnd/>
          </a:ln>
          <a:extLst/>
        </p:spPr>
        <p:style>
          <a:lnRef idx="2">
            <a:schemeClr val="accent1"/>
          </a:lnRef>
          <a:fillRef idx="0">
            <a:schemeClr val="accent1"/>
          </a:fillRef>
          <a:effectRef idx="1">
            <a:schemeClr val="accent1"/>
          </a:effectRef>
          <a:fontRef idx="minor">
            <a:schemeClr val="tx1"/>
          </a:fontRef>
        </p:style>
        <p:txBody>
          <a:bodyPr/>
          <a:lstStyle/>
          <a:p>
            <a:endParaRPr lang="ar-EG"/>
          </a:p>
        </p:txBody>
      </p:sp>
      <p:sp>
        <p:nvSpPr>
          <p:cNvPr id="465964" name="Line 44"/>
          <p:cNvSpPr>
            <a:spLocks noChangeShapeType="1"/>
          </p:cNvSpPr>
          <p:nvPr/>
        </p:nvSpPr>
        <p:spPr bwMode="auto">
          <a:xfrm>
            <a:off x="3276600" y="1412875"/>
            <a:ext cx="0" cy="412750"/>
          </a:xfrm>
          <a:prstGeom prst="line">
            <a:avLst/>
          </a:prstGeom>
          <a:ln w="63500">
            <a:headEnd/>
            <a:tailEnd type="triangle"/>
          </a:ln>
          <a:extLst/>
        </p:spPr>
        <p:style>
          <a:lnRef idx="2">
            <a:schemeClr val="accent1"/>
          </a:lnRef>
          <a:fillRef idx="0">
            <a:schemeClr val="accent1"/>
          </a:fillRef>
          <a:effectRef idx="1">
            <a:schemeClr val="accent1"/>
          </a:effectRef>
          <a:fontRef idx="minor">
            <a:schemeClr val="tx1"/>
          </a:fontRef>
        </p:style>
        <p:txBody>
          <a:bodyPr/>
          <a:lstStyle/>
          <a:p>
            <a:endParaRPr lang="ar-EG"/>
          </a:p>
        </p:txBody>
      </p:sp>
      <p:sp>
        <p:nvSpPr>
          <p:cNvPr id="465965" name="Line 45"/>
          <p:cNvSpPr>
            <a:spLocks noChangeShapeType="1"/>
          </p:cNvSpPr>
          <p:nvPr/>
        </p:nvSpPr>
        <p:spPr bwMode="auto">
          <a:xfrm flipH="1">
            <a:off x="2075239" y="1134269"/>
            <a:ext cx="6241673" cy="17462"/>
          </a:xfrm>
          <a:prstGeom prst="line">
            <a:avLst/>
          </a:prstGeom>
          <a:ln w="63500">
            <a:headEnd/>
            <a:tailEnd type="triangle"/>
          </a:ln>
          <a:extLst/>
        </p:spPr>
        <p:style>
          <a:lnRef idx="2">
            <a:schemeClr val="accent1"/>
          </a:lnRef>
          <a:fillRef idx="0">
            <a:schemeClr val="accent1"/>
          </a:fillRef>
          <a:effectRef idx="1">
            <a:schemeClr val="accent1"/>
          </a:effectRef>
          <a:fontRef idx="minor">
            <a:schemeClr val="tx1"/>
          </a:fontRef>
        </p:style>
        <p:txBody>
          <a:bodyPr/>
          <a:lstStyle/>
          <a:p>
            <a:endParaRPr lang="ar-EG"/>
          </a:p>
        </p:txBody>
      </p:sp>
      <p:sp>
        <p:nvSpPr>
          <p:cNvPr id="3" name="Down Arrow 2"/>
          <p:cNvSpPr/>
          <p:nvPr/>
        </p:nvSpPr>
        <p:spPr>
          <a:xfrm>
            <a:off x="5700033" y="3917950"/>
            <a:ext cx="340417" cy="193675"/>
          </a:xfrm>
          <a:prstGeom prst="downArrow">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cxnSp>
        <p:nvCxnSpPr>
          <p:cNvPr id="4" name="Straight Connector 3"/>
          <p:cNvCxnSpPr/>
          <p:nvPr/>
        </p:nvCxnSpPr>
        <p:spPr>
          <a:xfrm>
            <a:off x="7252104" y="4395788"/>
            <a:ext cx="945745" cy="0"/>
          </a:xfrm>
          <a:prstGeom prst="line">
            <a:avLst/>
          </a:prstGeom>
          <a:ln w="63500">
            <a:headEnd/>
            <a:tailEnd/>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flipV="1">
            <a:off x="8197849" y="3807845"/>
            <a:ext cx="0" cy="587943"/>
          </a:xfrm>
          <a:prstGeom prst="straightConnector1">
            <a:avLst/>
          </a:prstGeom>
          <a:ln w="63500">
            <a:headEnd/>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61740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720190" y="90712"/>
            <a:ext cx="8172290" cy="12618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1" algn="l" defTabSz="914400" rtl="0" eaLnBrk="1" fontAlgn="base" latinLnBrk="0" hangingPunct="1">
              <a:lnSpc>
                <a:spcPct val="100000"/>
              </a:lnSpc>
              <a:spcBef>
                <a:spcPct val="0"/>
              </a:spcBef>
              <a:spcAft>
                <a:spcPct val="0"/>
              </a:spcAft>
              <a:buClrTx/>
              <a:buSzTx/>
              <a:tabLst>
                <a:tab pos="1143000" algn="l"/>
              </a:tabLst>
            </a:pPr>
            <a:r>
              <a:rPr lang="en-US" sz="2800" b="1" dirty="0">
                <a:solidFill>
                  <a:srgbClr val="C00000"/>
                </a:solidFill>
                <a:latin typeface="Arial" panose="020B0604020202020204" pitchFamily="34" charset="0"/>
                <a:cs typeface="Arial" panose="020B0604020202020204" pitchFamily="34" charset="0"/>
              </a:rPr>
              <a:t>Beyond Proximate Determinants</a:t>
            </a:r>
          </a:p>
          <a:p>
            <a:pPr marL="0" marR="0" lvl="0" indent="0" algn="l" defTabSz="914400" rtl="0" eaLnBrk="0" fontAlgn="base" latinLnBrk="0" hangingPunct="0">
              <a:lnSpc>
                <a:spcPct val="100000"/>
              </a:lnSpc>
              <a:spcBef>
                <a:spcPct val="0"/>
              </a:spcBef>
              <a:spcAft>
                <a:spcPct val="0"/>
              </a:spcAft>
              <a:buClrTx/>
              <a:buSzTx/>
              <a:buFontTx/>
              <a:buNone/>
              <a:tabLst>
                <a:tab pos="1143000" algn="l"/>
              </a:tabLst>
            </a:pPr>
            <a:r>
              <a:rPr kumimoji="0" lang="en-US" sz="2400" b="1" i="0" u="none" strike="noStrike" cap="none" normalizeH="0" baseline="0" dirty="0" smtClean="0">
                <a:ln>
                  <a:noFill/>
                </a:ln>
                <a:solidFill>
                  <a:schemeClr val="tx1"/>
                </a:solidFill>
                <a:effectLst/>
                <a:latin typeface="Arial" panose="020B0604020202020204" pitchFamily="34" charset="0"/>
                <a:ea typeface="Times New Roman" pitchFamily="18" charset="0"/>
                <a:cs typeface="Arial" panose="020B0604020202020204" pitchFamily="34" charset="0"/>
              </a:rPr>
              <a:t>Not Determinants of Health but Determinants of Health Inequities</a:t>
            </a:r>
            <a:r>
              <a:rPr kumimoji="0" lang="en-US" sz="2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p>
        </p:txBody>
      </p:sp>
      <p:graphicFrame>
        <p:nvGraphicFramePr>
          <p:cNvPr id="3" name="Table 2"/>
          <p:cNvGraphicFramePr>
            <a:graphicFrameLocks noGrp="1"/>
          </p:cNvGraphicFramePr>
          <p:nvPr>
            <p:extLst/>
          </p:nvPr>
        </p:nvGraphicFramePr>
        <p:xfrm>
          <a:off x="685800" y="1556792"/>
          <a:ext cx="8206679" cy="5151120"/>
        </p:xfrm>
        <a:graphic>
          <a:graphicData uri="http://schemas.openxmlformats.org/drawingml/2006/table">
            <a:tbl>
              <a:tblPr firstRow="1" bandRow="1">
                <a:tableStyleId>{9D7B26C5-4107-4FEC-AEDC-1716B250A1EF}</a:tableStyleId>
              </a:tblPr>
              <a:tblGrid>
                <a:gridCol w="4120235"/>
                <a:gridCol w="4086444"/>
              </a:tblGrid>
              <a:tr h="1064324">
                <a:tc>
                  <a:txBody>
                    <a:bodyPr/>
                    <a:lstStyle/>
                    <a:p>
                      <a:pPr algn="ctr" rtl="0"/>
                      <a:r>
                        <a:rPr lang="en-US" sz="2200" dirty="0" smtClean="0">
                          <a:latin typeface="Arial" panose="020B0604020202020204" pitchFamily="34" charset="0"/>
                          <a:cs typeface="Arial" panose="020B0604020202020204" pitchFamily="34" charset="0"/>
                        </a:rPr>
                        <a:t>Daily Living Conditions</a:t>
                      </a:r>
                    </a:p>
                    <a:p>
                      <a:pPr algn="ctr" rtl="0"/>
                      <a:r>
                        <a:rPr lang="en-US" sz="2200" dirty="0" smtClean="0">
                          <a:latin typeface="Arial" panose="020B0604020202020204" pitchFamily="34" charset="0"/>
                          <a:cs typeface="Arial" panose="020B0604020202020204" pitchFamily="34" charset="0"/>
                        </a:rPr>
                        <a:t>(Material, psychosocial, behavior)</a:t>
                      </a:r>
                    </a:p>
                  </a:txBody>
                  <a:tcPr anchor="ctr">
                    <a:lnR w="12700" cap="flat" cmpd="sng" algn="ctr">
                      <a:solidFill>
                        <a:schemeClr val="tx1"/>
                      </a:solidFill>
                      <a:prstDash val="solid"/>
                      <a:round/>
                      <a:headEnd type="none" w="med" len="med"/>
                      <a:tailEnd type="none" w="med" len="med"/>
                    </a:lnR>
                  </a:tcPr>
                </a:tc>
                <a:tc>
                  <a:txBody>
                    <a:bodyPr/>
                    <a:lstStyle/>
                    <a:p>
                      <a:pPr algn="ctr" rtl="0"/>
                      <a:r>
                        <a:rPr lang="en-US" sz="2200" dirty="0" smtClean="0">
                          <a:latin typeface="Arial" panose="020B0604020202020204" pitchFamily="34" charset="0"/>
                          <a:cs typeface="Arial" panose="020B0604020202020204" pitchFamily="34" charset="0"/>
                        </a:rPr>
                        <a:t>Distribution of services, resources, power</a:t>
                      </a:r>
                    </a:p>
                    <a:p>
                      <a:pPr algn="ctr" rtl="0"/>
                      <a:r>
                        <a:rPr lang="en-US" sz="2200" dirty="0" smtClean="0">
                          <a:latin typeface="Arial" panose="020B0604020202020204" pitchFamily="34" charset="0"/>
                          <a:cs typeface="Arial" panose="020B0604020202020204" pitchFamily="34" charset="0"/>
                        </a:rPr>
                        <a:t>(causes of the causes)</a:t>
                      </a:r>
                      <a:endParaRPr lang="en-US" sz="2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tr>
              <a:tr h="413904">
                <a:tc>
                  <a:txBody>
                    <a:bodyPr/>
                    <a:lstStyle/>
                    <a:p>
                      <a:pPr algn="ctr" rtl="0"/>
                      <a:endParaRPr lang="en-US" sz="2200" dirty="0" smtClean="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c>
                  <a:txBody>
                    <a:bodyPr/>
                    <a:lstStyle/>
                    <a:p>
                      <a:pPr algn="ctr" rtl="0"/>
                      <a:endParaRPr lang="en-US" sz="2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tr>
              <a:tr h="1389534">
                <a:tc>
                  <a:txBody>
                    <a:bodyPr/>
                    <a:lstStyle/>
                    <a:p>
                      <a:pPr algn="ctr" rtl="0"/>
                      <a:r>
                        <a:rPr lang="en-US" sz="2200" b="1" dirty="0" smtClean="0">
                          <a:latin typeface="Arial" panose="020B0604020202020204" pitchFamily="34" charset="0"/>
                          <a:cs typeface="Arial" panose="020B0604020202020204" pitchFamily="34" charset="0"/>
                        </a:rPr>
                        <a:t>Behavior changes</a:t>
                      </a:r>
                    </a:p>
                    <a:p>
                      <a:pPr algn="ctr" rtl="0"/>
                      <a:r>
                        <a:rPr lang="en-US" sz="2200" b="1" dirty="0" smtClean="0">
                          <a:latin typeface="Arial" panose="020B0604020202020204" pitchFamily="34" charset="0"/>
                          <a:cs typeface="Arial" panose="020B0604020202020204" pitchFamily="34" charset="0"/>
                        </a:rPr>
                        <a:t>Community participation</a:t>
                      </a:r>
                    </a:p>
                    <a:p>
                      <a:pPr algn="ctr" rtl="0"/>
                      <a:r>
                        <a:rPr lang="en-US" sz="2200" b="1" dirty="0" err="1" smtClean="0">
                          <a:latin typeface="Arial" panose="020B0604020202020204" pitchFamily="34" charset="0"/>
                          <a:cs typeface="Arial" panose="020B0604020202020204" pitchFamily="34" charset="0"/>
                        </a:rPr>
                        <a:t>Intersectoral</a:t>
                      </a:r>
                      <a:r>
                        <a:rPr lang="en-US" sz="2200" b="1" dirty="0" smtClean="0">
                          <a:latin typeface="Arial" panose="020B0604020202020204" pitchFamily="34" charset="0"/>
                          <a:cs typeface="Arial" panose="020B0604020202020204" pitchFamily="34" charset="0"/>
                        </a:rPr>
                        <a:t> action</a:t>
                      </a:r>
                    </a:p>
                  </a:txBody>
                  <a:tcPr anchor="ctr">
                    <a:lnR w="12700" cap="flat" cmpd="sng" algn="ctr">
                      <a:solidFill>
                        <a:schemeClr val="tx1"/>
                      </a:solidFill>
                      <a:prstDash val="solid"/>
                      <a:round/>
                      <a:headEnd type="none" w="med" len="med"/>
                      <a:tailEnd type="none" w="med" len="med"/>
                    </a:lnR>
                  </a:tcPr>
                </a:tc>
                <a:tc>
                  <a:txBody>
                    <a:bodyPr/>
                    <a:lstStyle/>
                    <a:p>
                      <a:pPr algn="ctr" rtl="0"/>
                      <a:r>
                        <a:rPr lang="en-US" sz="2200" b="1" dirty="0" smtClean="0">
                          <a:latin typeface="Arial" panose="020B0604020202020204" pitchFamily="34" charset="0"/>
                          <a:cs typeface="Arial" panose="020B0604020202020204" pitchFamily="34" charset="0"/>
                        </a:rPr>
                        <a:t>International relations</a:t>
                      </a:r>
                    </a:p>
                    <a:p>
                      <a:pPr algn="ctr" rtl="0"/>
                      <a:r>
                        <a:rPr lang="en-US" sz="2200" b="1" dirty="0" smtClean="0">
                          <a:latin typeface="Arial" panose="020B0604020202020204" pitchFamily="34" charset="0"/>
                          <a:cs typeface="Arial" panose="020B0604020202020204" pitchFamily="34" charset="0"/>
                        </a:rPr>
                        <a:t>Governance</a:t>
                      </a:r>
                    </a:p>
                    <a:p>
                      <a:pPr algn="ctr" rtl="0"/>
                      <a:r>
                        <a:rPr lang="en-US" sz="2200" b="1" dirty="0" smtClean="0">
                          <a:latin typeface="Arial" panose="020B0604020202020204" pitchFamily="34" charset="0"/>
                          <a:cs typeface="Arial" panose="020B0604020202020204" pitchFamily="34" charset="0"/>
                        </a:rPr>
                        <a:t>Politics</a:t>
                      </a:r>
                    </a:p>
                    <a:p>
                      <a:pPr algn="ctr" rtl="0"/>
                      <a:r>
                        <a:rPr lang="en-US" sz="2200" b="1" dirty="0" smtClean="0">
                          <a:latin typeface="Arial" panose="020B0604020202020204" pitchFamily="34" charset="0"/>
                          <a:cs typeface="Arial" panose="020B0604020202020204" pitchFamily="34" charset="0"/>
                        </a:rPr>
                        <a:t>Policies</a:t>
                      </a:r>
                      <a:endParaRPr lang="en-US" sz="22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tr>
              <a:tr h="413904">
                <a:tc>
                  <a:txBody>
                    <a:bodyPr/>
                    <a:lstStyle/>
                    <a:p>
                      <a:pPr algn="ctr" rtl="0"/>
                      <a:endParaRPr lang="en-US" sz="2200" dirty="0">
                        <a:latin typeface="Arial" panose="020B0604020202020204" pitchFamily="34" charset="0"/>
                        <a:cs typeface="Arial" panose="020B0604020202020204" pitchFamily="34" charset="0"/>
                      </a:endParaRPr>
                    </a:p>
                  </a:txBody>
                  <a:tcPr anchor="ctr">
                    <a:lnR w="12700" cap="flat" cmpd="sng" algn="ctr">
                      <a:solidFill>
                        <a:schemeClr val="tx1"/>
                      </a:solidFill>
                      <a:prstDash val="solid"/>
                      <a:round/>
                      <a:headEnd type="none" w="med" len="med"/>
                      <a:tailEnd type="none" w="med" len="med"/>
                    </a:lnR>
                  </a:tcPr>
                </a:tc>
                <a:tc>
                  <a:txBody>
                    <a:bodyPr/>
                    <a:lstStyle/>
                    <a:p>
                      <a:pPr algn="ctr" rtl="0"/>
                      <a:endParaRPr lang="en-US" sz="22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tcPr>
                </a:tc>
              </a:tr>
              <a:tr h="1714744">
                <a:tc>
                  <a:txBody>
                    <a:bodyPr/>
                    <a:lstStyle/>
                    <a:p>
                      <a:pPr algn="ctr" rtl="0"/>
                      <a:r>
                        <a:rPr lang="en-US" sz="2200" b="1" dirty="0" smtClean="0">
                          <a:latin typeface="Arial" panose="020B0604020202020204" pitchFamily="34" charset="0"/>
                          <a:cs typeface="Arial" panose="020B0604020202020204" pitchFamily="34" charset="0"/>
                        </a:rPr>
                        <a:t>Adapting to context</a:t>
                      </a:r>
                    </a:p>
                    <a:p>
                      <a:pPr algn="ctr" rtl="0"/>
                      <a:r>
                        <a:rPr lang="en-US" sz="2200" b="1" dirty="0" smtClean="0">
                          <a:latin typeface="Arial" panose="020B0604020202020204" pitchFamily="34" charset="0"/>
                          <a:cs typeface="Arial" panose="020B0604020202020204" pitchFamily="34" charset="0"/>
                        </a:rPr>
                        <a:t>Socially sensitive interventions</a:t>
                      </a:r>
                    </a:p>
                  </a:txBody>
                  <a:tcPr anchor="ctr">
                    <a:lnR w="12700" cap="flat" cmpd="sng" algn="ctr">
                      <a:solidFill>
                        <a:schemeClr val="tx1"/>
                      </a:solidFill>
                      <a:prstDash val="solid"/>
                      <a:round/>
                      <a:headEnd type="none" w="med" len="med"/>
                      <a:tailEnd type="none" w="med" len="med"/>
                    </a:lnR>
                  </a:tcPr>
                </a:tc>
                <a:tc>
                  <a:txBody>
                    <a:bodyPr/>
                    <a:lstStyle/>
                    <a:p>
                      <a:pPr algn="ctr" rtl="0"/>
                      <a:r>
                        <a:rPr lang="en-US" sz="2200" b="1" dirty="0" smtClean="0">
                          <a:latin typeface="Arial" panose="020B0604020202020204" pitchFamily="34" charset="0"/>
                          <a:cs typeface="Arial" panose="020B0604020202020204" pitchFamily="34" charset="0"/>
                        </a:rPr>
                        <a:t>Corporate Social Responsibility</a:t>
                      </a:r>
                    </a:p>
                    <a:p>
                      <a:pPr algn="ctr" rtl="0"/>
                      <a:r>
                        <a:rPr lang="en-US" sz="2200" b="1" dirty="0" smtClean="0">
                          <a:latin typeface="Arial" panose="020B0604020202020204" pitchFamily="34" charset="0"/>
                          <a:cs typeface="Arial" panose="020B0604020202020204" pitchFamily="34" charset="0"/>
                        </a:rPr>
                        <a:t>Health in All Policies</a:t>
                      </a:r>
                    </a:p>
                    <a:p>
                      <a:pPr algn="ctr" rtl="0"/>
                      <a:r>
                        <a:rPr lang="en-US" sz="2200" b="1" dirty="0" smtClean="0">
                          <a:latin typeface="Arial" panose="020B0604020202020204" pitchFamily="34" charset="0"/>
                          <a:cs typeface="Arial" panose="020B0604020202020204" pitchFamily="34" charset="0"/>
                        </a:rPr>
                        <a:t>Health Equity a Social Success</a:t>
                      </a:r>
                    </a:p>
                  </a:txBody>
                  <a:tcPr>
                    <a:lnL w="12700" cap="flat" cmpd="sng" algn="ctr">
                      <a:solidFill>
                        <a:schemeClr val="tx1"/>
                      </a:solidFill>
                      <a:prstDash val="solid"/>
                      <a:round/>
                      <a:headEnd type="none" w="med" len="med"/>
                      <a:tailEnd type="none" w="med" len="med"/>
                    </a:lnL>
                  </a:tcPr>
                </a:tc>
              </a:tr>
            </a:tbl>
          </a:graphicData>
        </a:graphic>
      </p:graphicFrame>
      <p:cxnSp>
        <p:nvCxnSpPr>
          <p:cNvPr id="4" name="Straight Arrow Connector 3"/>
          <p:cNvCxnSpPr/>
          <p:nvPr/>
        </p:nvCxnSpPr>
        <p:spPr>
          <a:xfrm flipH="1">
            <a:off x="2339752" y="3004568"/>
            <a:ext cx="184" cy="915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5" name="Straight Arrow Connector 4"/>
          <p:cNvCxnSpPr/>
          <p:nvPr/>
        </p:nvCxnSpPr>
        <p:spPr>
          <a:xfrm flipH="1">
            <a:off x="6732240" y="3004568"/>
            <a:ext cx="184" cy="915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6" name="Straight Arrow Connector 5"/>
          <p:cNvCxnSpPr/>
          <p:nvPr/>
        </p:nvCxnSpPr>
        <p:spPr>
          <a:xfrm flipH="1">
            <a:off x="2411760" y="4876776"/>
            <a:ext cx="184" cy="915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Straight Arrow Connector 6"/>
          <p:cNvCxnSpPr/>
          <p:nvPr/>
        </p:nvCxnSpPr>
        <p:spPr>
          <a:xfrm flipH="1">
            <a:off x="6732240" y="4876776"/>
            <a:ext cx="184" cy="915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6190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Rio </a:t>
            </a:r>
            <a:r>
              <a:rPr lang="en-US" b="1" dirty="0"/>
              <a:t>declaration</a:t>
            </a:r>
          </a:p>
        </p:txBody>
      </p:sp>
      <p:sp>
        <p:nvSpPr>
          <p:cNvPr id="3" name="Content Placeholder 2"/>
          <p:cNvSpPr>
            <a:spLocks noGrp="1"/>
          </p:cNvSpPr>
          <p:nvPr>
            <p:ph idx="1"/>
          </p:nvPr>
        </p:nvSpPr>
        <p:spPr/>
        <p:txBody>
          <a:bodyPr>
            <a:normAutofit fontScale="92500"/>
          </a:bodyPr>
          <a:lstStyle/>
          <a:p>
            <a:pPr fontAlgn="base"/>
            <a:r>
              <a:rPr lang="en-US" dirty="0"/>
              <a:t>The Rio Political Declaration on Social Determinants of Health was adopted during the World Conference on Social Determinants of Health on 21 October 2011. </a:t>
            </a:r>
          </a:p>
          <a:p>
            <a:pPr fontAlgn="base"/>
            <a:r>
              <a:rPr lang="en-US" dirty="0"/>
              <a:t>The declaration expresses global political commitment for the implementation of a social determinants of health approach to reduce health inequities and to achieve other global priorities. </a:t>
            </a:r>
          </a:p>
          <a:p>
            <a:pPr fontAlgn="base"/>
            <a:r>
              <a:rPr lang="en-US" dirty="0"/>
              <a:t>It will help to build momentum within countries for the development of dedicated national action plans and strategies.</a:t>
            </a:r>
          </a:p>
          <a:p>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22</a:t>
            </a:fld>
            <a:endParaRPr lang="en-US" dirty="0"/>
          </a:p>
        </p:txBody>
      </p:sp>
    </p:spTree>
    <p:extLst>
      <p:ext uri="{BB962C8B-B14F-4D97-AF65-F5344CB8AC3E}">
        <p14:creationId xmlns:p14="http://schemas.microsoft.com/office/powerpoint/2010/main" val="3579923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Rio Political Declaration</a:t>
            </a:r>
          </a:p>
        </p:txBody>
      </p:sp>
      <p:sp>
        <p:nvSpPr>
          <p:cNvPr id="3" name="Content Placeholder 2"/>
          <p:cNvSpPr>
            <a:spLocks noGrp="1"/>
          </p:cNvSpPr>
          <p:nvPr>
            <p:ph idx="1"/>
          </p:nvPr>
        </p:nvSpPr>
        <p:spPr/>
        <p:txBody>
          <a:bodyPr>
            <a:normAutofit fontScale="77500" lnSpcReduction="20000"/>
          </a:bodyPr>
          <a:lstStyle/>
          <a:p>
            <a:pPr fontAlgn="base"/>
            <a:r>
              <a:rPr lang="en-US" b="1" dirty="0"/>
              <a:t>Adopt better governance for health and development</a:t>
            </a:r>
            <a:r>
              <a:rPr lang="en-US" dirty="0"/>
              <a:t> to tackle the root causes of, and reduce health inequities.</a:t>
            </a:r>
          </a:p>
          <a:p>
            <a:pPr fontAlgn="base"/>
            <a:r>
              <a:rPr lang="en-US" b="1" dirty="0"/>
              <a:t>Promote participation in policy-making and implementation for action on SDH, </a:t>
            </a:r>
            <a:r>
              <a:rPr lang="en-US" dirty="0"/>
              <a:t>engaging actors and influencers outside of government, including civil society.</a:t>
            </a:r>
          </a:p>
          <a:p>
            <a:pPr fontAlgn="base"/>
            <a:r>
              <a:rPr lang="en-US" b="1" dirty="0"/>
              <a:t>Further reorient the health sector towards reducing health inequities,</a:t>
            </a:r>
            <a:r>
              <a:rPr lang="en-US" dirty="0"/>
              <a:t> including moving towards universal health coverage that is accessible, affordable, and good quality for all.</a:t>
            </a:r>
          </a:p>
          <a:p>
            <a:pPr fontAlgn="base"/>
            <a:r>
              <a:rPr lang="en-US" b="1" dirty="0"/>
              <a:t>Strengthen global governance and collaboration,</a:t>
            </a:r>
            <a:r>
              <a:rPr lang="en-US" dirty="0"/>
              <a:t> including coordinated global action on SDH aligned with national government policies and global priorities.</a:t>
            </a:r>
          </a:p>
          <a:p>
            <a:pPr fontAlgn="base"/>
            <a:r>
              <a:rPr lang="en-US" b="1" dirty="0"/>
              <a:t>Monitor progress and increase accountability to inform policies on SDH.</a:t>
            </a:r>
            <a:r>
              <a:rPr lang="en-US" dirty="0"/>
              <a:t/>
            </a:r>
            <a:br>
              <a:rPr lang="en-US" dirty="0"/>
            </a:br>
            <a:endParaRPr lang="ar-EG" dirty="0"/>
          </a:p>
          <a:p>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23</a:t>
            </a:fld>
            <a:endParaRPr lang="en-US" dirty="0"/>
          </a:p>
        </p:txBody>
      </p:sp>
    </p:spTree>
    <p:extLst>
      <p:ext uri="{BB962C8B-B14F-4D97-AF65-F5344CB8AC3E}">
        <p14:creationId xmlns:p14="http://schemas.microsoft.com/office/powerpoint/2010/main" val="291996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600200"/>
            <a:ext cx="8077200" cy="1143000"/>
          </a:xfrm>
        </p:spPr>
        <p:txBody>
          <a:bodyPr>
            <a:normAutofit fontScale="90000"/>
          </a:bodyPr>
          <a:lstStyle/>
          <a:p>
            <a:r>
              <a:rPr lang="en-US" b="1" dirty="0" smtClean="0"/>
              <a:t>The Place of Human Rights in the HE discourse:  Value added?</a:t>
            </a:r>
            <a:endParaRPr lang="en-US" b="1"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24</a:t>
            </a:fld>
            <a:endParaRPr lang="en-US" dirty="0"/>
          </a:p>
        </p:txBody>
      </p:sp>
    </p:spTree>
    <p:extLst>
      <p:ext uri="{BB962C8B-B14F-4D97-AF65-F5344CB8AC3E}">
        <p14:creationId xmlns:p14="http://schemas.microsoft.com/office/powerpoint/2010/main" val="1355789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Human Right and Health inequities </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25</a:t>
            </a:fld>
            <a:endParaRPr lang="en-US" dirty="0"/>
          </a:p>
        </p:txBody>
      </p:sp>
      <p:sp>
        <p:nvSpPr>
          <p:cNvPr id="3" name="Content Placeholder 2"/>
          <p:cNvSpPr>
            <a:spLocks noGrp="1"/>
          </p:cNvSpPr>
          <p:nvPr>
            <p:ph sz="quarter" idx="1"/>
          </p:nvPr>
        </p:nvSpPr>
        <p:spPr/>
        <p:txBody>
          <a:bodyPr>
            <a:normAutofit fontScale="92500" lnSpcReduction="20000"/>
          </a:bodyPr>
          <a:lstStyle/>
          <a:p>
            <a:pPr marL="0" indent="0">
              <a:buNone/>
            </a:pPr>
            <a:r>
              <a:rPr lang="en-US" dirty="0" smtClean="0"/>
              <a:t>The </a:t>
            </a:r>
            <a:r>
              <a:rPr lang="en-US" dirty="0"/>
              <a:t>unfairness qualification of health inequities entails a value judgment that strongly relates to health as a basic human rights and ideas of distributive justice as applied to </a:t>
            </a:r>
            <a:r>
              <a:rPr lang="en-US" dirty="0" smtClean="0"/>
              <a:t>health</a:t>
            </a:r>
          </a:p>
          <a:p>
            <a:pPr>
              <a:buFontTx/>
              <a:buChar char="-"/>
            </a:pPr>
            <a:r>
              <a:rPr lang="en-US" dirty="0" smtClean="0"/>
              <a:t>A value judgment</a:t>
            </a:r>
          </a:p>
          <a:p>
            <a:pPr>
              <a:buFontTx/>
              <a:buChar char="-"/>
            </a:pPr>
            <a:r>
              <a:rPr lang="en-US" dirty="0" smtClean="0"/>
              <a:t>Progressive realization linked to fairness in distribution of empowering opportunities</a:t>
            </a:r>
          </a:p>
          <a:p>
            <a:pPr>
              <a:buFontTx/>
              <a:buChar char="-"/>
            </a:pPr>
            <a:r>
              <a:rPr lang="en-US" dirty="0" smtClean="0"/>
              <a:t>Moving from a reform paradigm to a Human Rights and Fairness Based Paradigm adds urgency &amp; strength </a:t>
            </a:r>
          </a:p>
          <a:p>
            <a:pPr>
              <a:buFontTx/>
              <a:buChar char="-"/>
            </a:pPr>
            <a:r>
              <a:rPr lang="en-US" dirty="0" smtClean="0"/>
              <a:t>Introduces more complex </a:t>
            </a:r>
            <a:r>
              <a:rPr lang="en-US" dirty="0" err="1" smtClean="0"/>
              <a:t>stratifiers</a:t>
            </a:r>
            <a:r>
              <a:rPr lang="en-US" dirty="0" smtClean="0"/>
              <a:t> of Position, Power, voice citizenry, gender &amp; cultural value, ..  </a:t>
            </a:r>
            <a:endParaRPr lang="en-US" dirty="0"/>
          </a:p>
          <a:p>
            <a:endParaRPr lang="en-US" dirty="0"/>
          </a:p>
        </p:txBody>
      </p:sp>
    </p:spTree>
    <p:extLst>
      <p:ext uri="{BB962C8B-B14F-4D97-AF65-F5344CB8AC3E}">
        <p14:creationId xmlns:p14="http://schemas.microsoft.com/office/powerpoint/2010/main" val="2747249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76200"/>
            <a:ext cx="8915400" cy="1371600"/>
          </a:xfrm>
        </p:spPr>
        <p:txBody>
          <a:bodyPr>
            <a:noAutofit/>
          </a:bodyPr>
          <a:lstStyle/>
          <a:p>
            <a:pPr marL="0" indent="0">
              <a:buNone/>
            </a:pPr>
            <a:r>
              <a:rPr lang="en-US" sz="3200" b="1" dirty="0" smtClean="0"/>
              <a:t>What are the benefits of the human rights-based approach?</a:t>
            </a:r>
            <a:endParaRPr lang="en-US" sz="3200" b="1" dirty="0"/>
          </a:p>
        </p:txBody>
      </p:sp>
      <p:sp>
        <p:nvSpPr>
          <p:cNvPr id="4" name="Content Placeholder 3"/>
          <p:cNvSpPr>
            <a:spLocks noGrp="1"/>
          </p:cNvSpPr>
          <p:nvPr>
            <p:ph sz="half" idx="2"/>
          </p:nvPr>
        </p:nvSpPr>
        <p:spPr>
          <a:xfrm>
            <a:off x="762000" y="1524000"/>
            <a:ext cx="7772400" cy="5791200"/>
          </a:xfrm>
        </p:spPr>
        <p:txBody>
          <a:bodyPr>
            <a:normAutofit/>
          </a:bodyPr>
          <a:lstStyle/>
          <a:p>
            <a:pPr marL="457200" lvl="1" indent="-457200">
              <a:spcAft>
                <a:spcPts val="600"/>
              </a:spcAft>
            </a:pPr>
            <a:r>
              <a:rPr lang="en-US" sz="2800" dirty="0" smtClean="0"/>
              <a:t>More </a:t>
            </a:r>
            <a:r>
              <a:rPr lang="en-US" sz="2800" dirty="0"/>
              <a:t>complete </a:t>
            </a:r>
            <a:r>
              <a:rPr lang="en-US" sz="2800" dirty="0" smtClean="0"/>
              <a:t>analysis</a:t>
            </a:r>
          </a:p>
          <a:p>
            <a:pPr marL="457200" lvl="1" indent="-457200">
              <a:spcAft>
                <a:spcPts val="600"/>
              </a:spcAft>
            </a:pPr>
            <a:r>
              <a:rPr lang="en-US" sz="2800" dirty="0" smtClean="0"/>
              <a:t>Sustainable change</a:t>
            </a:r>
          </a:p>
          <a:p>
            <a:pPr marL="457200" lvl="1" indent="-457200">
              <a:spcAft>
                <a:spcPts val="600"/>
              </a:spcAft>
            </a:pPr>
            <a:r>
              <a:rPr lang="en-US" sz="2800" dirty="0" smtClean="0"/>
              <a:t>Clear supportive </a:t>
            </a:r>
            <a:r>
              <a:rPr lang="en-US" sz="2800" b="1" dirty="0" smtClean="0"/>
              <a:t>legal framework</a:t>
            </a:r>
          </a:p>
          <a:p>
            <a:pPr marL="457200" lvl="1" indent="-457200">
              <a:spcAft>
                <a:spcPts val="600"/>
              </a:spcAft>
            </a:pPr>
            <a:r>
              <a:rPr lang="en-US" sz="2800" dirty="0" smtClean="0"/>
              <a:t>More </a:t>
            </a:r>
            <a:r>
              <a:rPr lang="en-US" sz="2800" dirty="0"/>
              <a:t>authoritative basis for </a:t>
            </a:r>
            <a:r>
              <a:rPr lang="en-US" sz="2800" dirty="0" smtClean="0"/>
              <a:t>policy (</a:t>
            </a:r>
            <a:r>
              <a:rPr lang="en-US" sz="2800" b="1" dirty="0" smtClean="0"/>
              <a:t>universal consensus</a:t>
            </a:r>
            <a:r>
              <a:rPr lang="en-US" sz="2800" dirty="0" smtClean="0"/>
              <a:t>)</a:t>
            </a:r>
          </a:p>
          <a:p>
            <a:pPr marL="457200" lvl="1" indent="-457200">
              <a:spcAft>
                <a:spcPts val="600"/>
              </a:spcAft>
            </a:pPr>
            <a:r>
              <a:rPr lang="en-US" sz="2800" dirty="0" smtClean="0"/>
              <a:t>Greater accountability (human rights are a matter of </a:t>
            </a:r>
            <a:r>
              <a:rPr lang="en-US" sz="2800" b="1" dirty="0"/>
              <a:t>duty </a:t>
            </a:r>
            <a:r>
              <a:rPr lang="en-US" sz="2800" dirty="0" smtClean="0"/>
              <a:t>not of fait, </a:t>
            </a:r>
            <a:r>
              <a:rPr lang="en-US" sz="2800" dirty="0"/>
              <a:t>grace, or </a:t>
            </a:r>
            <a:r>
              <a:rPr lang="en-US" sz="2800" dirty="0" smtClean="0"/>
              <a:t>charity</a:t>
            </a:r>
          </a:p>
          <a:p>
            <a:pPr marL="457200" lvl="1" indent="-457200">
              <a:spcAft>
                <a:spcPts val="600"/>
              </a:spcAft>
            </a:pPr>
            <a:r>
              <a:rPr lang="en-US" sz="2800" dirty="0" smtClean="0"/>
              <a:t>Promotes creating connections and helps build coalitions</a:t>
            </a:r>
          </a:p>
        </p:txBody>
      </p:sp>
    </p:spTree>
    <p:extLst>
      <p:ext uri="{BB962C8B-B14F-4D97-AF65-F5344CB8AC3E}">
        <p14:creationId xmlns:p14="http://schemas.microsoft.com/office/powerpoint/2010/main" val="825250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33D6E5A2-EC83-451F-A719-9AC1370DD5CF}" type="slidenum">
              <a:rPr lang="en-US" smtClean="0"/>
              <a:pPr/>
              <a:t>27</a:t>
            </a:fld>
            <a:endParaRPr lang="en-US" dirty="0"/>
          </a:p>
        </p:txBody>
      </p:sp>
      <p:sp>
        <p:nvSpPr>
          <p:cNvPr id="618498" name="Rectangle 2"/>
          <p:cNvSpPr>
            <a:spLocks noGrp="1" noChangeArrowheads="1"/>
          </p:cNvSpPr>
          <p:nvPr>
            <p:ph type="title" idx="4294967295"/>
            <p:custDataLst>
              <p:tags r:id="rId2"/>
            </p:custDataLst>
          </p:nvPr>
        </p:nvSpPr>
        <p:spPr>
          <a:xfrm>
            <a:off x="1143000" y="152400"/>
            <a:ext cx="8001000" cy="415925"/>
          </a:xfrm>
        </p:spPr>
        <p:txBody>
          <a:bodyPr>
            <a:normAutofit fontScale="90000"/>
          </a:bodyPr>
          <a:lstStyle/>
          <a:p>
            <a:pPr>
              <a:defRPr/>
            </a:pPr>
            <a:r>
              <a:rPr lang="en-US" sz="2700" b="1" dirty="0" smtClean="0"/>
              <a:t>Background </a:t>
            </a:r>
            <a:r>
              <a:rPr lang="en-US" sz="2700" b="1" dirty="0"/>
              <a:t>Readings / References</a:t>
            </a:r>
            <a:br>
              <a:rPr lang="en-US" sz="2700" b="1" dirty="0"/>
            </a:br>
            <a:endParaRPr lang="en-US" sz="2700" b="1" dirty="0" smtClean="0"/>
          </a:p>
        </p:txBody>
      </p:sp>
      <p:sp>
        <p:nvSpPr>
          <p:cNvPr id="618499" name="Rectangle 3"/>
          <p:cNvSpPr>
            <a:spLocks noGrp="1" noChangeArrowheads="1"/>
          </p:cNvSpPr>
          <p:nvPr>
            <p:ph idx="4294967295"/>
            <p:custDataLst>
              <p:tags r:id="rId3"/>
            </p:custDataLst>
          </p:nvPr>
        </p:nvSpPr>
        <p:spPr>
          <a:xfrm>
            <a:off x="685800" y="533400"/>
            <a:ext cx="8458200" cy="3581400"/>
          </a:xfrm>
        </p:spPr>
        <p:txBody>
          <a:bodyPr>
            <a:noAutofit/>
          </a:bodyPr>
          <a:lstStyle/>
          <a:p>
            <a:pPr lvl="0"/>
            <a:r>
              <a:rPr lang="en-US" sz="1550" dirty="0"/>
              <a:t>CSDH. Closing the gap in a generation: health equity through action on the social determinants of health. Final Report of the Commission on Social Determinants of Health. Geneva, World Health Organization, 2008.</a:t>
            </a:r>
          </a:p>
          <a:p>
            <a:pPr lvl="0"/>
            <a:r>
              <a:rPr lang="en-US" sz="1550" dirty="0"/>
              <a:t>Krieger  N., and </a:t>
            </a:r>
            <a:r>
              <a:rPr lang="en-US" sz="1550" dirty="0" err="1"/>
              <a:t>Birn</a:t>
            </a:r>
            <a:r>
              <a:rPr lang="en-US" sz="1550" dirty="0"/>
              <a:t> A.  A vision of social justice as the foundation of public health: commemorating 150 years of the spirit of 1848, American Journal of Public Health , Vol.88, No.11, 1998, pp.1603-1606. </a:t>
            </a:r>
            <a:r>
              <a:rPr lang="en-US" sz="1550" u="sng" dirty="0">
                <a:hlinkClick r:id="rId6"/>
              </a:rPr>
              <a:t>http://www.spiritof1848.org/150%20years%20of%20the%20Spirit%20of%201848%20--%20Krieger%2BBirn,%20AJPH%201998.pdf</a:t>
            </a:r>
            <a:endParaRPr lang="en-US" sz="1550" dirty="0"/>
          </a:p>
          <a:p>
            <a:pPr lvl="0"/>
            <a:r>
              <a:rPr lang="en-US" sz="1550" dirty="0"/>
              <a:t>OXFAM. The cost of inequality: how wealth and income extremes hurt us all, OXFAM Media Briefing,  2013. </a:t>
            </a:r>
            <a:r>
              <a:rPr lang="en-US" sz="1550" u="sng" dirty="0">
                <a:hlinkClick r:id="rId7"/>
              </a:rPr>
              <a:t>http://www.oxfam.org/sites/www.oxfam.org/files/cost-of-inequality-oxfam-mb180113.pdf</a:t>
            </a:r>
            <a:endParaRPr lang="en-US" sz="1550" dirty="0"/>
          </a:p>
          <a:p>
            <a:pPr lvl="0"/>
            <a:r>
              <a:rPr lang="en-US" sz="1550" dirty="0"/>
              <a:t>Peter, F.. Health Equity and Social Justice, Journal of Applied Philosophy Vol. 18, No. 2, 2001 pp.159-170. </a:t>
            </a:r>
            <a:r>
              <a:rPr lang="en-US" sz="1550" dirty="0">
                <a:hlinkClick r:id="rId8"/>
              </a:rPr>
              <a:t>http://avforensics.org/healthcare/Peter.pdf</a:t>
            </a:r>
            <a:endParaRPr lang="en-US" sz="1550" dirty="0"/>
          </a:p>
          <a:p>
            <a:pPr lvl="0"/>
            <a:r>
              <a:rPr lang="en-US" sz="1550" dirty="0"/>
              <a:t>Rawls, J.  A Theory of Justice, Harvard University Press, Cambridge, MA.1971.</a:t>
            </a:r>
          </a:p>
          <a:p>
            <a:pPr lvl="0"/>
            <a:r>
              <a:rPr lang="en-US" sz="1550" dirty="0" err="1"/>
              <a:t>Townsend,P</a:t>
            </a:r>
            <a:r>
              <a:rPr lang="en-US" sz="1550" dirty="0"/>
              <a:t>. Targeting Poor Health:  Professor Townsend’s Report of the Welsh Assembly’s National Steering Group on the Allocation of NHS Resources 2001.</a:t>
            </a:r>
          </a:p>
          <a:p>
            <a:pPr lvl="0"/>
            <a:r>
              <a:rPr lang="en-US" sz="1550" dirty="0" err="1"/>
              <a:t>Vayda</a:t>
            </a:r>
            <a:r>
              <a:rPr lang="en-US" sz="1550" dirty="0"/>
              <a:t>, E. Book Review:  Inequalities in Health: The Black Report by Peter Townsend; Nick Davidson , Journal of Public Health Policy, Vol. 5, No. 4, 1984, pp. 573-577    </a:t>
            </a:r>
            <a:r>
              <a:rPr lang="en-US" sz="1550" dirty="0">
                <a:hlinkClick r:id="rId9"/>
              </a:rPr>
              <a:t>http://www.jstor.org/stable/3342422</a:t>
            </a:r>
            <a:endParaRPr lang="en-US" sz="1550" dirty="0"/>
          </a:p>
          <a:p>
            <a:pPr lvl="0"/>
            <a:r>
              <a:rPr lang="en-US" sz="1550" dirty="0"/>
              <a:t>Whitehead M. and Dahlgren G. </a:t>
            </a:r>
            <a:r>
              <a:rPr lang="en-US" sz="1550" i="1" dirty="0"/>
              <a:t>Concepts and principles for tackling social inequalities in health: Levelling up Part 1. </a:t>
            </a:r>
            <a:r>
              <a:rPr lang="en-US" sz="1550" dirty="0"/>
              <a:t>WHO Regional Office for Europe: Copenhagen, 2006. </a:t>
            </a:r>
            <a:r>
              <a:rPr lang="en-US" sz="1550" u="sng" dirty="0">
                <a:hlinkClick r:id="rId10"/>
              </a:rPr>
              <a:t>http://www.who.int/social_determinants/resources/leveling_up_part1.pdf</a:t>
            </a:r>
            <a:endParaRPr lang="en-US" sz="1550" dirty="0"/>
          </a:p>
          <a:p>
            <a:pPr lvl="0"/>
            <a:r>
              <a:rPr lang="en-US" sz="1550" dirty="0"/>
              <a:t>WHO. Declaration of Alma-Ata, International Conference on Primary Health Care, Alma-Ata, USSR, 6-12 September 1978. </a:t>
            </a:r>
            <a:r>
              <a:rPr lang="en-US" sz="1550" u="sng" dirty="0">
                <a:hlinkClick r:id="rId11"/>
              </a:rPr>
              <a:t>http://</a:t>
            </a:r>
            <a:r>
              <a:rPr lang="en-US" sz="1550" u="sng" dirty="0" smtClean="0">
                <a:hlinkClick r:id="rId11"/>
              </a:rPr>
              <a:t>www.who.int/publications/almaata_declaration_en.pdf</a:t>
            </a:r>
            <a:endParaRPr lang="en-US" sz="1550" dirty="0"/>
          </a:p>
        </p:txBody>
      </p:sp>
    </p:spTree>
    <p:custDataLst>
      <p:tags r:id="rId1"/>
    </p:custDataLst>
    <p:extLst>
      <p:ext uri="{BB962C8B-B14F-4D97-AF65-F5344CB8AC3E}">
        <p14:creationId xmlns:p14="http://schemas.microsoft.com/office/powerpoint/2010/main" val="586637369"/>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33D6E5A2-EC83-451F-A719-9AC1370DD5CF}" type="slidenum">
              <a:rPr lang="en-US" smtClean="0"/>
              <a:pPr/>
              <a:t>28</a:t>
            </a:fld>
            <a:endParaRPr lang="en-US" dirty="0"/>
          </a:p>
        </p:txBody>
      </p:sp>
      <p:sp>
        <p:nvSpPr>
          <p:cNvPr id="618498" name="Rectangle 2"/>
          <p:cNvSpPr>
            <a:spLocks noGrp="1" noChangeArrowheads="1"/>
          </p:cNvSpPr>
          <p:nvPr>
            <p:ph type="title" idx="4294967295"/>
            <p:custDataLst>
              <p:tags r:id="rId2"/>
            </p:custDataLst>
          </p:nvPr>
        </p:nvSpPr>
        <p:spPr>
          <a:xfrm>
            <a:off x="1143000" y="152400"/>
            <a:ext cx="8001000" cy="415925"/>
          </a:xfrm>
        </p:spPr>
        <p:txBody>
          <a:bodyPr>
            <a:normAutofit fontScale="90000"/>
          </a:bodyPr>
          <a:lstStyle/>
          <a:p>
            <a:pPr>
              <a:defRPr/>
            </a:pPr>
            <a:r>
              <a:rPr lang="en-US" sz="2700" b="1" dirty="0" smtClean="0"/>
              <a:t>Background </a:t>
            </a:r>
            <a:r>
              <a:rPr lang="en-US" sz="2700" b="1" dirty="0"/>
              <a:t>Readings / References</a:t>
            </a:r>
            <a:br>
              <a:rPr lang="en-US" sz="2700" b="1" dirty="0"/>
            </a:br>
            <a:endParaRPr lang="en-US" sz="2700" b="1" dirty="0" smtClean="0"/>
          </a:p>
        </p:txBody>
      </p:sp>
      <p:sp>
        <p:nvSpPr>
          <p:cNvPr id="618499" name="Rectangle 3"/>
          <p:cNvSpPr>
            <a:spLocks noGrp="1" noChangeArrowheads="1"/>
          </p:cNvSpPr>
          <p:nvPr>
            <p:ph idx="4294967295"/>
            <p:custDataLst>
              <p:tags r:id="rId3"/>
            </p:custDataLst>
          </p:nvPr>
        </p:nvSpPr>
        <p:spPr>
          <a:xfrm>
            <a:off x="685800" y="762000"/>
            <a:ext cx="8458200" cy="5410200"/>
          </a:xfrm>
        </p:spPr>
        <p:txBody>
          <a:bodyPr>
            <a:noAutofit/>
          </a:bodyPr>
          <a:lstStyle/>
          <a:p>
            <a:pPr lvl="0"/>
            <a:r>
              <a:rPr lang="en-US" sz="1550" dirty="0" smtClean="0"/>
              <a:t>WHO</a:t>
            </a:r>
            <a:r>
              <a:rPr lang="en-US" sz="1550" dirty="0"/>
              <a:t>. Outcome of the world conference on social determinants of health, The Sixty-fifth World Health Assembly, WHA65.8, 2012. </a:t>
            </a:r>
            <a:r>
              <a:rPr lang="en-US" sz="1550" u="sng" dirty="0">
                <a:hlinkClick r:id="rId6"/>
              </a:rPr>
              <a:t>http://www.who.int/social_determinants/implementation/WHA65_r8-en.pdf</a:t>
            </a:r>
            <a:endParaRPr lang="en-US" sz="1550" dirty="0"/>
          </a:p>
          <a:p>
            <a:pPr lvl="0"/>
            <a:r>
              <a:rPr lang="en-US" sz="1550" dirty="0"/>
              <a:t>WHO. Reducing health inequities through action on the social determinants of health, The Sixty-second World Health Assembly, WHA62.14, 2009. </a:t>
            </a:r>
            <a:r>
              <a:rPr lang="en-US" sz="1550" u="sng" dirty="0">
                <a:hlinkClick r:id="rId7"/>
              </a:rPr>
              <a:t>http://apps.who.int/gb/ebwha/pdf_files/A62/A62_R14-en.pdf</a:t>
            </a:r>
            <a:endParaRPr lang="en-US" sz="1550" dirty="0"/>
          </a:p>
          <a:p>
            <a:pPr lvl="0"/>
            <a:r>
              <a:rPr lang="en-US" sz="1550" dirty="0"/>
              <a:t>WHO. Rio Political Declaration on Social Determinants of Health. World Conference on Social Determinants of Health, Rio De Janeiro, Brazil, 19-21 October 2011. </a:t>
            </a:r>
            <a:r>
              <a:rPr lang="en-US" sz="1550" u="sng" dirty="0">
                <a:hlinkClick r:id="rId8"/>
              </a:rPr>
              <a:t>http://www.who.int/sdhconference/declaration/Rio_political_declaration.pdf</a:t>
            </a:r>
            <a:endParaRPr lang="en-US" sz="1550" dirty="0"/>
          </a:p>
          <a:p>
            <a:pPr lvl="0"/>
            <a:r>
              <a:rPr lang="en-US" sz="1550" dirty="0"/>
              <a:t>WHO. The 8th Global Conference on Health Promotion, 10–14 June 2013, Helsinki, Finland. </a:t>
            </a:r>
            <a:r>
              <a:rPr lang="en-US" sz="1550" u="sng" dirty="0">
                <a:hlinkClick r:id="rId9"/>
              </a:rPr>
              <a:t>http://www.who.int/healthpromotion/conferences/8gchp/en/</a:t>
            </a:r>
            <a:endParaRPr lang="en-US" sz="1550" dirty="0"/>
          </a:p>
          <a:p>
            <a:pPr lvl="0"/>
            <a:r>
              <a:rPr lang="en-US" sz="1550" dirty="0"/>
              <a:t>Wikipedia. Social Justice. </a:t>
            </a:r>
            <a:r>
              <a:rPr lang="en-US" sz="1550" u="sng" dirty="0">
                <a:hlinkClick r:id="rId10"/>
              </a:rPr>
              <a:t>http://en.wikipedia.org/wiki/Social_justice</a:t>
            </a:r>
            <a:endParaRPr lang="en-US" sz="1550" dirty="0"/>
          </a:p>
          <a:p>
            <a:pPr lvl="0"/>
            <a:r>
              <a:rPr lang="en-US" sz="1550" dirty="0"/>
              <a:t>World Bank .The World Bank Strategy for Health, Nutrition, and Population Results, 2007. </a:t>
            </a:r>
            <a:r>
              <a:rPr lang="en-US" sz="1550" u="sng" dirty="0">
                <a:hlinkClick r:id="rId11"/>
              </a:rPr>
              <a:t>http://siteresources.worldbank.org/HEALTHNUTRITIONANDPOPULATION/Resources/281627-1154048816360/HNPStrategyFINALApril302007.pdf</a:t>
            </a:r>
            <a:endParaRPr lang="en-US" sz="1550" dirty="0"/>
          </a:p>
          <a:p>
            <a:pPr lvl="0"/>
            <a:r>
              <a:rPr lang="en-US" sz="1550" dirty="0"/>
              <a:t>World Bank.  Inequality of  what?  Outcomes, opportunities and  fairness. Call  for World Bank Conference on Equity, June 27-28, 2012. </a:t>
            </a:r>
            <a:r>
              <a:rPr lang="en-US" sz="1550" u="sng" dirty="0">
                <a:hlinkClick r:id="rId12"/>
              </a:rPr>
              <a:t>http://web.worldbank.org</a:t>
            </a:r>
            <a:endParaRPr lang="en-US" sz="1550" dirty="0"/>
          </a:p>
          <a:p>
            <a:pPr lvl="0"/>
            <a:r>
              <a:rPr lang="en-US" sz="1550" dirty="0"/>
              <a:t>World Bank. World Development Report 2006: Equity and development, Washington, DC: World Bank 2005</a:t>
            </a:r>
            <a:r>
              <a:rPr lang="en-US" sz="1550" dirty="0" smtClean="0"/>
              <a:t>.</a:t>
            </a:r>
            <a:endParaRPr lang="en-US" sz="1550" dirty="0"/>
          </a:p>
        </p:txBody>
      </p:sp>
    </p:spTree>
    <p:custDataLst>
      <p:tags r:id="rId1"/>
    </p:custDataLst>
    <p:extLst>
      <p:ext uri="{BB962C8B-B14F-4D97-AF65-F5344CB8AC3E}">
        <p14:creationId xmlns:p14="http://schemas.microsoft.com/office/powerpoint/2010/main" val="3318920642"/>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pattFill prst="pct90">
          <a:fgClr>
            <a:schemeClr val="bg1"/>
          </a:fgClr>
          <a:bgClr>
            <a:schemeClr val="bg1">
              <a:lumMod val="75000"/>
            </a:schemeClr>
          </a:bgClr>
        </a:patt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 FOR YOUR ATTENTION!</a:t>
            </a:r>
            <a:endParaRPr lang="en-US" dirty="0"/>
          </a:p>
        </p:txBody>
      </p:sp>
    </p:spTree>
    <p:extLst>
      <p:ext uri="{BB962C8B-B14F-4D97-AF65-F5344CB8AC3E}">
        <p14:creationId xmlns:p14="http://schemas.microsoft.com/office/powerpoint/2010/main" val="26997657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8077200" cy="1371600"/>
          </a:xfrm>
        </p:spPr>
        <p:txBody>
          <a:bodyPr>
            <a:normAutofit/>
          </a:bodyPr>
          <a:lstStyle/>
          <a:p>
            <a:r>
              <a:rPr lang="en-US" b="1" dirty="0" smtClean="0"/>
              <a:t>Social Justice and Health Equity:</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33D6E5A2-EC83-451F-A719-9AC1370DD5CF}" type="slidenum">
              <a:rPr lang="en-US" smtClean="0"/>
              <a:pPr/>
              <a:t>3</a:t>
            </a:fld>
            <a:endParaRPr lang="en-US" dirty="0"/>
          </a:p>
        </p:txBody>
      </p:sp>
      <p:sp>
        <p:nvSpPr>
          <p:cNvPr id="5" name="TextBox 4"/>
          <p:cNvSpPr txBox="1"/>
          <p:nvPr/>
        </p:nvSpPr>
        <p:spPr>
          <a:xfrm>
            <a:off x="514927" y="1905000"/>
            <a:ext cx="8153400" cy="3416320"/>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t>Social Justice:  Definition, Meaning &amp; Ideologies</a:t>
            </a:r>
          </a:p>
          <a:p>
            <a:pPr marL="285750" indent="-285750">
              <a:buFont typeface="Arial" panose="020B0604020202020204" pitchFamily="34" charset="0"/>
              <a:buChar char="•"/>
            </a:pPr>
            <a:r>
              <a:rPr lang="en-US" sz="3600" dirty="0" smtClean="0"/>
              <a:t>Social Justice &amp; Health Equity</a:t>
            </a:r>
          </a:p>
          <a:p>
            <a:pPr marL="285750" indent="-285750">
              <a:buFont typeface="Arial" panose="020B0604020202020204" pitchFamily="34" charset="0"/>
              <a:buChar char="•"/>
            </a:pPr>
            <a:r>
              <a:rPr lang="en-US" sz="3600" dirty="0" smtClean="0"/>
              <a:t>Social Justice and Public Health</a:t>
            </a:r>
          </a:p>
          <a:p>
            <a:pPr marL="285750" indent="-285750">
              <a:buFont typeface="Arial" panose="020B0604020202020204" pitchFamily="34" charset="0"/>
              <a:buChar char="•"/>
            </a:pPr>
            <a:r>
              <a:rPr lang="en-US" sz="3600" dirty="0" smtClean="0"/>
              <a:t>Equity:  Growing Concerns</a:t>
            </a:r>
          </a:p>
          <a:p>
            <a:pPr marL="285750" indent="-285750">
              <a:buFont typeface="Arial" panose="020B0604020202020204" pitchFamily="34" charset="0"/>
              <a:buChar char="•"/>
            </a:pPr>
            <a:endParaRPr lang="en-US" sz="3600" dirty="0" smtClean="0"/>
          </a:p>
        </p:txBody>
      </p:sp>
    </p:spTree>
    <p:extLst>
      <p:ext uri="{BB962C8B-B14F-4D97-AF65-F5344CB8AC3E}">
        <p14:creationId xmlns:p14="http://schemas.microsoft.com/office/powerpoint/2010/main" val="4247234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solidFill>
                  <a:schemeClr val="accent2"/>
                </a:solidFill>
              </a:rPr>
              <a:t>What is the definition of Social </a:t>
            </a:r>
            <a:r>
              <a:rPr lang="en-US" sz="4000" b="1" dirty="0" smtClean="0">
                <a:solidFill>
                  <a:schemeClr val="accent2"/>
                </a:solidFill>
              </a:rPr>
              <a:t>Justice? </a:t>
            </a:r>
            <a:endParaRPr lang="en-US" dirty="0"/>
          </a:p>
        </p:txBody>
      </p:sp>
      <p:sp>
        <p:nvSpPr>
          <p:cNvPr id="6" name="Slide Number Placeholder 5"/>
          <p:cNvSpPr>
            <a:spLocks noGrp="1"/>
          </p:cNvSpPr>
          <p:nvPr>
            <p:ph type="sldNum" sz="quarter" idx="12"/>
          </p:nvPr>
        </p:nvSpPr>
        <p:spPr>
          <a:prstGeom prst="bracketPair">
            <a:avLst>
              <a:gd name="adj" fmla="val 17949"/>
            </a:avLst>
          </a:prstGeom>
        </p:spPr>
        <p:txBody>
          <a:bodyPr>
            <a:normAutofit fontScale="70000" lnSpcReduction="20000"/>
          </a:bodyPr>
          <a:lstStyle/>
          <a:p>
            <a:endParaRPr lang="en-US" dirty="0"/>
          </a:p>
        </p:txBody>
      </p:sp>
      <p:sp>
        <p:nvSpPr>
          <p:cNvPr id="4" name="Content Placeholder 3"/>
          <p:cNvSpPr>
            <a:spLocks noGrp="1"/>
          </p:cNvSpPr>
          <p:nvPr>
            <p:ph sz="half" idx="4294967295"/>
          </p:nvPr>
        </p:nvSpPr>
        <p:spPr>
          <a:xfrm>
            <a:off x="457200" y="2514600"/>
            <a:ext cx="8077200" cy="2971800"/>
          </a:xfrm>
        </p:spPr>
        <p:txBody>
          <a:bodyPr>
            <a:normAutofit fontScale="92500"/>
          </a:bodyPr>
          <a:lstStyle/>
          <a:p>
            <a:pPr marL="0" indent="0" algn="just">
              <a:buNone/>
            </a:pPr>
            <a:r>
              <a:rPr lang="en-US" sz="3600" b="1" dirty="0">
                <a:latin typeface="Arial" pitchFamily="34" charset="0"/>
                <a:cs typeface="Arial" pitchFamily="34" charset="0"/>
              </a:rPr>
              <a:t>“</a:t>
            </a:r>
            <a:r>
              <a:rPr lang="en-US" sz="3600" dirty="0"/>
              <a:t>Social justice </a:t>
            </a:r>
            <a:r>
              <a:rPr lang="en-US" sz="3600" dirty="0" smtClean="0"/>
              <a:t>generally </a:t>
            </a:r>
            <a:r>
              <a:rPr lang="en-US" sz="3600" dirty="0"/>
              <a:t>refers to the idea of creating a society or institution that is based on the principles of </a:t>
            </a:r>
            <a:r>
              <a:rPr lang="en-US" sz="3600" u="sng" dirty="0"/>
              <a:t>equality and solidarity, that understands and values human rights and that recognizes the dignity of every human </a:t>
            </a:r>
            <a:r>
              <a:rPr lang="en-US" sz="3600" u="sng" dirty="0" smtClean="0"/>
              <a:t>being</a:t>
            </a:r>
            <a:r>
              <a:rPr lang="en-US" sz="3600" dirty="0" smtClean="0"/>
              <a:t>”</a:t>
            </a:r>
            <a:endParaRPr lang="ar-EG" sz="3600" dirty="0"/>
          </a:p>
        </p:txBody>
      </p:sp>
    </p:spTree>
    <p:extLst>
      <p:ext uri="{BB962C8B-B14F-4D97-AF65-F5344CB8AC3E}">
        <p14:creationId xmlns:p14="http://schemas.microsoft.com/office/powerpoint/2010/main" val="20144755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6199" y="59545"/>
            <a:ext cx="9073419" cy="1159656"/>
          </a:xfrm>
        </p:spPr>
        <p:txBody>
          <a:bodyPr>
            <a:noAutofit/>
          </a:bodyPr>
          <a:lstStyle/>
          <a:p>
            <a:pPr marL="0" indent="0">
              <a:buNone/>
            </a:pPr>
            <a:r>
              <a:rPr lang="en-US" sz="3600" b="1" dirty="0" smtClean="0">
                <a:solidFill>
                  <a:schemeClr val="accent2"/>
                </a:solidFill>
              </a:rPr>
              <a:t>Meaning of Social Justice </a:t>
            </a:r>
          </a:p>
          <a:p>
            <a:pPr marL="0" indent="0">
              <a:buNone/>
            </a:pPr>
            <a:endParaRPr lang="en-US" sz="3600" b="1" dirty="0">
              <a:solidFill>
                <a:schemeClr val="accent2"/>
              </a:solidFill>
            </a:endParaRPr>
          </a:p>
          <a:p>
            <a:pPr marL="0" indent="0">
              <a:buNone/>
            </a:pPr>
            <a:endParaRPr lang="en-US" sz="3600" b="1" dirty="0" smtClean="0">
              <a:solidFill>
                <a:schemeClr val="accent2"/>
              </a:solidFill>
            </a:endParaRPr>
          </a:p>
          <a:p>
            <a:pPr marL="0" indent="0">
              <a:buNone/>
            </a:pPr>
            <a:r>
              <a:rPr lang="en-US" sz="3600" b="1" dirty="0" smtClean="0">
                <a:solidFill>
                  <a:schemeClr val="accent2"/>
                </a:solidFill>
              </a:rPr>
              <a:t>Key Elements?</a:t>
            </a:r>
            <a:endParaRPr lang="en-US" sz="3600" b="1" dirty="0">
              <a:solidFill>
                <a:schemeClr val="accent2"/>
              </a:solidFill>
            </a:endParaRPr>
          </a:p>
        </p:txBody>
      </p:sp>
      <p:sp>
        <p:nvSpPr>
          <p:cNvPr id="4" name="Content Placeholder 3"/>
          <p:cNvSpPr>
            <a:spLocks noGrp="1"/>
          </p:cNvSpPr>
          <p:nvPr>
            <p:ph sz="half" idx="2"/>
          </p:nvPr>
        </p:nvSpPr>
        <p:spPr>
          <a:xfrm>
            <a:off x="254497" y="4267200"/>
            <a:ext cx="8686800" cy="1766700"/>
          </a:xfrm>
        </p:spPr>
        <p:txBody>
          <a:bodyPr>
            <a:normAutofit/>
          </a:bodyPr>
          <a:lstStyle/>
          <a:p>
            <a:pPr>
              <a:buNone/>
            </a:pPr>
            <a:r>
              <a:rPr lang="en-US" sz="2000" dirty="0" smtClean="0">
                <a:latin typeface="Arial" pitchFamily="34" charset="0"/>
                <a:cs typeface="Arial" pitchFamily="34" charset="0"/>
              </a:rPr>
              <a:t> </a:t>
            </a:r>
            <a:r>
              <a:rPr lang="en-US" sz="2800" b="1" dirty="0">
                <a:latin typeface="Arial" pitchFamily="34" charset="0"/>
                <a:cs typeface="Arial" pitchFamily="34" charset="0"/>
              </a:rPr>
              <a:t>Social justice is based on the concepts of equality (equal </a:t>
            </a:r>
            <a:r>
              <a:rPr lang="en-US" sz="2800" b="1" dirty="0" smtClean="0">
                <a:latin typeface="Arial" pitchFamily="34" charset="0"/>
                <a:cs typeface="Arial" pitchFamily="34" charset="0"/>
              </a:rPr>
              <a:t>opportunities) and of </a:t>
            </a:r>
            <a:r>
              <a:rPr lang="en-US" sz="2800" b="1" dirty="0">
                <a:latin typeface="Arial" pitchFamily="34" charset="0"/>
                <a:cs typeface="Arial" pitchFamily="34" charset="0"/>
              </a:rPr>
              <a:t>human </a:t>
            </a:r>
            <a:r>
              <a:rPr lang="en-US" sz="2800" b="1" dirty="0" smtClean="0">
                <a:latin typeface="Arial" pitchFamily="34" charset="0"/>
                <a:cs typeface="Arial" pitchFamily="34" charset="0"/>
              </a:rPr>
              <a:t>rights  (solidarity, dignity of human being</a:t>
            </a:r>
            <a:r>
              <a:rPr lang="en-US" sz="2000" b="1" dirty="0" smtClean="0">
                <a:latin typeface="Arial" pitchFamily="34" charset="0"/>
                <a:cs typeface="Arial" pitchFamily="34" charset="0"/>
              </a:rPr>
              <a:t>) </a:t>
            </a:r>
            <a:endParaRPr lang="en-US" sz="2000" dirty="0">
              <a:latin typeface="Arial" pitchFamily="34" charset="0"/>
              <a:cs typeface="Arial" pitchFamily="34" charset="0"/>
            </a:endParaRPr>
          </a:p>
        </p:txBody>
      </p:sp>
      <p:cxnSp>
        <p:nvCxnSpPr>
          <p:cNvPr id="14" name="Straight Arrow Connector 13"/>
          <p:cNvCxnSpPr/>
          <p:nvPr/>
        </p:nvCxnSpPr>
        <p:spPr bwMode="auto">
          <a:xfrm>
            <a:off x="6857999" y="2147500"/>
            <a:ext cx="1272979" cy="835768"/>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16" name="Rectangle 15"/>
          <p:cNvSpPr/>
          <p:nvPr/>
        </p:nvSpPr>
        <p:spPr>
          <a:xfrm>
            <a:off x="5761481" y="2983267"/>
            <a:ext cx="3466013" cy="830997"/>
          </a:xfrm>
          <a:prstGeom prst="rect">
            <a:avLst/>
          </a:prstGeom>
          <a:ln>
            <a:noFill/>
          </a:ln>
        </p:spPr>
        <p:txBody>
          <a:bodyPr wrap="none">
            <a:spAutoFit/>
          </a:bodyPr>
          <a:lstStyle/>
          <a:p>
            <a:pPr algn="ctr"/>
            <a:r>
              <a:rPr lang="en-US" sz="2400" b="1" dirty="0" smtClean="0">
                <a:solidFill>
                  <a:srgbClr val="0070C0"/>
                </a:solidFill>
                <a:latin typeface="Arial" pitchFamily="34" charset="0"/>
                <a:cs typeface="Arial" pitchFamily="34" charset="0"/>
              </a:rPr>
              <a:t>Just share of </a:t>
            </a:r>
          </a:p>
          <a:p>
            <a:pPr algn="ctr"/>
            <a:r>
              <a:rPr lang="en-US" sz="2400" b="1" dirty="0" smtClean="0">
                <a:solidFill>
                  <a:srgbClr val="0070C0"/>
                </a:solidFill>
                <a:latin typeface="Arial" pitchFamily="34" charset="0"/>
                <a:cs typeface="Arial" pitchFamily="34" charset="0"/>
              </a:rPr>
              <a:t>the benefits of Society</a:t>
            </a:r>
            <a:endParaRPr lang="en-US" sz="2400" dirty="0">
              <a:solidFill>
                <a:srgbClr val="0070C0"/>
              </a:solidFill>
              <a:latin typeface="Arial" pitchFamily="34" charset="0"/>
              <a:cs typeface="Arial" pitchFamily="34" charset="0"/>
            </a:endParaRPr>
          </a:p>
        </p:txBody>
      </p:sp>
      <p:sp>
        <p:nvSpPr>
          <p:cNvPr id="17" name="Rectangle 16"/>
          <p:cNvSpPr/>
          <p:nvPr/>
        </p:nvSpPr>
        <p:spPr>
          <a:xfrm>
            <a:off x="3124200" y="3148644"/>
            <a:ext cx="2391039" cy="461665"/>
          </a:xfrm>
          <a:prstGeom prst="rect">
            <a:avLst/>
          </a:prstGeom>
          <a:ln>
            <a:noFill/>
          </a:ln>
        </p:spPr>
        <p:txBody>
          <a:bodyPr wrap="none">
            <a:spAutoFit/>
          </a:bodyPr>
          <a:lstStyle/>
          <a:p>
            <a:r>
              <a:rPr lang="en-US" sz="2400" b="1" dirty="0" smtClean="0">
                <a:solidFill>
                  <a:srgbClr val="0070C0"/>
                </a:solidFill>
                <a:latin typeface="Arial" pitchFamily="34" charset="0"/>
                <a:cs typeface="Arial" pitchFamily="34" charset="0"/>
              </a:rPr>
              <a:t>Fair Treatment.</a:t>
            </a:r>
            <a:endParaRPr lang="en-US" sz="2400" dirty="0">
              <a:solidFill>
                <a:srgbClr val="0070C0"/>
              </a:solidFill>
              <a:latin typeface="Arial" pitchFamily="34" charset="0"/>
              <a:cs typeface="Arial" pitchFamily="34" charset="0"/>
            </a:endParaRPr>
          </a:p>
        </p:txBody>
      </p:sp>
      <p:sp>
        <p:nvSpPr>
          <p:cNvPr id="18" name="Rectangle 17"/>
          <p:cNvSpPr/>
          <p:nvPr/>
        </p:nvSpPr>
        <p:spPr>
          <a:xfrm>
            <a:off x="5427799" y="1548825"/>
            <a:ext cx="1755609"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n-US" sz="3200" b="1" dirty="0" smtClean="0">
                <a:solidFill>
                  <a:srgbClr val="0070C0"/>
                </a:solidFill>
                <a:latin typeface="Arial" pitchFamily="34" charset="0"/>
                <a:cs typeface="Arial" pitchFamily="34" charset="0"/>
              </a:rPr>
              <a:t>Society </a:t>
            </a:r>
            <a:endParaRPr lang="en-US" sz="3200" dirty="0">
              <a:solidFill>
                <a:srgbClr val="0070C0"/>
              </a:solidFill>
              <a:latin typeface="Arial" pitchFamily="34" charset="0"/>
              <a:cs typeface="Arial" pitchFamily="34" charset="0"/>
            </a:endParaRPr>
          </a:p>
        </p:txBody>
      </p:sp>
      <p:cxnSp>
        <p:nvCxnSpPr>
          <p:cNvPr id="19" name="Straight Arrow Connector 18"/>
          <p:cNvCxnSpPr/>
          <p:nvPr/>
        </p:nvCxnSpPr>
        <p:spPr bwMode="auto">
          <a:xfrm flipH="1">
            <a:off x="4468602" y="2133600"/>
            <a:ext cx="1246398" cy="107157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9288893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Two Concepts Human Rights and Social Justice are Self Reinforcing</a:t>
            </a:r>
            <a:endParaRPr lang="en-US" dirty="0"/>
          </a:p>
        </p:txBody>
      </p:sp>
      <p:sp>
        <p:nvSpPr>
          <p:cNvPr id="3" name="Content Placeholder 2"/>
          <p:cNvSpPr>
            <a:spLocks noGrp="1"/>
          </p:cNvSpPr>
          <p:nvPr>
            <p:ph idx="1"/>
          </p:nvPr>
        </p:nvSpPr>
        <p:spPr>
          <a:xfrm>
            <a:off x="304800" y="1524000"/>
            <a:ext cx="8839200" cy="5490187"/>
          </a:xfrm>
        </p:spPr>
        <p:txBody>
          <a:bodyPr>
            <a:normAutofit/>
          </a:bodyPr>
          <a:lstStyle/>
          <a:p>
            <a:pPr marL="0" indent="0">
              <a:buNone/>
            </a:pPr>
            <a:r>
              <a:rPr lang="en-US" dirty="0" smtClean="0"/>
              <a:t>Human Rights </a:t>
            </a:r>
            <a:r>
              <a:rPr lang="en-US" dirty="0" smtClean="0">
                <a:sym typeface="Wingdings" panose="05000000000000000000" pitchFamily="2" charset="2"/>
              </a:rPr>
              <a:t> Human Dignity + Just Society</a:t>
            </a:r>
          </a:p>
          <a:p>
            <a:pPr marL="0" indent="0">
              <a:buNone/>
            </a:pPr>
            <a:r>
              <a:rPr lang="en-US" dirty="0" smtClean="0">
                <a:sym typeface="Wingdings" panose="05000000000000000000" pitchFamily="2" charset="2"/>
              </a:rPr>
              <a:t>Social Justice    Justice &amp; Equality  + Human Dignity</a:t>
            </a:r>
          </a:p>
          <a:p>
            <a:pPr marL="0" indent="0">
              <a:buNone/>
            </a:pPr>
            <a:endParaRPr lang="en-GB" dirty="0" smtClean="0"/>
          </a:p>
          <a:p>
            <a:pPr marL="0" indent="0">
              <a:buNone/>
            </a:pPr>
            <a:r>
              <a:rPr lang="en-GB" dirty="0" smtClean="0"/>
              <a:t>“Human </a:t>
            </a:r>
            <a:r>
              <a:rPr lang="en-GB" dirty="0"/>
              <a:t>rights are</a:t>
            </a:r>
            <a:r>
              <a:rPr lang="en-GB" dirty="0" smtClean="0"/>
              <a:t>: Rights </a:t>
            </a:r>
            <a:r>
              <a:rPr lang="en-GB" dirty="0"/>
              <a:t>that belong to an individual or a group of individuals </a:t>
            </a:r>
            <a:endParaRPr lang="en-GB" dirty="0" smtClean="0"/>
          </a:p>
          <a:p>
            <a:r>
              <a:rPr lang="en-GB" sz="4000" b="1" i="1" dirty="0" smtClean="0"/>
              <a:t>simply </a:t>
            </a:r>
            <a:r>
              <a:rPr lang="en-GB" sz="4000" b="1" i="1" dirty="0"/>
              <a:t>for being humans</a:t>
            </a:r>
            <a:r>
              <a:rPr lang="en-GB" dirty="0"/>
              <a:t>, </a:t>
            </a:r>
            <a:endParaRPr lang="en-GB" dirty="0" smtClean="0"/>
          </a:p>
          <a:p>
            <a:r>
              <a:rPr lang="en-GB" dirty="0" smtClean="0"/>
              <a:t> </a:t>
            </a:r>
            <a:r>
              <a:rPr lang="en-GB" dirty="0"/>
              <a:t>consequence of </a:t>
            </a:r>
            <a:r>
              <a:rPr lang="en-GB" sz="4000" b="1" i="1" dirty="0"/>
              <a:t>inherent human vulnerability</a:t>
            </a:r>
            <a:r>
              <a:rPr lang="en-GB" b="1" dirty="0"/>
              <a:t>, </a:t>
            </a:r>
            <a:r>
              <a:rPr lang="en-GB" b="1" dirty="0" smtClean="0"/>
              <a:t> </a:t>
            </a:r>
          </a:p>
          <a:p>
            <a:r>
              <a:rPr lang="en-GB" dirty="0" smtClean="0"/>
              <a:t>because </a:t>
            </a:r>
            <a:r>
              <a:rPr lang="en-GB" dirty="0"/>
              <a:t>they are requisite to the possibility of a </a:t>
            </a:r>
            <a:r>
              <a:rPr lang="en-GB" sz="4000" b="1" i="1" dirty="0"/>
              <a:t>just </a:t>
            </a:r>
            <a:r>
              <a:rPr lang="en-GB" sz="4000" b="1" i="1" dirty="0" smtClean="0"/>
              <a:t>society</a:t>
            </a:r>
            <a:endParaRPr lang="en-US" b="1" dirty="0"/>
          </a:p>
        </p:txBody>
      </p:sp>
      <p:sp>
        <p:nvSpPr>
          <p:cNvPr id="5" name="Slide Number Placeholder 4"/>
          <p:cNvSpPr>
            <a:spLocks noGrp="1"/>
          </p:cNvSpPr>
          <p:nvPr>
            <p:ph type="sldNum" sz="quarter" idx="12"/>
          </p:nvPr>
        </p:nvSpPr>
        <p:spPr/>
        <p:txBody>
          <a:bodyPr>
            <a:normAutofit fontScale="85000" lnSpcReduction="20000"/>
          </a:bodyPr>
          <a:lstStyle/>
          <a:p>
            <a:fld id="{33D6E5A2-EC83-451F-A719-9AC1370DD5CF}" type="slidenum">
              <a:rPr lang="en-US" smtClean="0"/>
              <a:pPr/>
              <a:t>6</a:t>
            </a:fld>
            <a:endParaRPr lang="en-US" dirty="0"/>
          </a:p>
        </p:txBody>
      </p:sp>
    </p:spTree>
    <p:extLst>
      <p:ext uri="{BB962C8B-B14F-4D97-AF65-F5344CB8AC3E}">
        <p14:creationId xmlns:p14="http://schemas.microsoft.com/office/powerpoint/2010/main" val="2303817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2"/>
                </a:solidFill>
              </a:rPr>
              <a:t>Policies to achieve social justice reflect different ideologies</a:t>
            </a:r>
            <a:endParaRPr lang="en-US" dirty="0"/>
          </a:p>
        </p:txBody>
      </p:sp>
      <p:sp>
        <p:nvSpPr>
          <p:cNvPr id="6" name="Slide Number Placeholder 5"/>
          <p:cNvSpPr>
            <a:spLocks noGrp="1"/>
          </p:cNvSpPr>
          <p:nvPr>
            <p:ph type="sldNum" sz="quarter" idx="12"/>
          </p:nvPr>
        </p:nvSpPr>
        <p:spPr>
          <a:prstGeom prst="bracketPair">
            <a:avLst>
              <a:gd name="adj" fmla="val 17949"/>
            </a:avLst>
          </a:prstGeom>
        </p:spPr>
        <p:txBody>
          <a:bodyPr>
            <a:normAutofit fontScale="70000" lnSpcReduction="20000"/>
          </a:bodyPr>
          <a:lstStyle/>
          <a:p>
            <a:fld id="{33D6E5A2-EC83-451F-A719-9AC1370DD5CF}" type="slidenum">
              <a:rPr lang="en-US" smtClean="0"/>
              <a:pPr/>
              <a:t>7</a:t>
            </a:fld>
            <a:endParaRPr lang="en-US" dirty="0"/>
          </a:p>
        </p:txBody>
      </p:sp>
      <p:sp>
        <p:nvSpPr>
          <p:cNvPr id="3" name="Content Placeholder 2"/>
          <p:cNvSpPr>
            <a:spLocks noGrp="1"/>
          </p:cNvSpPr>
          <p:nvPr>
            <p:ph sz="quarter" idx="4294967295"/>
          </p:nvPr>
        </p:nvSpPr>
        <p:spPr>
          <a:xfrm>
            <a:off x="457200" y="2133600"/>
            <a:ext cx="8229600" cy="4114800"/>
          </a:xfrm>
        </p:spPr>
        <p:txBody>
          <a:bodyPr>
            <a:noAutofit/>
          </a:bodyPr>
          <a:lstStyle/>
          <a:p>
            <a:r>
              <a:rPr lang="en-US" sz="3600" b="1" dirty="0" smtClean="0">
                <a:solidFill>
                  <a:schemeClr val="accent2"/>
                </a:solidFill>
              </a:rPr>
              <a:t>Left wing</a:t>
            </a:r>
            <a:endParaRPr lang="en-US" sz="2600" b="1" dirty="0">
              <a:latin typeface="Arial" pitchFamily="34" charset="0"/>
              <a:cs typeface="Arial" pitchFamily="34" charset="0"/>
            </a:endParaRPr>
          </a:p>
          <a:p>
            <a:pPr lvl="1"/>
            <a:r>
              <a:rPr lang="en-US" sz="2200" b="1" dirty="0">
                <a:latin typeface="Arial" pitchFamily="34" charset="0"/>
                <a:cs typeface="Arial" pitchFamily="34" charset="0"/>
              </a:rPr>
              <a:t>economic egalitarianism</a:t>
            </a:r>
          </a:p>
          <a:p>
            <a:pPr lvl="1"/>
            <a:r>
              <a:rPr lang="en-US" sz="2200" b="1" dirty="0">
                <a:latin typeface="Arial" pitchFamily="34" charset="0"/>
                <a:cs typeface="Arial" pitchFamily="34" charset="0"/>
              </a:rPr>
              <a:t>progressive taxation</a:t>
            </a:r>
          </a:p>
          <a:p>
            <a:pPr lvl="1"/>
            <a:r>
              <a:rPr lang="en-US" sz="2200" b="1" dirty="0">
                <a:latin typeface="Arial" pitchFamily="34" charset="0"/>
                <a:cs typeface="Arial" pitchFamily="34" charset="0"/>
              </a:rPr>
              <a:t>income redistribution</a:t>
            </a:r>
          </a:p>
          <a:p>
            <a:pPr lvl="1"/>
            <a:r>
              <a:rPr lang="en-US" sz="2200" b="1" dirty="0">
                <a:latin typeface="Arial" pitchFamily="34" charset="0"/>
                <a:cs typeface="Arial" pitchFamily="34" charset="0"/>
              </a:rPr>
              <a:t>even property </a:t>
            </a:r>
            <a:r>
              <a:rPr lang="en-US" sz="2200" b="1" dirty="0" smtClean="0">
                <a:latin typeface="Arial" pitchFamily="34" charset="0"/>
                <a:cs typeface="Arial" pitchFamily="34" charset="0"/>
              </a:rPr>
              <a:t>redistribution</a:t>
            </a:r>
          </a:p>
          <a:p>
            <a:pPr marL="365760" lvl="1" indent="0">
              <a:buNone/>
            </a:pPr>
            <a:endParaRPr lang="en-US" sz="2200" dirty="0">
              <a:latin typeface="Arial" pitchFamily="34" charset="0"/>
              <a:cs typeface="Arial" pitchFamily="34" charset="0"/>
            </a:endParaRPr>
          </a:p>
          <a:p>
            <a:pPr marL="0" indent="0">
              <a:buNone/>
            </a:pPr>
            <a:r>
              <a:rPr lang="en-US" sz="2400" dirty="0">
                <a:latin typeface="Arial" pitchFamily="34" charset="0"/>
                <a:cs typeface="Arial" pitchFamily="34" charset="0"/>
              </a:rPr>
              <a:t>Emphasis :“Social justice requires strong and coherent redistributive policies conceived and implemented by public agencies</a:t>
            </a:r>
            <a:r>
              <a:rPr lang="en-US" sz="3600" b="1" dirty="0">
                <a:latin typeface="Arial" pitchFamily="34" charset="0"/>
                <a:cs typeface="Arial" pitchFamily="34" charset="0"/>
              </a:rPr>
              <a:t>”.</a:t>
            </a:r>
            <a:endParaRPr lang="en-US" sz="3600" dirty="0">
              <a:latin typeface="Arial" pitchFamily="34" charset="0"/>
              <a:cs typeface="Arial" pitchFamily="34" charset="0"/>
            </a:endParaRPr>
          </a:p>
          <a:p>
            <a:pPr marL="0" indent="0">
              <a:buNone/>
            </a:pPr>
            <a:endParaRPr lang="en-US" sz="3600" b="1" dirty="0">
              <a:solidFill>
                <a:schemeClr val="accent2"/>
              </a:solidFill>
            </a:endParaRPr>
          </a:p>
        </p:txBody>
      </p:sp>
      <p:sp>
        <p:nvSpPr>
          <p:cNvPr id="5" name="TextBox 4"/>
          <p:cNvSpPr txBox="1"/>
          <p:nvPr/>
        </p:nvSpPr>
        <p:spPr>
          <a:xfrm>
            <a:off x="762000" y="1676400"/>
            <a:ext cx="7696200" cy="646331"/>
          </a:xfrm>
          <a:prstGeom prst="rect">
            <a:avLst/>
          </a:prstGeom>
          <a:noFill/>
        </p:spPr>
        <p:txBody>
          <a:bodyPr wrap="square" rtlCol="0">
            <a:spAutoFit/>
          </a:bodyPr>
          <a:lstStyle/>
          <a:p>
            <a:pPr algn="ctr"/>
            <a:r>
              <a:rPr lang="en-US" sz="3600" b="1" dirty="0">
                <a:latin typeface="Arial" pitchFamily="34" charset="0"/>
                <a:cs typeface="Arial" pitchFamily="34" charset="0"/>
              </a:rPr>
              <a:t>Different   Interpretations</a:t>
            </a:r>
            <a:endParaRPr lang="en-US" sz="3600" dirty="0">
              <a:latin typeface="Arial" pitchFamily="34" charset="0"/>
              <a:cs typeface="Arial" pitchFamily="34" charset="0"/>
            </a:endParaRPr>
          </a:p>
        </p:txBody>
      </p:sp>
    </p:spTree>
    <p:extLst>
      <p:ext uri="{BB962C8B-B14F-4D97-AF65-F5344CB8AC3E}">
        <p14:creationId xmlns:p14="http://schemas.microsoft.com/office/powerpoint/2010/main" val="4205477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6" name="Slide Number Placeholder 5"/>
          <p:cNvSpPr>
            <a:spLocks noGrp="1"/>
          </p:cNvSpPr>
          <p:nvPr>
            <p:ph type="sldNum" sz="quarter" idx="12"/>
          </p:nvPr>
        </p:nvSpPr>
        <p:spPr>
          <a:prstGeom prst="bracketPair">
            <a:avLst>
              <a:gd name="adj" fmla="val 17949"/>
            </a:avLst>
          </a:prstGeom>
        </p:spPr>
        <p:txBody>
          <a:bodyPr>
            <a:normAutofit fontScale="70000" lnSpcReduction="20000"/>
          </a:bodyPr>
          <a:lstStyle/>
          <a:p>
            <a:fld id="{33D6E5A2-EC83-451F-A719-9AC1370DD5CF}" type="slidenum">
              <a:rPr lang="en-US" smtClean="0"/>
              <a:pPr/>
              <a:t>8</a:t>
            </a:fld>
            <a:endParaRPr lang="en-US" dirty="0"/>
          </a:p>
        </p:txBody>
      </p:sp>
      <p:sp>
        <p:nvSpPr>
          <p:cNvPr id="5" name="Content Placeholder 3"/>
          <p:cNvSpPr>
            <a:spLocks noGrp="1"/>
          </p:cNvSpPr>
          <p:nvPr>
            <p:ph sz="quarter" idx="4294967295"/>
          </p:nvPr>
        </p:nvSpPr>
        <p:spPr>
          <a:xfrm>
            <a:off x="533400" y="1600201"/>
            <a:ext cx="8610600" cy="4038599"/>
          </a:xfrm>
        </p:spPr>
        <p:txBody>
          <a:bodyPr>
            <a:normAutofit lnSpcReduction="10000"/>
          </a:bodyPr>
          <a:lstStyle/>
          <a:p>
            <a:r>
              <a:rPr lang="en-US" sz="3600" b="1" dirty="0" smtClean="0">
                <a:solidFill>
                  <a:schemeClr val="accent2"/>
                </a:solidFill>
              </a:rPr>
              <a:t>Right wing</a:t>
            </a:r>
          </a:p>
          <a:p>
            <a:pPr lvl="1"/>
            <a:r>
              <a:rPr lang="en-US" sz="2400" b="1" dirty="0" smtClean="0">
                <a:latin typeface="Arial" pitchFamily="34" charset="0"/>
                <a:cs typeface="Arial" pitchFamily="34" charset="0"/>
              </a:rPr>
              <a:t>operation </a:t>
            </a:r>
            <a:r>
              <a:rPr lang="en-US" sz="2400" b="1" dirty="0">
                <a:latin typeface="Arial" pitchFamily="34" charset="0"/>
                <a:cs typeface="Arial" pitchFamily="34" charset="0"/>
              </a:rPr>
              <a:t>of  a </a:t>
            </a:r>
            <a:r>
              <a:rPr lang="en-US" sz="2400" b="1" dirty="0" smtClean="0">
                <a:latin typeface="Arial" pitchFamily="34" charset="0"/>
                <a:cs typeface="Arial" pitchFamily="34" charset="0"/>
              </a:rPr>
              <a:t> free market</a:t>
            </a:r>
            <a:endParaRPr lang="en-US" sz="2400" dirty="0">
              <a:latin typeface="Arial" pitchFamily="34" charset="0"/>
              <a:cs typeface="Arial" pitchFamily="34" charset="0"/>
            </a:endParaRPr>
          </a:p>
          <a:p>
            <a:pPr lvl="1"/>
            <a:r>
              <a:rPr lang="en-US" sz="2400" b="1" dirty="0" smtClean="0">
                <a:latin typeface="Arial" pitchFamily="34" charset="0"/>
                <a:cs typeface="Arial" pitchFamily="34" charset="0"/>
              </a:rPr>
              <a:t>promotion </a:t>
            </a:r>
            <a:r>
              <a:rPr lang="en-US" sz="2400" b="1" dirty="0">
                <a:latin typeface="Arial" pitchFamily="34" charset="0"/>
                <a:cs typeface="Arial" pitchFamily="34" charset="0"/>
              </a:rPr>
              <a:t>of </a:t>
            </a:r>
            <a:r>
              <a:rPr lang="en-US" sz="2400" b="1" dirty="0" smtClean="0">
                <a:latin typeface="Arial" pitchFamily="34" charset="0"/>
                <a:cs typeface="Arial" pitchFamily="34" charset="0"/>
              </a:rPr>
              <a:t> philanthropy and  charity</a:t>
            </a:r>
          </a:p>
          <a:p>
            <a:pPr marL="365760" lvl="1" indent="0">
              <a:buNone/>
            </a:pPr>
            <a:endParaRPr lang="en-US" sz="2400" b="1" dirty="0" smtClean="0">
              <a:latin typeface="Arial" pitchFamily="34" charset="0"/>
              <a:cs typeface="Arial" pitchFamily="34" charset="0"/>
            </a:endParaRPr>
          </a:p>
          <a:p>
            <a:pPr marL="365760" lvl="1" indent="0">
              <a:buNone/>
            </a:pPr>
            <a:r>
              <a:rPr lang="en-US" sz="2400" dirty="0">
                <a:latin typeface="Arial" pitchFamily="34" charset="0"/>
                <a:cs typeface="Arial" pitchFamily="34" charset="0"/>
              </a:rPr>
              <a:t>Criticism</a:t>
            </a:r>
            <a:r>
              <a:rPr lang="en-US" sz="2400" dirty="0">
                <a:cs typeface="Arial" pitchFamily="34" charset="0"/>
              </a:rPr>
              <a:t>: </a:t>
            </a:r>
            <a:r>
              <a:rPr lang="en-US" sz="2400" dirty="0">
                <a:latin typeface="Arial" pitchFamily="34" charset="0"/>
                <a:cs typeface="Arial" pitchFamily="34" charset="0"/>
              </a:rPr>
              <a:t>“ The notion of “rights” is a mere term of entitlement ….. It is merely an assertion of desire, and a declaration of intention to use the language of rights to acquire this desire. </a:t>
            </a:r>
            <a:r>
              <a:rPr lang="en-US" sz="2400" dirty="0">
                <a:cs typeface="Arial" pitchFamily="34" charset="0"/>
              </a:rPr>
              <a:t>The program of social justice inevitably  invokes claims for government provision of goods, paid for through the efforts of others…”</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val="1592249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fontScale="85000" lnSpcReduction="20000"/>
          </a:bodyPr>
          <a:lstStyle/>
          <a:p>
            <a:fld id="{33D6E5A2-EC83-451F-A719-9AC1370DD5CF}" type="slidenum">
              <a:rPr lang="en-US" smtClean="0"/>
              <a:pPr/>
              <a:t>9</a:t>
            </a:fld>
            <a:endParaRPr lang="en-US" dirty="0"/>
          </a:p>
        </p:txBody>
      </p:sp>
      <p:sp>
        <p:nvSpPr>
          <p:cNvPr id="3" name="Content Placeholder 2"/>
          <p:cNvSpPr>
            <a:spLocks noGrp="1"/>
          </p:cNvSpPr>
          <p:nvPr>
            <p:ph sz="quarter" idx="4294967295"/>
          </p:nvPr>
        </p:nvSpPr>
        <p:spPr>
          <a:xfrm>
            <a:off x="609600" y="273050"/>
            <a:ext cx="8305800" cy="5853113"/>
          </a:xfrm>
          <a:prstGeom prst="rect">
            <a:avLst/>
          </a:prstGeom>
        </p:spPr>
        <p:txBody>
          <a:bodyPr/>
          <a:lstStyle/>
          <a:p>
            <a:pPr marL="0" indent="0" algn="ctr">
              <a:buNone/>
            </a:pPr>
            <a:r>
              <a:rPr lang="en-US" b="1" dirty="0">
                <a:latin typeface="Arial" pitchFamily="34" charset="0"/>
                <a:cs typeface="Arial" pitchFamily="34" charset="0"/>
              </a:rPr>
              <a:t>Social </a:t>
            </a:r>
            <a:r>
              <a:rPr lang="en-US" b="1" dirty="0" smtClean="0">
                <a:latin typeface="Arial" pitchFamily="34" charset="0"/>
                <a:cs typeface="Arial" pitchFamily="34" charset="0"/>
              </a:rPr>
              <a:t>Justice</a:t>
            </a:r>
          </a:p>
          <a:p>
            <a:pPr marL="0" indent="0" algn="ctr">
              <a:buNone/>
            </a:pPr>
            <a:r>
              <a:rPr lang="en-US" b="1" dirty="0" smtClean="0">
                <a:latin typeface="Arial" pitchFamily="34" charset="0"/>
                <a:cs typeface="Arial" pitchFamily="34" charset="0"/>
              </a:rPr>
              <a:t>Policies &amp; Ideologies</a:t>
            </a:r>
          </a:p>
          <a:p>
            <a:pPr marL="0" indent="0">
              <a:buNone/>
            </a:pPr>
            <a:endParaRPr lang="en-US" dirty="0"/>
          </a:p>
        </p:txBody>
      </p:sp>
      <p:sp>
        <p:nvSpPr>
          <p:cNvPr id="7" name="Content Placeholder 2"/>
          <p:cNvSpPr txBox="1">
            <a:spLocks/>
          </p:cNvSpPr>
          <p:nvPr/>
        </p:nvSpPr>
        <p:spPr>
          <a:xfrm>
            <a:off x="990600" y="1600198"/>
            <a:ext cx="7086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itchFamily="34" charset="0"/>
              <a:buNone/>
            </a:pPr>
            <a:r>
              <a:rPr lang="en-US" sz="2400" b="1" dirty="0" smtClean="0">
                <a:latin typeface="Arial" pitchFamily="34" charset="0"/>
                <a:cs typeface="Arial" pitchFamily="34" charset="0"/>
              </a:rPr>
              <a:t>“Mainstreaming”  </a:t>
            </a:r>
            <a:r>
              <a:rPr lang="en-US" sz="2400" b="1" dirty="0">
                <a:latin typeface="Arial" pitchFamily="34" charset="0"/>
                <a:cs typeface="Arial" pitchFamily="34" charset="0"/>
              </a:rPr>
              <a:t>Empowerment (Correcting </a:t>
            </a:r>
            <a:r>
              <a:rPr lang="en-US" sz="2400" b="1" dirty="0" smtClean="0">
                <a:latin typeface="Arial" pitchFamily="34" charset="0"/>
                <a:cs typeface="Arial" pitchFamily="34" charset="0"/>
              </a:rPr>
              <a:t>injustices) </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3273505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OOKFAmQ6LnTdkKqqzhwoax"/>
</p:tagLst>
</file>

<file path=ppt/tags/tag2.xml><?xml version="1.0" encoding="utf-8"?>
<p:tagLst xmlns:a="http://schemas.openxmlformats.org/drawingml/2006/main" xmlns:r="http://schemas.openxmlformats.org/officeDocument/2006/relationships" xmlns:p="http://schemas.openxmlformats.org/presentationml/2006/main">
  <p:tag name="DVSHAPEID" val="XuPQogmzKvTp1YV9ymQ2ZW"/>
</p:tagLst>
</file>

<file path=ppt/tags/tag3.xml><?xml version="1.0" encoding="utf-8"?>
<p:tagLst xmlns:a="http://schemas.openxmlformats.org/drawingml/2006/main" xmlns:r="http://schemas.openxmlformats.org/officeDocument/2006/relationships" xmlns:p="http://schemas.openxmlformats.org/presentationml/2006/main">
  <p:tag name="DVSHAPEID" val="S8Cm1higbyIl35Abad2Rjv"/>
</p:tagLst>
</file>

<file path=ppt/tags/tag4.xml><?xml version="1.0" encoding="utf-8"?>
<p:tagLst xmlns:a="http://schemas.openxmlformats.org/drawingml/2006/main" xmlns:r="http://schemas.openxmlformats.org/officeDocument/2006/relationships" xmlns:p="http://schemas.openxmlformats.org/presentationml/2006/main">
  <p:tag name="DVSECTIONID" val="OOKFAmQ6LnTdkKqqzhwoax"/>
</p:tagLst>
</file>

<file path=ppt/tags/tag5.xml><?xml version="1.0" encoding="utf-8"?>
<p:tagLst xmlns:a="http://schemas.openxmlformats.org/drawingml/2006/main" xmlns:r="http://schemas.openxmlformats.org/officeDocument/2006/relationships" xmlns:p="http://schemas.openxmlformats.org/presentationml/2006/main">
  <p:tag name="DVSHAPEID" val="XuPQogmzKvTp1YV9ymQ2ZW"/>
</p:tagLst>
</file>

<file path=ppt/tags/tag6.xml><?xml version="1.0" encoding="utf-8"?>
<p:tagLst xmlns:a="http://schemas.openxmlformats.org/drawingml/2006/main" xmlns:r="http://schemas.openxmlformats.org/officeDocument/2006/relationships" xmlns:p="http://schemas.openxmlformats.org/presentationml/2006/main">
  <p:tag name="DVSHAPEID" val="S8Cm1higbyIl35Abad2Rjv"/>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3435</TotalTime>
  <Words>1705</Words>
  <Application>Microsoft Office PowerPoint</Application>
  <PresentationFormat>On-screen Show (4:3)</PresentationFormat>
  <Paragraphs>256</Paragraphs>
  <Slides>29</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Times New Roman</vt:lpstr>
      <vt:lpstr>Tw Cen MT</vt:lpstr>
      <vt:lpstr>Wingdings</vt:lpstr>
      <vt:lpstr>Wingdings 2</vt:lpstr>
      <vt:lpstr>Median</vt:lpstr>
      <vt:lpstr>PowerPoint Presentation</vt:lpstr>
      <vt:lpstr>Session Overview </vt:lpstr>
      <vt:lpstr>Social Justice and Health Equity:</vt:lpstr>
      <vt:lpstr>What is the definition of Social Justice? </vt:lpstr>
      <vt:lpstr>PowerPoint Presentation</vt:lpstr>
      <vt:lpstr>The Two Concepts Human Rights and Social Justice are Self Reinforcing</vt:lpstr>
      <vt:lpstr>Policies to achieve social justice reflect different ideologies</vt:lpstr>
      <vt:lpstr>PowerPoint Presentation</vt:lpstr>
      <vt:lpstr>PowerPoint Presentation</vt:lpstr>
      <vt:lpstr>Social Justice and Health Equity Is this a New Discourse? PUBLIC HEALTH </vt:lpstr>
      <vt:lpstr>PowerPoint Presentation</vt:lpstr>
      <vt:lpstr>       Black Report   </vt:lpstr>
      <vt:lpstr>Equity: Who is linking Equity concerns to Health?</vt:lpstr>
      <vt:lpstr>PowerPoint Presentation</vt:lpstr>
      <vt:lpstr>PowerPoint Presentation</vt:lpstr>
      <vt:lpstr>Difference between in Equality and in Equity</vt:lpstr>
      <vt:lpstr>CSDH (new): Inequities &amp; Inequalities</vt:lpstr>
      <vt:lpstr>Key Differences :CSHD (2008)</vt:lpstr>
      <vt:lpstr>PowerPoint Presentation</vt:lpstr>
      <vt:lpstr>PowerPoint Presentation</vt:lpstr>
      <vt:lpstr>PowerPoint Presentation</vt:lpstr>
      <vt:lpstr>Rio declaration</vt:lpstr>
      <vt:lpstr>Rio Political Declaration</vt:lpstr>
      <vt:lpstr>The Place of Human Rights in the HE discourse:  Value added?</vt:lpstr>
      <vt:lpstr>Human Right and Health inequities </vt:lpstr>
      <vt:lpstr>PowerPoint Presentation</vt:lpstr>
      <vt:lpstr>Background Readings / References </vt:lpstr>
      <vt:lpstr>Background Readings / References </vt:lpstr>
      <vt:lpstr>THANK YOU FOR YOUR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 Rehman Pirzado MD</dc:creator>
  <cp:keywords>WHO</cp:keywords>
  <cp:lastModifiedBy>Microsoft account</cp:lastModifiedBy>
  <cp:revision>315</cp:revision>
  <dcterms:created xsi:type="dcterms:W3CDTF">2013-08-27T09:48:46Z</dcterms:created>
  <dcterms:modified xsi:type="dcterms:W3CDTF">2023-04-08T04:39:21Z</dcterms:modified>
</cp:coreProperties>
</file>